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3"/>
  </p:notesMasterIdLst>
  <p:sldIdLst>
    <p:sldId id="256" r:id="rId2"/>
    <p:sldId id="257" r:id="rId3"/>
    <p:sldId id="274" r:id="rId4"/>
    <p:sldId id="258" r:id="rId5"/>
    <p:sldId id="264" r:id="rId6"/>
    <p:sldId id="260" r:id="rId7"/>
    <p:sldId id="280" r:id="rId8"/>
    <p:sldId id="259" r:id="rId9"/>
    <p:sldId id="275" r:id="rId10"/>
    <p:sldId id="268" r:id="rId11"/>
    <p:sldId id="261" r:id="rId12"/>
    <p:sldId id="263" r:id="rId13"/>
    <p:sldId id="278" r:id="rId14"/>
    <p:sldId id="279" r:id="rId15"/>
    <p:sldId id="270" r:id="rId16"/>
    <p:sldId id="265" r:id="rId17"/>
    <p:sldId id="271" r:id="rId18"/>
    <p:sldId id="266" r:id="rId19"/>
    <p:sldId id="281" r:id="rId20"/>
    <p:sldId id="286" r:id="rId21"/>
    <p:sldId id="267" r:id="rId22"/>
    <p:sldId id="277" r:id="rId23"/>
    <p:sldId id="282" r:id="rId24"/>
    <p:sldId id="287" r:id="rId25"/>
    <p:sldId id="283" r:id="rId26"/>
    <p:sldId id="284" r:id="rId27"/>
    <p:sldId id="288" r:id="rId28"/>
    <p:sldId id="285" r:id="rId29"/>
    <p:sldId id="276" r:id="rId30"/>
    <p:sldId id="272" r:id="rId31"/>
    <p:sldId id="273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 snapToObjects="1">
      <p:cViewPr varScale="1">
        <p:scale>
          <a:sx n="84" d="100"/>
          <a:sy n="84" d="100"/>
        </p:scale>
        <p:origin x="-94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864" y="22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AE3CE7-4323-4FEA-9C86-9026F7FEE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687E8-2785-4DCE-97A8-C5C37E6ED741}" type="slidenum">
              <a:rPr lang="en-US"/>
              <a:pPr/>
              <a:t>1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F6F27-D4BD-43F5-9438-95E6872DA7D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701D9-C234-4A86-97C0-00C05BE1C893}" type="slidenum">
              <a:rPr lang="en-US"/>
              <a:pPr/>
              <a:t>11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two straight lines in the diagram are two different price lines.  The slope of the lines is negative 1/p.  The diagram shows:</a:t>
            </a:r>
          </a:p>
          <a:p>
            <a:r>
              <a:rPr lang="en-US" smtClean="0"/>
              <a:t>1.  Different price lines lead the producers to choose different output and input.</a:t>
            </a:r>
          </a:p>
          <a:p>
            <a:r>
              <a:rPr lang="en-US" smtClean="0"/>
              <a:t>2.  At the prices given by the black solid line, the values for firm-labor, pyramid-labor, and profit.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3CE7-4323-4FEA-9C86-9026F7FEEE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3CE7-4323-4FEA-9C86-9026F7FEEE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3CE7-4323-4FEA-9C86-9026F7FEEE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182E5B-172D-4F35-9403-7D0CE19CD005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9DD3E-32A6-410F-B43D-FE5FFF6475D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47C13-4FB2-423E-ABFE-C8DD7AAE6A7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B731F-0D9E-493E-BB7F-F719562AB7B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C8298-5091-4D4E-A893-759471B9980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C0807-E005-4BDB-B891-573E708E703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57170-847F-42AC-A252-9897AA7FB09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5104A-12D8-4AAD-8D81-34548CA3B7B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7E2C0-B715-49D6-920E-269B8B667A52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F159E-340C-4D28-848E-6F64744AC0B6}" type="slidenum">
              <a:rPr lang="en-US"/>
              <a:pPr/>
              <a:t>23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Here we use that the firms problem is max p’y s.t. the same constraint.  Gives p1= lagrange mult, pk = - lagrange mult  fk;  normalize p1 to 1;    So expression for Vk follows from subs Pk for fk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40D35-D378-4928-B290-DEA21EE7C73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948F0-8214-4780-9655-568773FA8982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7706E-5B48-4A64-9EC9-952E308D4DBC}" type="slidenum">
              <a:rPr lang="en-US"/>
              <a:pPr/>
              <a:t>26</a:t>
            </a:fld>
            <a:endParaRPr 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assumption in the first line is </a:t>
            </a:r>
            <a:r>
              <a:rPr lang="en-US" dirty="0" smtClean="0"/>
              <a:t>x(q)</a:t>
            </a:r>
            <a:r>
              <a:rPr lang="en-US" baseline="0" dirty="0" smtClean="0"/>
              <a:t> = x(</a:t>
            </a:r>
            <a:r>
              <a:rPr lang="en-US" baseline="0" dirty="0" err="1" smtClean="0"/>
              <a:t>p+t</a:t>
            </a:r>
            <a:r>
              <a:rPr lang="en-US" baseline="0" dirty="0" smtClean="0"/>
              <a:t>) so the partials are identical  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The second line moves the derivative outside the summation and then makes the </a:t>
            </a:r>
            <a:r>
              <a:rPr lang="en-US" dirty="0" err="1" smtClean="0"/>
              <a:t>substution</a:t>
            </a:r>
            <a:r>
              <a:rPr lang="en-US" dirty="0" smtClean="0"/>
              <a:t> from line 1;  second inequality is </a:t>
            </a:r>
            <a:r>
              <a:rPr lang="en-US" dirty="0" err="1" smtClean="0"/>
              <a:t>p’x</a:t>
            </a:r>
            <a:r>
              <a:rPr lang="en-US" dirty="0" smtClean="0"/>
              <a:t> =</a:t>
            </a:r>
            <a:r>
              <a:rPr lang="en-US" dirty="0" err="1" smtClean="0"/>
              <a:t>t’x</a:t>
            </a:r>
            <a:r>
              <a:rPr lang="en-US" dirty="0" smtClean="0"/>
              <a:t> because </a:t>
            </a:r>
            <a:r>
              <a:rPr lang="en-US" dirty="0" err="1" smtClean="0"/>
              <a:t>q’x</a:t>
            </a:r>
            <a:r>
              <a:rPr lang="en-US" dirty="0" smtClean="0"/>
              <a:t>=0.  Bottom is simplest form of optimal tax rule.</a:t>
            </a:r>
          </a:p>
          <a:p>
            <a:r>
              <a:rPr lang="en-US" dirty="0" smtClean="0"/>
              <a:t>See DM for further manipulation in terms of compensated demand—important for comparison with earlier parts of the literature.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E3CE7-4323-4FEA-9C86-9026F7FEEE7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A8609-DDDE-4FFD-8B7B-1135B160F9B0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7B2F74-A099-4E3B-BE16-9C47B906FA68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426D1-B8C4-4EB3-A270-4BDA9B963E5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7C5A6-1C77-427A-A3D7-B72BF16A2F39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D1983-68AF-4345-BA31-19A15B0DFEEE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E68A4-B505-449A-902C-2CC53A22840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56C3B-7EF6-4A6E-8FEC-D2D8FE78990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19566-7300-4BE7-9A80-A1379D89B76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91733-DDB1-4437-AAD8-A6DF2252EAF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2B6C0-97C2-4ECE-A62A-AE6BBEC39B4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A6A87-6737-47B8-860A-5C2F98A6874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fld id="{F0268A91-055C-4C14-8F66-1B30773A4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1B03E-1CEC-468A-AA8D-EB3460DC9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3911F-C9E2-411A-B3EB-79C327CE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000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8905C-813E-4002-BD13-5F6868753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592F-F5F4-4429-9BB6-F4957665E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1428F-345B-4A58-AC9D-F3357F432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5898C-DF5B-4A71-985B-985F5F47B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45552-5910-4971-894F-C770B2028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F8D8-689A-4F13-ADE9-C4EA5CD35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61F32-474F-4A88-947A-5D147005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D6A0D-8955-4F44-8F9C-D298B8458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573CB-4755-4074-8709-F34A0764B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4129" name="Picture 5" descr="minispir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9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4131" name="Picture 7" descr="minispir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105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09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/>
              <a:t>P. Berck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05E823BF-561B-4BFB-86FA-625E89662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Optimal Taxation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Old Riddles</a:t>
            </a:r>
          </a:p>
          <a:p>
            <a:r>
              <a:rPr lang="en-US" smtClean="0"/>
              <a:t>Neoclassical Answers</a:t>
            </a:r>
          </a:p>
          <a:p>
            <a:endParaRPr 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08125" y="5984875"/>
            <a:ext cx="399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Copyright 2008 by Peter Berck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0889C8-C1D8-4923-B11E-526292FA8345}" type="slidenum">
              <a:rPr lang="en-US"/>
              <a:pPr/>
              <a:t>10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D-M Graphic Setup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Consumer owns only labor</a:t>
            </a:r>
          </a:p>
          <a:p>
            <a:r>
              <a:rPr lang="en-US" smtClean="0"/>
              <a:t>Sells labor; buys stuff at price q</a:t>
            </a:r>
          </a:p>
          <a:p>
            <a:r>
              <a:rPr lang="en-US" smtClean="0"/>
              <a:t>Firm receives p for stuff</a:t>
            </a:r>
          </a:p>
          <a:p>
            <a:r>
              <a:rPr lang="en-US" smtClean="0"/>
              <a:t>Gov’t collects tax on Stuff, q-p</a:t>
            </a:r>
          </a:p>
          <a:p>
            <a:r>
              <a:rPr lang="en-US" smtClean="0"/>
              <a:t>Gov’t gets profits from firm</a:t>
            </a:r>
          </a:p>
          <a:p>
            <a:r>
              <a:rPr lang="en-US" smtClean="0"/>
              <a:t>Gov’t buys labor and builds project with tax and profits </a:t>
            </a:r>
          </a:p>
          <a:p>
            <a:r>
              <a:rPr lang="en-US" smtClean="0"/>
              <a:t>No or separable utility from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3C4912-3C82-48A8-A9FD-6221186F040F}" type="slidenum">
              <a:rPr lang="en-US"/>
              <a:pPr/>
              <a:t>11</a:t>
            </a:fld>
            <a:endParaRPr lang="en-US"/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1311275" y="609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295400" y="3733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066800" y="955675"/>
            <a:ext cx="244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Stuff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4419600" y="3581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 flipH="1" flipV="1">
            <a:off x="1311275" y="762000"/>
            <a:ext cx="3733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1311275" y="1143000"/>
            <a:ext cx="2590800" cy="2590800"/>
          </a:xfrm>
          <a:custGeom>
            <a:avLst/>
            <a:gdLst>
              <a:gd name="T0" fmla="*/ 0 w 1632"/>
              <a:gd name="T1" fmla="*/ 0 h 1632"/>
              <a:gd name="T2" fmla="*/ 720 w 1632"/>
              <a:gd name="T3" fmla="*/ 336 h 1632"/>
              <a:gd name="T4" fmla="*/ 1632 w 1632"/>
              <a:gd name="T5" fmla="*/ 1632 h 1632"/>
              <a:gd name="T6" fmla="*/ 0 60000 65536"/>
              <a:gd name="T7" fmla="*/ 0 60000 65536"/>
              <a:gd name="T8" fmla="*/ 0 60000 65536"/>
              <a:gd name="T9" fmla="*/ 0 w 1632"/>
              <a:gd name="T10" fmla="*/ 0 h 1632"/>
              <a:gd name="T11" fmla="*/ 1632 w 1632"/>
              <a:gd name="T12" fmla="*/ 1632 h 1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632">
                <a:moveTo>
                  <a:pt x="0" y="0"/>
                </a:moveTo>
                <a:cubicBezTo>
                  <a:pt x="224" y="32"/>
                  <a:pt x="448" y="64"/>
                  <a:pt x="720" y="336"/>
                </a:cubicBezTo>
                <a:cubicBezTo>
                  <a:pt x="992" y="608"/>
                  <a:pt x="1480" y="1416"/>
                  <a:pt x="1632" y="1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4572000" y="685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2149475" y="1447800"/>
            <a:ext cx="242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>
            <a:off x="2149475" y="1447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1905000" y="3622675"/>
            <a:ext cx="15520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*+project</a:t>
            </a:r>
            <a:endParaRPr lang="en-US" dirty="0"/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3962400" y="11842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S*</a:t>
            </a:r>
          </a:p>
        </p:txBody>
      </p:sp>
      <p:sp>
        <p:nvSpPr>
          <p:cNvPr id="16399" name="Line 16"/>
          <p:cNvSpPr>
            <a:spLocks noChangeShapeType="1"/>
          </p:cNvSpPr>
          <p:nvPr/>
        </p:nvSpPr>
        <p:spPr bwMode="auto">
          <a:xfrm>
            <a:off x="2133600" y="4343400"/>
            <a:ext cx="175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86200" y="4419600"/>
            <a:ext cx="24003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Work for firm, L*</a:t>
            </a:r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>
            <a:off x="3962400" y="3886200"/>
            <a:ext cx="609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4648200" y="3733800"/>
            <a:ext cx="2179638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Work on project</a:t>
            </a:r>
          </a:p>
        </p:txBody>
      </p:sp>
      <p:sp>
        <p:nvSpPr>
          <p:cNvPr id="16403" name="Line 21"/>
          <p:cNvSpPr>
            <a:spLocks noChangeShapeType="1"/>
          </p:cNvSpPr>
          <p:nvPr/>
        </p:nvSpPr>
        <p:spPr bwMode="auto">
          <a:xfrm>
            <a:off x="3886200" y="3657600"/>
            <a:ext cx="1066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22"/>
          <p:cNvSpPr txBox="1">
            <a:spLocks noChangeArrowheads="1"/>
          </p:cNvSpPr>
          <p:nvPr/>
        </p:nvSpPr>
        <p:spPr bwMode="auto">
          <a:xfrm>
            <a:off x="4860925" y="3165475"/>
            <a:ext cx="9969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Profits</a:t>
            </a:r>
          </a:p>
        </p:txBody>
      </p:sp>
      <p:sp>
        <p:nvSpPr>
          <p:cNvPr id="16405" name="Text Box 23"/>
          <p:cNvSpPr txBox="1">
            <a:spLocks noChangeArrowheads="1"/>
          </p:cNvSpPr>
          <p:nvPr/>
        </p:nvSpPr>
        <p:spPr bwMode="auto">
          <a:xfrm>
            <a:off x="5241925" y="955675"/>
            <a:ext cx="3368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>
              <a:buFontTx/>
              <a:buChar char="•"/>
            </a:pPr>
            <a:r>
              <a:rPr lang="en-US">
                <a:solidFill>
                  <a:schemeClr val="folHlink"/>
                </a:solidFill>
              </a:rPr>
              <a:t>Gov’t buys labor to build project</a:t>
            </a:r>
            <a:endParaRPr lang="en-US"/>
          </a:p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There is a price line for any point on f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 flipV="1">
            <a:off x="1676400" y="762000"/>
            <a:ext cx="2590800" cy="2971800"/>
          </a:xfrm>
          <a:prstGeom prst="line">
            <a:avLst/>
          </a:prstGeom>
          <a:noFill/>
          <a:ln w="28575">
            <a:solidFill>
              <a:schemeClr val="bg2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6"/>
          <p:cNvSpPr>
            <a:spLocks noGrp="1" noChangeArrowheads="1"/>
          </p:cNvSpPr>
          <p:nvPr>
            <p:ph type="title"/>
          </p:nvPr>
        </p:nvSpPr>
        <p:spPr>
          <a:xfrm>
            <a:off x="1066800" y="5029200"/>
            <a:ext cx="7772400" cy="1143000"/>
          </a:xfrm>
        </p:spPr>
        <p:txBody>
          <a:bodyPr/>
          <a:lstStyle/>
          <a:p>
            <a:r>
              <a:rPr lang="en-US" smtClean="0"/>
              <a:t>PPF with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CC2EF-4B30-4112-A6CA-C9937F51E90C}" type="slidenum">
              <a:rPr lang="en-US"/>
              <a:pPr/>
              <a:t>12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Optimal Outcome with Project</a:t>
            </a:r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1143000" y="2895600"/>
            <a:ext cx="1676400" cy="2362200"/>
          </a:xfrm>
          <a:custGeom>
            <a:avLst/>
            <a:gdLst>
              <a:gd name="T0" fmla="*/ 1056 w 1056"/>
              <a:gd name="T1" fmla="*/ 1632 h 1632"/>
              <a:gd name="T2" fmla="*/ 1008 w 1056"/>
              <a:gd name="T3" fmla="*/ 1008 h 1632"/>
              <a:gd name="T4" fmla="*/ 816 w 1056"/>
              <a:gd name="T5" fmla="*/ 576 h 1632"/>
              <a:gd name="T6" fmla="*/ 480 w 1056"/>
              <a:gd name="T7" fmla="*/ 144 h 1632"/>
              <a:gd name="T8" fmla="*/ 0 w 1056"/>
              <a:gd name="T9" fmla="*/ 0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1632"/>
              <a:gd name="T17" fmla="*/ 1056 w 1056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1632">
                <a:moveTo>
                  <a:pt x="1056" y="1632"/>
                </a:moveTo>
                <a:cubicBezTo>
                  <a:pt x="1052" y="1408"/>
                  <a:pt x="1048" y="1184"/>
                  <a:pt x="1008" y="1008"/>
                </a:cubicBezTo>
                <a:cubicBezTo>
                  <a:pt x="968" y="832"/>
                  <a:pt x="904" y="720"/>
                  <a:pt x="816" y="576"/>
                </a:cubicBezTo>
                <a:cubicBezTo>
                  <a:pt x="728" y="432"/>
                  <a:pt x="616" y="240"/>
                  <a:pt x="480" y="144"/>
                </a:cubicBezTo>
                <a:cubicBezTo>
                  <a:pt x="344" y="48"/>
                  <a:pt x="80" y="24"/>
                  <a:pt x="0" y="0"/>
                </a:cubicBezTo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21"/>
          <p:cNvSpPr>
            <a:spLocks noChangeShapeType="1"/>
          </p:cNvSpPr>
          <p:nvPr/>
        </p:nvSpPr>
        <p:spPr bwMode="auto">
          <a:xfrm>
            <a:off x="12192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20"/>
          <p:cNvSpPr>
            <a:spLocks noChangeShapeType="1"/>
          </p:cNvSpPr>
          <p:nvPr/>
        </p:nvSpPr>
        <p:spPr bwMode="auto">
          <a:xfrm>
            <a:off x="11430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371600" y="1219200"/>
            <a:ext cx="4414838" cy="4038600"/>
            <a:chOff x="864" y="768"/>
            <a:chExt cx="2781" cy="2544"/>
          </a:xfrm>
        </p:grpSpPr>
        <p:grpSp>
          <p:nvGrpSpPr>
            <p:cNvPr id="17423" name="Group 25"/>
            <p:cNvGrpSpPr>
              <a:grpSpLocks/>
            </p:cNvGrpSpPr>
            <p:nvPr/>
          </p:nvGrpSpPr>
          <p:grpSpPr bwMode="auto">
            <a:xfrm>
              <a:off x="864" y="1392"/>
              <a:ext cx="2781" cy="1920"/>
              <a:chOff x="864" y="1392"/>
              <a:chExt cx="2781" cy="1920"/>
            </a:xfrm>
          </p:grpSpPr>
          <p:sp>
            <p:nvSpPr>
              <p:cNvPr id="17429" name="Line 26"/>
              <p:cNvSpPr>
                <a:spLocks noChangeShapeType="1"/>
              </p:cNvSpPr>
              <p:nvPr/>
            </p:nvSpPr>
            <p:spPr bwMode="auto">
              <a:xfrm flipH="1" flipV="1">
                <a:off x="864" y="2544"/>
                <a:ext cx="2352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Freeform 27"/>
              <p:cNvSpPr>
                <a:spLocks/>
              </p:cNvSpPr>
              <p:nvPr/>
            </p:nvSpPr>
            <p:spPr bwMode="auto">
              <a:xfrm>
                <a:off x="960" y="1392"/>
                <a:ext cx="2685" cy="1574"/>
              </a:xfrm>
              <a:custGeom>
                <a:avLst/>
                <a:gdLst>
                  <a:gd name="T0" fmla="*/ 0 w 2685"/>
                  <a:gd name="T1" fmla="*/ 0 h 1574"/>
                  <a:gd name="T2" fmla="*/ 73 w 2685"/>
                  <a:gd name="T3" fmla="*/ 941 h 1574"/>
                  <a:gd name="T4" fmla="*/ 374 w 2685"/>
                  <a:gd name="T5" fmla="*/ 1308 h 1574"/>
                  <a:gd name="T6" fmla="*/ 951 w 2685"/>
                  <a:gd name="T7" fmla="*/ 1419 h 1574"/>
                  <a:gd name="T8" fmla="*/ 2685 w 2685"/>
                  <a:gd name="T9" fmla="*/ 1574 h 1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85"/>
                  <a:gd name="T16" fmla="*/ 0 h 1574"/>
                  <a:gd name="T17" fmla="*/ 2685 w 2685"/>
                  <a:gd name="T18" fmla="*/ 1574 h 15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85" h="1574">
                    <a:moveTo>
                      <a:pt x="0" y="0"/>
                    </a:moveTo>
                    <a:cubicBezTo>
                      <a:pt x="12" y="157"/>
                      <a:pt x="11" y="723"/>
                      <a:pt x="73" y="941"/>
                    </a:cubicBezTo>
                    <a:cubicBezTo>
                      <a:pt x="135" y="1159"/>
                      <a:pt x="228" y="1228"/>
                      <a:pt x="374" y="1308"/>
                    </a:cubicBezTo>
                    <a:cubicBezTo>
                      <a:pt x="520" y="1388"/>
                      <a:pt x="566" y="1375"/>
                      <a:pt x="951" y="1419"/>
                    </a:cubicBezTo>
                    <a:cubicBezTo>
                      <a:pt x="1336" y="1463"/>
                      <a:pt x="2324" y="1542"/>
                      <a:pt x="2685" y="1574"/>
                    </a:cubicBezTo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4" name="Line 29"/>
            <p:cNvSpPr>
              <a:spLocks noChangeShapeType="1"/>
            </p:cNvSpPr>
            <p:nvPr/>
          </p:nvSpPr>
          <p:spPr bwMode="auto">
            <a:xfrm flipH="1" flipV="1">
              <a:off x="864" y="1920"/>
              <a:ext cx="2352" cy="139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Freeform 30"/>
            <p:cNvSpPr>
              <a:spLocks/>
            </p:cNvSpPr>
            <p:nvPr/>
          </p:nvSpPr>
          <p:spPr bwMode="auto">
            <a:xfrm>
              <a:off x="1152" y="960"/>
              <a:ext cx="2016" cy="1680"/>
            </a:xfrm>
            <a:custGeom>
              <a:avLst/>
              <a:gdLst>
                <a:gd name="T0" fmla="*/ 0 w 2460"/>
                <a:gd name="T1" fmla="*/ 0 h 1692"/>
                <a:gd name="T2" fmla="*/ 59 w 2460"/>
                <a:gd name="T3" fmla="*/ 759 h 1692"/>
                <a:gd name="T4" fmla="*/ 336 w 2460"/>
                <a:gd name="T5" fmla="*/ 1296 h 1692"/>
                <a:gd name="T6" fmla="*/ 1659 w 2460"/>
                <a:gd name="T7" fmla="*/ 1592 h 1692"/>
                <a:gd name="T8" fmla="*/ 2460 w 2460"/>
                <a:gd name="T9" fmla="*/ 1692 h 16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0"/>
                <a:gd name="T16" fmla="*/ 0 h 1692"/>
                <a:gd name="T17" fmla="*/ 2460 w 2460"/>
                <a:gd name="T18" fmla="*/ 1692 h 16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0" h="1692">
                  <a:moveTo>
                    <a:pt x="0" y="0"/>
                  </a:moveTo>
                  <a:cubicBezTo>
                    <a:pt x="10" y="126"/>
                    <a:pt x="3" y="543"/>
                    <a:pt x="59" y="759"/>
                  </a:cubicBezTo>
                  <a:cubicBezTo>
                    <a:pt x="115" y="975"/>
                    <a:pt x="69" y="1157"/>
                    <a:pt x="336" y="1296"/>
                  </a:cubicBezTo>
                  <a:cubicBezTo>
                    <a:pt x="603" y="1435"/>
                    <a:pt x="1305" y="1526"/>
                    <a:pt x="1659" y="1592"/>
                  </a:cubicBezTo>
                  <a:cubicBezTo>
                    <a:pt x="2013" y="1658"/>
                    <a:pt x="2293" y="1671"/>
                    <a:pt x="2460" y="1692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26" name="Group 31"/>
            <p:cNvGrpSpPr>
              <a:grpSpLocks/>
            </p:cNvGrpSpPr>
            <p:nvPr/>
          </p:nvGrpSpPr>
          <p:grpSpPr bwMode="auto">
            <a:xfrm>
              <a:off x="864" y="768"/>
              <a:ext cx="2352" cy="2544"/>
              <a:chOff x="864" y="768"/>
              <a:chExt cx="2352" cy="2544"/>
            </a:xfrm>
          </p:grpSpPr>
          <p:sp>
            <p:nvSpPr>
              <p:cNvPr id="17427" name="Line 32"/>
              <p:cNvSpPr>
                <a:spLocks noChangeShapeType="1"/>
              </p:cNvSpPr>
              <p:nvPr/>
            </p:nvSpPr>
            <p:spPr bwMode="auto">
              <a:xfrm flipH="1" flipV="1">
                <a:off x="864" y="1440"/>
                <a:ext cx="2352" cy="187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Freeform 33"/>
              <p:cNvSpPr>
                <a:spLocks/>
              </p:cNvSpPr>
              <p:nvPr/>
            </p:nvSpPr>
            <p:spPr bwMode="auto">
              <a:xfrm>
                <a:off x="1320" y="768"/>
                <a:ext cx="1769" cy="1643"/>
              </a:xfrm>
              <a:custGeom>
                <a:avLst/>
                <a:gdLst>
                  <a:gd name="T0" fmla="*/ 24 w 1769"/>
                  <a:gd name="T1" fmla="*/ 0 h 1643"/>
                  <a:gd name="T2" fmla="*/ 291 w 1769"/>
                  <a:gd name="T3" fmla="*/ 1265 h 1643"/>
                  <a:gd name="T4" fmla="*/ 1769 w 1769"/>
                  <a:gd name="T5" fmla="*/ 1643 h 1643"/>
                  <a:gd name="T6" fmla="*/ 0 60000 65536"/>
                  <a:gd name="T7" fmla="*/ 0 60000 65536"/>
                  <a:gd name="T8" fmla="*/ 0 60000 65536"/>
                  <a:gd name="T9" fmla="*/ 0 w 1769"/>
                  <a:gd name="T10" fmla="*/ 0 h 1643"/>
                  <a:gd name="T11" fmla="*/ 1769 w 1769"/>
                  <a:gd name="T12" fmla="*/ 1643 h 16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9" h="1643">
                    <a:moveTo>
                      <a:pt x="24" y="0"/>
                    </a:moveTo>
                    <a:cubicBezTo>
                      <a:pt x="68" y="211"/>
                      <a:pt x="0" y="991"/>
                      <a:pt x="291" y="1265"/>
                    </a:cubicBezTo>
                    <a:cubicBezTo>
                      <a:pt x="582" y="1539"/>
                      <a:pt x="1461" y="1564"/>
                      <a:pt x="1769" y="1643"/>
                    </a:cubicBezTo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49463" y="2362200"/>
            <a:ext cx="3030537" cy="2876550"/>
            <a:chOff x="1291" y="1488"/>
            <a:chExt cx="1909" cy="1812"/>
          </a:xfrm>
        </p:grpSpPr>
        <p:sp>
          <p:nvSpPr>
            <p:cNvPr id="17421" name="Freeform 34"/>
            <p:cNvSpPr>
              <a:spLocks/>
            </p:cNvSpPr>
            <p:nvPr/>
          </p:nvSpPr>
          <p:spPr bwMode="auto">
            <a:xfrm>
              <a:off x="1291" y="1488"/>
              <a:ext cx="1909" cy="1812"/>
            </a:xfrm>
            <a:custGeom>
              <a:avLst/>
              <a:gdLst>
                <a:gd name="T0" fmla="*/ 1909 w 1909"/>
                <a:gd name="T1" fmla="*/ 1812 h 1812"/>
                <a:gd name="T2" fmla="*/ 309 w 1909"/>
                <a:gd name="T3" fmla="*/ 1578 h 1812"/>
                <a:gd name="T4" fmla="*/ 53 w 1909"/>
                <a:gd name="T5" fmla="*/ 1200 h 1812"/>
                <a:gd name="T6" fmla="*/ 149 w 1909"/>
                <a:gd name="T7" fmla="*/ 816 h 1812"/>
                <a:gd name="T8" fmla="*/ 341 w 1909"/>
                <a:gd name="T9" fmla="*/ 528 h 1812"/>
                <a:gd name="T10" fmla="*/ 869 w 1909"/>
                <a:gd name="T11" fmla="*/ 96 h 1812"/>
                <a:gd name="T12" fmla="*/ 965 w 1909"/>
                <a:gd name="T13" fmla="*/ 0 h 18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9"/>
                <a:gd name="T22" fmla="*/ 0 h 1812"/>
                <a:gd name="T23" fmla="*/ 1909 w 1909"/>
                <a:gd name="T24" fmla="*/ 1812 h 18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9" h="1812">
                  <a:moveTo>
                    <a:pt x="1909" y="1812"/>
                  </a:moveTo>
                  <a:cubicBezTo>
                    <a:pt x="1644" y="1773"/>
                    <a:pt x="618" y="1680"/>
                    <a:pt x="309" y="1578"/>
                  </a:cubicBezTo>
                  <a:cubicBezTo>
                    <a:pt x="0" y="1476"/>
                    <a:pt x="80" y="1327"/>
                    <a:pt x="53" y="1200"/>
                  </a:cubicBezTo>
                  <a:cubicBezTo>
                    <a:pt x="26" y="1073"/>
                    <a:pt x="101" y="928"/>
                    <a:pt x="149" y="816"/>
                  </a:cubicBezTo>
                  <a:cubicBezTo>
                    <a:pt x="197" y="704"/>
                    <a:pt x="221" y="648"/>
                    <a:pt x="341" y="528"/>
                  </a:cubicBezTo>
                  <a:cubicBezTo>
                    <a:pt x="461" y="408"/>
                    <a:pt x="765" y="184"/>
                    <a:pt x="869" y="96"/>
                  </a:cubicBezTo>
                  <a:cubicBezTo>
                    <a:pt x="973" y="8"/>
                    <a:pt x="969" y="4"/>
                    <a:pt x="965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Text Box 35"/>
            <p:cNvSpPr txBox="1">
              <a:spLocks noChangeArrowheads="1"/>
            </p:cNvSpPr>
            <p:nvPr/>
          </p:nvSpPr>
          <p:spPr bwMode="auto">
            <a:xfrm>
              <a:off x="2112" y="1680"/>
              <a:ext cx="10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Offer Curve</a:t>
              </a:r>
            </a:p>
          </p:txBody>
        </p:sp>
      </p:grpSp>
      <p:sp>
        <p:nvSpPr>
          <p:cNvPr id="17418" name="Text Box 38"/>
          <p:cNvSpPr txBox="1">
            <a:spLocks noChangeArrowheads="1"/>
          </p:cNvSpPr>
          <p:nvPr/>
        </p:nvSpPr>
        <p:spPr bwMode="auto">
          <a:xfrm>
            <a:off x="5622925" y="1489075"/>
            <a:ext cx="31400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folHlink"/>
                </a:solidFill>
              </a:rPr>
              <a:t>Price Lines</a:t>
            </a:r>
            <a:r>
              <a:rPr lang="en-US"/>
              <a:t> and </a:t>
            </a:r>
            <a:r>
              <a:rPr lang="en-US">
                <a:solidFill>
                  <a:schemeClr val="folHlink"/>
                </a:solidFill>
              </a:rPr>
              <a:t>Indifference Curves</a:t>
            </a:r>
            <a:r>
              <a:rPr lang="en-US"/>
              <a:t> are used to find Offer Curve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CC3300"/>
                </a:solidFill>
              </a:rPr>
              <a:t>PPF </a:t>
            </a:r>
            <a:r>
              <a:rPr lang="en-US"/>
              <a:t>and Offer intersect at best allocation consumer can get using prices</a:t>
            </a:r>
          </a:p>
          <a:p>
            <a:pPr>
              <a:buFontTx/>
              <a:buChar char="•"/>
            </a:pPr>
            <a:r>
              <a:rPr lang="en-US"/>
              <a:t>But, that is not a P.O.!</a:t>
            </a:r>
          </a:p>
        </p:txBody>
      </p:sp>
      <p:sp>
        <p:nvSpPr>
          <p:cNvPr id="17419" name="Text Box 39"/>
          <p:cNvSpPr txBox="1">
            <a:spLocks noChangeArrowheads="1"/>
          </p:cNvSpPr>
          <p:nvPr/>
        </p:nvSpPr>
        <p:spPr bwMode="auto">
          <a:xfrm>
            <a:off x="4876800" y="53340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7420" name="AutoShape 40"/>
          <p:cNvSpPr>
            <a:spLocks noChangeArrowheads="1"/>
          </p:cNvSpPr>
          <p:nvPr/>
        </p:nvSpPr>
        <p:spPr bwMode="auto">
          <a:xfrm>
            <a:off x="2438400" y="5410200"/>
            <a:ext cx="1371600" cy="533400"/>
          </a:xfrm>
          <a:prstGeom prst="rightArrow">
            <a:avLst>
              <a:gd name="adj1" fmla="val 50000"/>
              <a:gd name="adj2" fmla="val 6428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Leisure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E2BE45-28EE-4E1C-A56C-BC07003B4D1D}" type="slidenum">
              <a:rPr lang="en-US"/>
              <a:pPr/>
              <a:t>13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Consumer Prices</a:t>
            </a:r>
          </a:p>
        </p:txBody>
      </p:sp>
      <p:sp>
        <p:nvSpPr>
          <p:cNvPr id="37891" name="Freeform 3"/>
          <p:cNvSpPr>
            <a:spLocks/>
          </p:cNvSpPr>
          <p:nvPr/>
        </p:nvSpPr>
        <p:spPr bwMode="auto">
          <a:xfrm>
            <a:off x="1143000" y="2895600"/>
            <a:ext cx="1676400" cy="2362200"/>
          </a:xfrm>
          <a:custGeom>
            <a:avLst/>
            <a:gdLst>
              <a:gd name="T0" fmla="*/ 1056 w 1056"/>
              <a:gd name="T1" fmla="*/ 1632 h 1632"/>
              <a:gd name="T2" fmla="*/ 1008 w 1056"/>
              <a:gd name="T3" fmla="*/ 1008 h 1632"/>
              <a:gd name="T4" fmla="*/ 816 w 1056"/>
              <a:gd name="T5" fmla="*/ 576 h 1632"/>
              <a:gd name="T6" fmla="*/ 480 w 1056"/>
              <a:gd name="T7" fmla="*/ 144 h 1632"/>
              <a:gd name="T8" fmla="*/ 0 w 1056"/>
              <a:gd name="T9" fmla="*/ 0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1632"/>
              <a:gd name="T17" fmla="*/ 1056 w 1056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1632">
                <a:moveTo>
                  <a:pt x="1056" y="1632"/>
                </a:moveTo>
                <a:cubicBezTo>
                  <a:pt x="1052" y="1408"/>
                  <a:pt x="1048" y="1184"/>
                  <a:pt x="1008" y="1008"/>
                </a:cubicBezTo>
                <a:cubicBezTo>
                  <a:pt x="968" y="832"/>
                  <a:pt x="904" y="720"/>
                  <a:pt x="816" y="576"/>
                </a:cubicBezTo>
                <a:cubicBezTo>
                  <a:pt x="728" y="432"/>
                  <a:pt x="616" y="240"/>
                  <a:pt x="480" y="144"/>
                </a:cubicBezTo>
                <a:cubicBezTo>
                  <a:pt x="344" y="48"/>
                  <a:pt x="80" y="24"/>
                  <a:pt x="0" y="0"/>
                </a:cubicBezTo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>
            <a:off x="12192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>
            <a:off x="11430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 flipV="1">
            <a:off x="1371600" y="3048000"/>
            <a:ext cx="3733800" cy="2209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Freeform 11"/>
          <p:cNvSpPr>
            <a:spLocks/>
          </p:cNvSpPr>
          <p:nvPr/>
        </p:nvSpPr>
        <p:spPr bwMode="auto">
          <a:xfrm>
            <a:off x="1828800" y="1524000"/>
            <a:ext cx="3200400" cy="2667000"/>
          </a:xfrm>
          <a:custGeom>
            <a:avLst/>
            <a:gdLst>
              <a:gd name="T0" fmla="*/ 0 w 2460"/>
              <a:gd name="T1" fmla="*/ 0 h 1692"/>
              <a:gd name="T2" fmla="*/ 59 w 2460"/>
              <a:gd name="T3" fmla="*/ 759 h 1692"/>
              <a:gd name="T4" fmla="*/ 336 w 2460"/>
              <a:gd name="T5" fmla="*/ 1296 h 1692"/>
              <a:gd name="T6" fmla="*/ 1659 w 2460"/>
              <a:gd name="T7" fmla="*/ 1592 h 1692"/>
              <a:gd name="T8" fmla="*/ 2460 w 2460"/>
              <a:gd name="T9" fmla="*/ 1692 h 16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60"/>
              <a:gd name="T16" fmla="*/ 0 h 1692"/>
              <a:gd name="T17" fmla="*/ 2460 w 2460"/>
              <a:gd name="T18" fmla="*/ 1692 h 16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60" h="1692">
                <a:moveTo>
                  <a:pt x="0" y="0"/>
                </a:moveTo>
                <a:cubicBezTo>
                  <a:pt x="10" y="126"/>
                  <a:pt x="3" y="543"/>
                  <a:pt x="59" y="759"/>
                </a:cubicBezTo>
                <a:cubicBezTo>
                  <a:pt x="115" y="975"/>
                  <a:pt x="69" y="1157"/>
                  <a:pt x="336" y="1296"/>
                </a:cubicBezTo>
                <a:cubicBezTo>
                  <a:pt x="603" y="1435"/>
                  <a:pt x="1305" y="1526"/>
                  <a:pt x="1659" y="1592"/>
                </a:cubicBezTo>
                <a:cubicBezTo>
                  <a:pt x="2013" y="1658"/>
                  <a:pt x="2293" y="1671"/>
                  <a:pt x="2460" y="1692"/>
                </a:cubicBezTo>
              </a:path>
            </a:pathLst>
          </a:cu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49463" y="2362200"/>
            <a:ext cx="3030537" cy="2876550"/>
            <a:chOff x="1291" y="1488"/>
            <a:chExt cx="1909" cy="1812"/>
          </a:xfrm>
        </p:grpSpPr>
        <p:sp>
          <p:nvSpPr>
            <p:cNvPr id="18448" name="Freeform 16"/>
            <p:cNvSpPr>
              <a:spLocks/>
            </p:cNvSpPr>
            <p:nvPr/>
          </p:nvSpPr>
          <p:spPr bwMode="auto">
            <a:xfrm>
              <a:off x="1291" y="1488"/>
              <a:ext cx="1909" cy="1812"/>
            </a:xfrm>
            <a:custGeom>
              <a:avLst/>
              <a:gdLst>
                <a:gd name="T0" fmla="*/ 1909 w 1909"/>
                <a:gd name="T1" fmla="*/ 1812 h 1812"/>
                <a:gd name="T2" fmla="*/ 309 w 1909"/>
                <a:gd name="T3" fmla="*/ 1578 h 1812"/>
                <a:gd name="T4" fmla="*/ 53 w 1909"/>
                <a:gd name="T5" fmla="*/ 1200 h 1812"/>
                <a:gd name="T6" fmla="*/ 149 w 1909"/>
                <a:gd name="T7" fmla="*/ 816 h 1812"/>
                <a:gd name="T8" fmla="*/ 341 w 1909"/>
                <a:gd name="T9" fmla="*/ 528 h 1812"/>
                <a:gd name="T10" fmla="*/ 869 w 1909"/>
                <a:gd name="T11" fmla="*/ 96 h 1812"/>
                <a:gd name="T12" fmla="*/ 965 w 1909"/>
                <a:gd name="T13" fmla="*/ 0 h 18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9"/>
                <a:gd name="T22" fmla="*/ 0 h 1812"/>
                <a:gd name="T23" fmla="*/ 1909 w 1909"/>
                <a:gd name="T24" fmla="*/ 1812 h 18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9" h="1812">
                  <a:moveTo>
                    <a:pt x="1909" y="1812"/>
                  </a:moveTo>
                  <a:cubicBezTo>
                    <a:pt x="1644" y="1773"/>
                    <a:pt x="618" y="1680"/>
                    <a:pt x="309" y="1578"/>
                  </a:cubicBezTo>
                  <a:cubicBezTo>
                    <a:pt x="0" y="1476"/>
                    <a:pt x="80" y="1327"/>
                    <a:pt x="53" y="1200"/>
                  </a:cubicBezTo>
                  <a:cubicBezTo>
                    <a:pt x="26" y="1073"/>
                    <a:pt x="101" y="928"/>
                    <a:pt x="149" y="816"/>
                  </a:cubicBezTo>
                  <a:cubicBezTo>
                    <a:pt x="197" y="704"/>
                    <a:pt x="221" y="648"/>
                    <a:pt x="341" y="528"/>
                  </a:cubicBezTo>
                  <a:cubicBezTo>
                    <a:pt x="461" y="408"/>
                    <a:pt x="765" y="184"/>
                    <a:pt x="869" y="96"/>
                  </a:cubicBezTo>
                  <a:cubicBezTo>
                    <a:pt x="973" y="8"/>
                    <a:pt x="969" y="4"/>
                    <a:pt x="965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2112" y="1741"/>
              <a:ext cx="73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Offer Curve</a:t>
              </a:r>
              <a:endParaRPr lang="en-US"/>
            </a:p>
          </p:txBody>
        </p:sp>
      </p:grpSp>
      <p:sp>
        <p:nvSpPr>
          <p:cNvPr id="18443" name="Text Box 19"/>
          <p:cNvSpPr txBox="1">
            <a:spLocks noChangeArrowheads="1"/>
          </p:cNvSpPr>
          <p:nvPr/>
        </p:nvSpPr>
        <p:spPr bwMode="auto">
          <a:xfrm>
            <a:off x="4876800" y="53340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8444" name="Line 21"/>
          <p:cNvSpPr>
            <a:spLocks noChangeShapeType="1"/>
          </p:cNvSpPr>
          <p:nvPr/>
        </p:nvSpPr>
        <p:spPr bwMode="auto">
          <a:xfrm>
            <a:off x="51054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23"/>
          <p:cNvSpPr>
            <a:spLocks/>
          </p:cNvSpPr>
          <p:nvPr/>
        </p:nvSpPr>
        <p:spPr bwMode="auto">
          <a:xfrm>
            <a:off x="5410200" y="2133600"/>
            <a:ext cx="2743200" cy="1562100"/>
          </a:xfrm>
          <a:prstGeom prst="borderCallout1">
            <a:avLst>
              <a:gd name="adj1" fmla="val 7315"/>
              <a:gd name="adj2" fmla="val -2778"/>
              <a:gd name="adj3" fmla="val 138718"/>
              <a:gd name="adj4" fmla="val -7187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slope of this budget line is -1/q, q is the price charged to consumers.</a:t>
            </a:r>
          </a:p>
        </p:txBody>
      </p:sp>
      <p:sp>
        <p:nvSpPr>
          <p:cNvPr id="18446" name="Text Box 24"/>
          <p:cNvSpPr txBox="1">
            <a:spLocks noChangeArrowheads="1"/>
          </p:cNvSpPr>
          <p:nvPr/>
        </p:nvSpPr>
        <p:spPr bwMode="auto">
          <a:xfrm>
            <a:off x="2049463" y="5334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L(q)</a:t>
            </a:r>
          </a:p>
        </p:txBody>
      </p:sp>
      <p:sp>
        <p:nvSpPr>
          <p:cNvPr id="18447" name="Line 25"/>
          <p:cNvSpPr>
            <a:spLocks noChangeShapeType="1"/>
          </p:cNvSpPr>
          <p:nvPr/>
        </p:nvSpPr>
        <p:spPr bwMode="auto">
          <a:xfrm>
            <a:off x="2311400" y="2057400"/>
            <a:ext cx="0" cy="3200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1AAC7-CC71-454B-A351-86646C83C8B6}" type="slidenum">
              <a:rPr lang="en-US"/>
              <a:pPr/>
              <a:t>14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Producer Prices</a:t>
            </a:r>
          </a:p>
        </p:txBody>
      </p:sp>
      <p:sp>
        <p:nvSpPr>
          <p:cNvPr id="39939" name="Freeform 3"/>
          <p:cNvSpPr>
            <a:spLocks/>
          </p:cNvSpPr>
          <p:nvPr/>
        </p:nvSpPr>
        <p:spPr bwMode="auto">
          <a:xfrm>
            <a:off x="1143000" y="2895600"/>
            <a:ext cx="1676400" cy="2362200"/>
          </a:xfrm>
          <a:custGeom>
            <a:avLst/>
            <a:gdLst>
              <a:gd name="T0" fmla="*/ 1056 w 1056"/>
              <a:gd name="T1" fmla="*/ 1632 h 1632"/>
              <a:gd name="T2" fmla="*/ 1008 w 1056"/>
              <a:gd name="T3" fmla="*/ 1008 h 1632"/>
              <a:gd name="T4" fmla="*/ 816 w 1056"/>
              <a:gd name="T5" fmla="*/ 576 h 1632"/>
              <a:gd name="T6" fmla="*/ 480 w 1056"/>
              <a:gd name="T7" fmla="*/ 144 h 1632"/>
              <a:gd name="T8" fmla="*/ 0 w 1056"/>
              <a:gd name="T9" fmla="*/ 0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1632"/>
              <a:gd name="T17" fmla="*/ 1056 w 1056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1632">
                <a:moveTo>
                  <a:pt x="1056" y="1632"/>
                </a:moveTo>
                <a:cubicBezTo>
                  <a:pt x="1052" y="1408"/>
                  <a:pt x="1048" y="1184"/>
                  <a:pt x="1008" y="1008"/>
                </a:cubicBezTo>
                <a:cubicBezTo>
                  <a:pt x="968" y="832"/>
                  <a:pt x="904" y="720"/>
                  <a:pt x="816" y="576"/>
                </a:cubicBezTo>
                <a:cubicBezTo>
                  <a:pt x="728" y="432"/>
                  <a:pt x="616" y="240"/>
                  <a:pt x="480" y="144"/>
                </a:cubicBezTo>
                <a:cubicBezTo>
                  <a:pt x="344" y="48"/>
                  <a:pt x="80" y="24"/>
                  <a:pt x="0" y="0"/>
                </a:cubicBezTo>
              </a:path>
            </a:pathLst>
          </a:cu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12192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11430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 flipH="1" flipV="1">
            <a:off x="1371600" y="3048000"/>
            <a:ext cx="3733800" cy="2209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Freeform 7"/>
          <p:cNvSpPr>
            <a:spLocks/>
          </p:cNvSpPr>
          <p:nvPr/>
        </p:nvSpPr>
        <p:spPr bwMode="auto">
          <a:xfrm>
            <a:off x="1828800" y="1524000"/>
            <a:ext cx="3200400" cy="2667000"/>
          </a:xfrm>
          <a:custGeom>
            <a:avLst/>
            <a:gdLst>
              <a:gd name="T0" fmla="*/ 0 w 2460"/>
              <a:gd name="T1" fmla="*/ 0 h 1692"/>
              <a:gd name="T2" fmla="*/ 59 w 2460"/>
              <a:gd name="T3" fmla="*/ 759 h 1692"/>
              <a:gd name="T4" fmla="*/ 336 w 2460"/>
              <a:gd name="T5" fmla="*/ 1296 h 1692"/>
              <a:gd name="T6" fmla="*/ 1659 w 2460"/>
              <a:gd name="T7" fmla="*/ 1592 h 1692"/>
              <a:gd name="T8" fmla="*/ 2460 w 2460"/>
              <a:gd name="T9" fmla="*/ 1692 h 16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60"/>
              <a:gd name="T16" fmla="*/ 0 h 1692"/>
              <a:gd name="T17" fmla="*/ 2460 w 2460"/>
              <a:gd name="T18" fmla="*/ 1692 h 16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60" h="1692">
                <a:moveTo>
                  <a:pt x="0" y="0"/>
                </a:moveTo>
                <a:cubicBezTo>
                  <a:pt x="10" y="126"/>
                  <a:pt x="3" y="543"/>
                  <a:pt x="59" y="759"/>
                </a:cubicBezTo>
                <a:cubicBezTo>
                  <a:pt x="115" y="975"/>
                  <a:pt x="69" y="1157"/>
                  <a:pt x="336" y="1296"/>
                </a:cubicBezTo>
                <a:cubicBezTo>
                  <a:pt x="603" y="1435"/>
                  <a:pt x="1305" y="1526"/>
                  <a:pt x="1659" y="1592"/>
                </a:cubicBezTo>
                <a:cubicBezTo>
                  <a:pt x="2013" y="1658"/>
                  <a:pt x="2293" y="1671"/>
                  <a:pt x="2460" y="1692"/>
                </a:cubicBez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49463" y="2362200"/>
            <a:ext cx="3030537" cy="2876550"/>
            <a:chOff x="1291" y="1488"/>
            <a:chExt cx="1909" cy="1812"/>
          </a:xfrm>
        </p:grpSpPr>
        <p:sp>
          <p:nvSpPr>
            <p:cNvPr id="19473" name="Freeform 9"/>
            <p:cNvSpPr>
              <a:spLocks/>
            </p:cNvSpPr>
            <p:nvPr/>
          </p:nvSpPr>
          <p:spPr bwMode="auto">
            <a:xfrm>
              <a:off x="1291" y="1488"/>
              <a:ext cx="1909" cy="1812"/>
            </a:xfrm>
            <a:custGeom>
              <a:avLst/>
              <a:gdLst>
                <a:gd name="T0" fmla="*/ 1909 w 1909"/>
                <a:gd name="T1" fmla="*/ 1812 h 1812"/>
                <a:gd name="T2" fmla="*/ 309 w 1909"/>
                <a:gd name="T3" fmla="*/ 1578 h 1812"/>
                <a:gd name="T4" fmla="*/ 53 w 1909"/>
                <a:gd name="T5" fmla="*/ 1200 h 1812"/>
                <a:gd name="T6" fmla="*/ 149 w 1909"/>
                <a:gd name="T7" fmla="*/ 816 h 1812"/>
                <a:gd name="T8" fmla="*/ 341 w 1909"/>
                <a:gd name="T9" fmla="*/ 528 h 1812"/>
                <a:gd name="T10" fmla="*/ 869 w 1909"/>
                <a:gd name="T11" fmla="*/ 96 h 1812"/>
                <a:gd name="T12" fmla="*/ 965 w 1909"/>
                <a:gd name="T13" fmla="*/ 0 h 18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9"/>
                <a:gd name="T22" fmla="*/ 0 h 1812"/>
                <a:gd name="T23" fmla="*/ 1909 w 1909"/>
                <a:gd name="T24" fmla="*/ 1812 h 18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9" h="1812">
                  <a:moveTo>
                    <a:pt x="1909" y="1812"/>
                  </a:moveTo>
                  <a:cubicBezTo>
                    <a:pt x="1644" y="1773"/>
                    <a:pt x="618" y="1680"/>
                    <a:pt x="309" y="1578"/>
                  </a:cubicBezTo>
                  <a:cubicBezTo>
                    <a:pt x="0" y="1476"/>
                    <a:pt x="80" y="1327"/>
                    <a:pt x="53" y="1200"/>
                  </a:cubicBezTo>
                  <a:cubicBezTo>
                    <a:pt x="26" y="1073"/>
                    <a:pt x="101" y="928"/>
                    <a:pt x="149" y="816"/>
                  </a:cubicBezTo>
                  <a:cubicBezTo>
                    <a:pt x="197" y="704"/>
                    <a:pt x="221" y="648"/>
                    <a:pt x="341" y="528"/>
                  </a:cubicBezTo>
                  <a:cubicBezTo>
                    <a:pt x="461" y="408"/>
                    <a:pt x="765" y="184"/>
                    <a:pt x="869" y="96"/>
                  </a:cubicBezTo>
                  <a:cubicBezTo>
                    <a:pt x="973" y="8"/>
                    <a:pt x="969" y="4"/>
                    <a:pt x="965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Text Box 10"/>
            <p:cNvSpPr txBox="1">
              <a:spLocks noChangeArrowheads="1"/>
            </p:cNvSpPr>
            <p:nvPr/>
          </p:nvSpPr>
          <p:spPr bwMode="auto">
            <a:xfrm>
              <a:off x="2112" y="1741"/>
              <a:ext cx="747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Offer Curve</a:t>
              </a:r>
              <a:endParaRPr lang="en-US"/>
            </a:p>
          </p:txBody>
        </p: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876800" y="53340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1054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AutoShape 13"/>
          <p:cNvSpPr>
            <a:spLocks/>
          </p:cNvSpPr>
          <p:nvPr/>
        </p:nvSpPr>
        <p:spPr bwMode="auto">
          <a:xfrm>
            <a:off x="5410200" y="2160588"/>
            <a:ext cx="2743200" cy="1927225"/>
          </a:xfrm>
          <a:prstGeom prst="borderCallout1">
            <a:avLst>
              <a:gd name="adj1" fmla="val 5931"/>
              <a:gd name="adj2" fmla="val -2778"/>
              <a:gd name="adj3" fmla="val 136079"/>
              <a:gd name="adj4" fmla="val -8321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slope of this tangent line is -1/p, p is the price charged to producers.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049463" y="5334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L(q)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311400" y="2057400"/>
            <a:ext cx="0" cy="3200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633538" y="2362200"/>
            <a:ext cx="1719262" cy="2895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D8510-45A3-4156-98C3-2646F29AA698}" type="slidenum">
              <a:rPr lang="en-US"/>
              <a:pPr/>
              <a:t>15</a:t>
            </a:fld>
            <a:endParaRPr lang="en-US"/>
          </a:p>
        </p:txBody>
      </p:sp>
      <p:sp>
        <p:nvSpPr>
          <p:cNvPr id="20484" name="Line 20"/>
          <p:cNvSpPr>
            <a:spLocks noChangeShapeType="1"/>
          </p:cNvSpPr>
          <p:nvPr/>
        </p:nvSpPr>
        <p:spPr bwMode="auto">
          <a:xfrm>
            <a:off x="2971800" y="533400"/>
            <a:ext cx="0" cy="5257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Optimal Tax</a:t>
            </a:r>
          </a:p>
        </p:txBody>
      </p:sp>
      <p:sp>
        <p:nvSpPr>
          <p:cNvPr id="20486" name="Line 3"/>
          <p:cNvSpPr>
            <a:spLocks noChangeShapeType="1"/>
          </p:cNvSpPr>
          <p:nvPr/>
        </p:nvSpPr>
        <p:spPr bwMode="auto">
          <a:xfrm flipH="1" flipV="1">
            <a:off x="1447800" y="1066800"/>
            <a:ext cx="289560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 flipV="1">
            <a:off x="4343400" y="1447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4572000" y="20780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S*(P)</a:t>
            </a:r>
            <a:endParaRPr lang="en-US"/>
          </a:p>
        </p:txBody>
      </p:sp>
      <p:sp>
        <p:nvSpPr>
          <p:cNvPr id="20489" name="Line 6"/>
          <p:cNvSpPr>
            <a:spLocks noChangeShapeType="1"/>
          </p:cNvSpPr>
          <p:nvPr/>
        </p:nvSpPr>
        <p:spPr bwMode="auto">
          <a:xfrm>
            <a:off x="11430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Freeform 7"/>
          <p:cNvSpPr>
            <a:spLocks/>
          </p:cNvSpPr>
          <p:nvPr/>
        </p:nvSpPr>
        <p:spPr bwMode="auto">
          <a:xfrm>
            <a:off x="1828800" y="1676400"/>
            <a:ext cx="2514600" cy="2819400"/>
          </a:xfrm>
          <a:custGeom>
            <a:avLst/>
            <a:gdLst>
              <a:gd name="T0" fmla="*/ 1706 w 1706"/>
              <a:gd name="T1" fmla="*/ 1884 h 1884"/>
              <a:gd name="T2" fmla="*/ 251 w 1706"/>
              <a:gd name="T3" fmla="*/ 1262 h 1884"/>
              <a:gd name="T4" fmla="*/ 202 w 1706"/>
              <a:gd name="T5" fmla="*/ 432 h 1884"/>
              <a:gd name="T6" fmla="*/ 874 w 1706"/>
              <a:gd name="T7" fmla="*/ 0 h 1884"/>
              <a:gd name="T8" fmla="*/ 0 60000 65536"/>
              <a:gd name="T9" fmla="*/ 0 60000 65536"/>
              <a:gd name="T10" fmla="*/ 0 60000 65536"/>
              <a:gd name="T11" fmla="*/ 0 60000 65536"/>
              <a:gd name="T12" fmla="*/ 0 w 1706"/>
              <a:gd name="T13" fmla="*/ 0 h 1884"/>
              <a:gd name="T14" fmla="*/ 1706 w 1706"/>
              <a:gd name="T15" fmla="*/ 1884 h 18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6" h="1884">
                <a:moveTo>
                  <a:pt x="1706" y="1884"/>
                </a:moveTo>
                <a:cubicBezTo>
                  <a:pt x="1465" y="1780"/>
                  <a:pt x="502" y="1504"/>
                  <a:pt x="251" y="1262"/>
                </a:cubicBezTo>
                <a:cubicBezTo>
                  <a:pt x="0" y="1020"/>
                  <a:pt x="98" y="642"/>
                  <a:pt x="202" y="432"/>
                </a:cubicBezTo>
                <a:cubicBezTo>
                  <a:pt x="306" y="222"/>
                  <a:pt x="762" y="72"/>
                  <a:pt x="874" y="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Freeform 8"/>
          <p:cNvSpPr>
            <a:spLocks/>
          </p:cNvSpPr>
          <p:nvPr/>
        </p:nvSpPr>
        <p:spPr bwMode="auto">
          <a:xfrm>
            <a:off x="1676400" y="1752600"/>
            <a:ext cx="1295400" cy="2819400"/>
          </a:xfrm>
          <a:custGeom>
            <a:avLst/>
            <a:gdLst>
              <a:gd name="T0" fmla="*/ 1056 w 1056"/>
              <a:gd name="T1" fmla="*/ 1632 h 1632"/>
              <a:gd name="T2" fmla="*/ 1008 w 1056"/>
              <a:gd name="T3" fmla="*/ 1008 h 1632"/>
              <a:gd name="T4" fmla="*/ 816 w 1056"/>
              <a:gd name="T5" fmla="*/ 576 h 1632"/>
              <a:gd name="T6" fmla="*/ 480 w 1056"/>
              <a:gd name="T7" fmla="*/ 144 h 1632"/>
              <a:gd name="T8" fmla="*/ 0 w 1056"/>
              <a:gd name="T9" fmla="*/ 0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1632"/>
              <a:gd name="T17" fmla="*/ 1056 w 1056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1632">
                <a:moveTo>
                  <a:pt x="1056" y="1632"/>
                </a:moveTo>
                <a:cubicBezTo>
                  <a:pt x="1052" y="1408"/>
                  <a:pt x="1048" y="1184"/>
                  <a:pt x="1008" y="1008"/>
                </a:cubicBezTo>
                <a:cubicBezTo>
                  <a:pt x="968" y="832"/>
                  <a:pt x="904" y="720"/>
                  <a:pt x="816" y="576"/>
                </a:cubicBezTo>
                <a:cubicBezTo>
                  <a:pt x="728" y="432"/>
                  <a:pt x="616" y="240"/>
                  <a:pt x="480" y="144"/>
                </a:cubicBezTo>
                <a:cubicBezTo>
                  <a:pt x="344" y="48"/>
                  <a:pt x="80" y="24"/>
                  <a:pt x="0" y="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 flipH="1" flipV="1">
            <a:off x="1752600" y="1219200"/>
            <a:ext cx="2209800" cy="32766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4708525" y="3622675"/>
            <a:ext cx="3806825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Tangent to PPF: -Slope is 1/P</a:t>
            </a: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3429000" y="3276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Text Box 12"/>
          <p:cNvSpPr txBox="1">
            <a:spLocks noChangeArrowheads="1"/>
          </p:cNvSpPr>
          <p:nvPr/>
        </p:nvSpPr>
        <p:spPr bwMode="auto">
          <a:xfrm>
            <a:off x="5638800" y="1981200"/>
            <a:ext cx="2908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Intersects Offer Curve</a:t>
            </a:r>
          </a:p>
          <a:p>
            <a:r>
              <a:rPr lang="en-US"/>
              <a:t>-Slope is consumer</a:t>
            </a:r>
          </a:p>
          <a:p>
            <a:r>
              <a:rPr lang="en-US"/>
              <a:t>price, 1/q.</a:t>
            </a:r>
          </a:p>
        </p:txBody>
      </p:sp>
      <p:sp>
        <p:nvSpPr>
          <p:cNvPr id="20496" name="AutoShape 14"/>
          <p:cNvSpPr>
            <a:spLocks noChangeArrowheads="1"/>
          </p:cNvSpPr>
          <p:nvPr/>
        </p:nvSpPr>
        <p:spPr bwMode="auto">
          <a:xfrm>
            <a:off x="2362200" y="4800600"/>
            <a:ext cx="2057400" cy="485775"/>
          </a:xfrm>
          <a:prstGeom prst="leftRightArrow">
            <a:avLst>
              <a:gd name="adj1" fmla="val 50000"/>
              <a:gd name="adj2" fmla="val 84706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L(q)</a:t>
            </a:r>
          </a:p>
        </p:txBody>
      </p:sp>
      <p:sp>
        <p:nvSpPr>
          <p:cNvPr id="20497" name="AutoShape 15"/>
          <p:cNvSpPr>
            <a:spLocks noChangeArrowheads="1"/>
          </p:cNvSpPr>
          <p:nvPr/>
        </p:nvSpPr>
        <p:spPr bwMode="auto">
          <a:xfrm>
            <a:off x="2362200" y="5410200"/>
            <a:ext cx="609600" cy="533400"/>
          </a:xfrm>
          <a:prstGeom prst="leftRightArrow">
            <a:avLst>
              <a:gd name="adj1" fmla="val 50000"/>
              <a:gd name="adj2" fmla="val 2285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L*</a:t>
            </a:r>
          </a:p>
        </p:txBody>
      </p:sp>
      <p:sp>
        <p:nvSpPr>
          <p:cNvPr id="20498" name="Text Box 16"/>
          <p:cNvSpPr txBox="1">
            <a:spLocks noChangeArrowheads="1"/>
          </p:cNvSpPr>
          <p:nvPr/>
        </p:nvSpPr>
        <p:spPr bwMode="auto">
          <a:xfrm>
            <a:off x="4632325" y="4765675"/>
            <a:ext cx="387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Consumer’s Labor supply at q</a:t>
            </a:r>
          </a:p>
        </p:txBody>
      </p:sp>
      <p:sp>
        <p:nvSpPr>
          <p:cNvPr id="20499" name="Text Box 17"/>
          <p:cNvSpPr txBox="1">
            <a:spLocks noChangeArrowheads="1"/>
          </p:cNvSpPr>
          <p:nvPr/>
        </p:nvSpPr>
        <p:spPr bwMode="auto">
          <a:xfrm>
            <a:off x="3336925" y="5451475"/>
            <a:ext cx="344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Firm’s Labor Demand at P</a:t>
            </a:r>
          </a:p>
        </p:txBody>
      </p:sp>
      <p:sp>
        <p:nvSpPr>
          <p:cNvPr id="20500" name="Text Box 18"/>
          <p:cNvSpPr txBox="1">
            <a:spLocks noChangeArrowheads="1"/>
          </p:cNvSpPr>
          <p:nvPr/>
        </p:nvSpPr>
        <p:spPr bwMode="auto">
          <a:xfrm>
            <a:off x="2651125" y="5832475"/>
            <a:ext cx="537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L(q) - L* = Gov’t Labor Demand =Project</a:t>
            </a:r>
          </a:p>
        </p:txBody>
      </p:sp>
      <p:sp>
        <p:nvSpPr>
          <p:cNvPr id="20501" name="Line 19"/>
          <p:cNvSpPr>
            <a:spLocks noChangeShapeType="1"/>
          </p:cNvSpPr>
          <p:nvPr/>
        </p:nvSpPr>
        <p:spPr bwMode="auto">
          <a:xfrm>
            <a:off x="2362200" y="533400"/>
            <a:ext cx="0" cy="5410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3733800" y="4114800"/>
            <a:ext cx="25146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5546725" y="4232275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 drawn, q &gt;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312D59-7C55-4620-9541-E8E306C7F853}" type="slidenum">
              <a:rPr lang="en-US"/>
              <a:pPr/>
              <a:t>16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Up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Gov’t gets (q - p) S*  (the tax take)</a:t>
            </a:r>
          </a:p>
          <a:p>
            <a:pPr lvl="1"/>
            <a:r>
              <a:rPr lang="en-US" smtClean="0"/>
              <a:t>q S* = L* + government labor = E (budget constraint)</a:t>
            </a:r>
          </a:p>
          <a:p>
            <a:pPr lvl="1"/>
            <a:r>
              <a:rPr lang="en-US" smtClean="0"/>
              <a:t>P S* = L* + profit</a:t>
            </a:r>
          </a:p>
          <a:p>
            <a:pPr lvl="1"/>
            <a:r>
              <a:rPr lang="en-US" smtClean="0"/>
              <a:t>Taxes = government labor - profit</a:t>
            </a:r>
          </a:p>
          <a:p>
            <a:pPr lvl="1"/>
            <a:r>
              <a:rPr lang="en-US" smtClean="0"/>
              <a:t>Government budget constraint requires:</a:t>
            </a:r>
          </a:p>
          <a:p>
            <a:pPr lvl="2"/>
            <a:r>
              <a:rPr lang="en-US" smtClean="0"/>
              <a:t>profits to go to government </a:t>
            </a:r>
          </a:p>
          <a:p>
            <a:pPr lvl="2"/>
            <a:r>
              <a:rPr lang="en-US" smtClean="0"/>
              <a:t>no profits (constant returns to scale)</a:t>
            </a:r>
          </a:p>
          <a:p>
            <a:pPr lvl="2"/>
            <a:r>
              <a:rPr lang="en-US" smtClean="0"/>
              <a:t>inframarginal taxes to raise extra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F29F8B-9161-48D6-8B74-C81FA2759408}" type="slidenum">
              <a:rPr lang="en-US"/>
              <a:pPr/>
              <a:t>17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From Graph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Production is on PPF</a:t>
            </a:r>
          </a:p>
          <a:p>
            <a:r>
              <a:rPr lang="en-US" smtClean="0"/>
              <a:t>Tax induced equilibrium is not P.O.</a:t>
            </a:r>
          </a:p>
          <a:p>
            <a:r>
              <a:rPr lang="en-US" smtClean="0"/>
              <a:t>Optimal tax can be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FDBD43-AC47-4F75-9457-2B4BE9EFC7A1}" type="slidenum">
              <a:rPr lang="en-US"/>
              <a:pPr/>
              <a:t>18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D-M Algebra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V(q) = U(X(q))</a:t>
            </a:r>
          </a:p>
          <a:p>
            <a:pPr lvl="1"/>
            <a:r>
              <a:rPr lang="en-US" sz="2000" smtClean="0"/>
              <a:t>x(q) is demand</a:t>
            </a:r>
          </a:p>
          <a:p>
            <a:pPr lvl="1"/>
            <a:r>
              <a:rPr lang="en-US" sz="2000" smtClean="0"/>
              <a:t>indirect utility</a:t>
            </a:r>
          </a:p>
          <a:p>
            <a:pPr lvl="1"/>
            <a:r>
              <a:rPr lang="en-US" sz="2000" smtClean="0"/>
              <a:t>Welfare(V</a:t>
            </a:r>
            <a:r>
              <a:rPr lang="en-US" sz="2000" baseline="-25000" smtClean="0"/>
              <a:t>1</a:t>
            </a:r>
            <a:r>
              <a:rPr lang="en-US" sz="2000" smtClean="0"/>
              <a:t>(q),..V</a:t>
            </a:r>
            <a:r>
              <a:rPr lang="en-US" sz="2000" baseline="-25000" smtClean="0"/>
              <a:t>m</a:t>
            </a:r>
            <a:r>
              <a:rPr lang="en-US" sz="2000" smtClean="0"/>
              <a:t>(q))</a:t>
            </a:r>
          </a:p>
          <a:p>
            <a:pPr lvl="1"/>
            <a:r>
              <a:rPr lang="en-US" sz="2000" smtClean="0"/>
              <a:t>Also any other function of q</a:t>
            </a:r>
          </a:p>
          <a:p>
            <a:r>
              <a:rPr lang="en-US" sz="2400" smtClean="0"/>
              <a:t>y</a:t>
            </a:r>
            <a:r>
              <a:rPr lang="en-US" sz="2400" baseline="-25000" smtClean="0"/>
              <a:t>1</a:t>
            </a:r>
            <a:r>
              <a:rPr lang="en-US" sz="2400" smtClean="0"/>
              <a:t>=f(y</a:t>
            </a:r>
            <a:r>
              <a:rPr lang="en-US" sz="2400" baseline="-25000" smtClean="0"/>
              <a:t>2</a:t>
            </a:r>
            <a:r>
              <a:rPr lang="en-US" sz="2400" smtClean="0"/>
              <a:t>,…y</a:t>
            </a:r>
            <a:r>
              <a:rPr lang="en-US" sz="2400" baseline="-25000" smtClean="0"/>
              <a:t>n</a:t>
            </a:r>
            <a:r>
              <a:rPr lang="en-US" sz="2400" smtClean="0"/>
              <a:t>)</a:t>
            </a:r>
          </a:p>
          <a:p>
            <a:pPr lvl="1"/>
            <a:r>
              <a:rPr lang="en-US" sz="2000" smtClean="0"/>
              <a:t>private output</a:t>
            </a:r>
          </a:p>
          <a:p>
            <a:pPr lvl="1"/>
            <a:r>
              <a:rPr lang="en-US" sz="2000" smtClean="0"/>
              <a:t>p’y = profit = 0</a:t>
            </a:r>
          </a:p>
          <a:p>
            <a:pPr lvl="1"/>
            <a:r>
              <a:rPr lang="en-US" sz="2000" smtClean="0"/>
              <a:t>by assumption of CRTS</a:t>
            </a:r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z</a:t>
            </a:r>
            <a:r>
              <a:rPr lang="en-US" sz="2400" baseline="-25000" smtClean="0"/>
              <a:t>1</a:t>
            </a:r>
            <a:r>
              <a:rPr lang="en-US" sz="2400" smtClean="0"/>
              <a:t>=g(z</a:t>
            </a:r>
            <a:r>
              <a:rPr lang="en-US" sz="2400" baseline="-25000" smtClean="0"/>
              <a:t>2</a:t>
            </a:r>
            <a:r>
              <a:rPr lang="en-US" sz="2400" smtClean="0"/>
              <a:t>,…z</a:t>
            </a:r>
            <a:r>
              <a:rPr lang="en-US" sz="2400" baseline="-25000" smtClean="0"/>
              <a:t>n</a:t>
            </a:r>
            <a:r>
              <a:rPr lang="en-US" sz="2400" smtClean="0"/>
              <a:t>)</a:t>
            </a:r>
          </a:p>
          <a:p>
            <a:pPr lvl="1"/>
            <a:r>
              <a:rPr lang="en-US" sz="2000" smtClean="0"/>
              <a:t>public output</a:t>
            </a:r>
          </a:p>
          <a:p>
            <a:r>
              <a:rPr lang="en-US" sz="2400" smtClean="0"/>
              <a:t>x(q) = y + z</a:t>
            </a:r>
          </a:p>
          <a:p>
            <a:pPr lvl="1"/>
            <a:r>
              <a:rPr lang="en-US" sz="2000" smtClean="0"/>
              <a:t>market clearing</a:t>
            </a:r>
          </a:p>
          <a:p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0443E7-F27B-44FF-9EE9-8B8881C13645}" type="slidenum">
              <a:rPr lang="en-US"/>
              <a:pPr/>
              <a:t>19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Normalization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Since p’y = 0  so does any multiple of p and there is a normalization of p</a:t>
            </a:r>
            <a:r>
              <a:rPr lang="en-US" baseline="-25000" smtClean="0"/>
              <a:t>1</a:t>
            </a:r>
            <a:r>
              <a:rPr lang="en-US" smtClean="0"/>
              <a:t>=1.</a:t>
            </a:r>
          </a:p>
          <a:p>
            <a:r>
              <a:rPr lang="en-US" smtClean="0"/>
              <a:t>The budget constraint is q’x = 0 and so one can normalize on q</a:t>
            </a:r>
            <a:r>
              <a:rPr lang="en-US" baseline="-25000" smtClean="0"/>
              <a:t>1</a:t>
            </a:r>
            <a:r>
              <a:rPr lang="en-US" smtClean="0"/>
              <a:t>=1.</a:t>
            </a:r>
          </a:p>
          <a:p>
            <a:r>
              <a:rPr lang="en-US" smtClean="0"/>
              <a:t>This makes the tax on good 1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90D1CB-2C1F-4FF8-A700-BD554E68D371}" type="slidenum">
              <a:rPr lang="en-US"/>
              <a:pPr/>
              <a:t>2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Optimal Tax</a:t>
            </a:r>
          </a:p>
          <a:p>
            <a:pPr lvl="1"/>
            <a:r>
              <a:rPr lang="en-US" smtClean="0"/>
              <a:t>Deadweight Loss</a:t>
            </a:r>
          </a:p>
          <a:p>
            <a:pPr lvl="1"/>
            <a:r>
              <a:rPr lang="en-US" smtClean="0"/>
              <a:t>Tax the Rich</a:t>
            </a:r>
          </a:p>
          <a:p>
            <a:pPr lvl="1"/>
            <a:r>
              <a:rPr lang="en-US" smtClean="0"/>
              <a:t>A compromise formula</a:t>
            </a:r>
          </a:p>
          <a:p>
            <a:r>
              <a:rPr lang="en-US" smtClean="0"/>
              <a:t>Government Efficiency</a:t>
            </a:r>
          </a:p>
          <a:p>
            <a:pPr lvl="1"/>
            <a:r>
              <a:rPr lang="en-US" smtClean="0"/>
              <a:t>Social Discount Rate</a:t>
            </a:r>
          </a:p>
          <a:p>
            <a:pPr lvl="1"/>
            <a:r>
              <a:rPr lang="en-US" smtClean="0"/>
              <a:t>Border Pricing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Firms Foc</a:t>
            </a:r>
          </a:p>
        </p:txBody>
      </p:sp>
      <p:sp>
        <p:nvSpPr>
          <p:cNvPr id="2560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</a:t>
            </a:r>
            <a:r>
              <a:rPr lang="en-US" baseline="-25000" smtClean="0"/>
              <a:t>n</a:t>
            </a:r>
            <a:r>
              <a:rPr lang="en-US" smtClean="0"/>
              <a:t>=- p</a:t>
            </a:r>
            <a:r>
              <a:rPr lang="en-US" baseline="-25000" smtClean="0"/>
              <a:t>1</a:t>
            </a:r>
            <a:r>
              <a:rPr lang="en-US" smtClean="0"/>
              <a:t> f</a:t>
            </a:r>
            <a:r>
              <a:rPr lang="en-US" baseline="-25000" smtClean="0"/>
              <a:t>n</a:t>
            </a:r>
          </a:p>
          <a:p>
            <a:r>
              <a:rPr lang="en-US" smtClean="0"/>
              <a:t>price times marginal product = wage</a:t>
            </a:r>
          </a:p>
          <a:p>
            <a:r>
              <a:rPr lang="en-US" smtClean="0"/>
              <a:t>1 = p</a:t>
            </a:r>
            <a:r>
              <a:rPr lang="en-US" baseline="-25000" smtClean="0"/>
              <a:t>1</a:t>
            </a:r>
            <a:endParaRPr lang="en-US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9FF177-FCF9-4DF3-9F33-887002700C2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771B0B-4B8B-48E4-BFA5-D2747A3B4344}" type="slidenum">
              <a:rPr lang="en-US"/>
              <a:pPr/>
              <a:t>21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DM Maximization Problem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Max</a:t>
            </a:r>
            <a:r>
              <a:rPr lang="en-US" baseline="-25000" smtClean="0"/>
              <a:t>z,q</a:t>
            </a:r>
            <a:r>
              <a:rPr lang="en-US" smtClean="0"/>
              <a:t> V(q)</a:t>
            </a:r>
          </a:p>
          <a:p>
            <a:r>
              <a:rPr lang="en-US" smtClean="0"/>
              <a:t>s.t. x</a:t>
            </a:r>
            <a:r>
              <a:rPr lang="en-US" baseline="-25000" smtClean="0"/>
              <a:t>1</a:t>
            </a:r>
            <a:r>
              <a:rPr lang="en-US" smtClean="0"/>
              <a:t>(q) = f(x</a:t>
            </a:r>
            <a:r>
              <a:rPr lang="en-US" baseline="-25000" smtClean="0"/>
              <a:t>2</a:t>
            </a:r>
            <a:r>
              <a:rPr lang="en-US" smtClean="0"/>
              <a:t>(q)-z</a:t>
            </a:r>
            <a:r>
              <a:rPr lang="en-US" baseline="-25000" smtClean="0"/>
              <a:t>2</a:t>
            </a:r>
            <a:r>
              <a:rPr lang="en-US" smtClean="0"/>
              <a:t>,…x</a:t>
            </a:r>
            <a:r>
              <a:rPr lang="en-US" baseline="-25000" smtClean="0"/>
              <a:t>n</a:t>
            </a:r>
            <a:r>
              <a:rPr lang="en-US" smtClean="0"/>
              <a:t>(q)-z</a:t>
            </a:r>
            <a:r>
              <a:rPr lang="en-US" baseline="-25000" smtClean="0"/>
              <a:t>n</a:t>
            </a:r>
            <a:r>
              <a:rPr lang="en-US" smtClean="0"/>
              <a:t>) + g(z</a:t>
            </a:r>
            <a:r>
              <a:rPr lang="en-US" baseline="-25000" smtClean="0"/>
              <a:t>2</a:t>
            </a:r>
            <a:r>
              <a:rPr lang="en-US" smtClean="0"/>
              <a:t>…z</a:t>
            </a:r>
            <a:r>
              <a:rPr lang="en-US" baseline="-25000" smtClean="0"/>
              <a:t>n</a:t>
            </a:r>
            <a:r>
              <a:rPr lang="en-US" smtClean="0"/>
              <a:t>)</a:t>
            </a:r>
          </a:p>
          <a:p>
            <a:r>
              <a:rPr lang="en-US" smtClean="0"/>
              <a:t>Derivs wrt q lead to optimal tax rule</a:t>
            </a:r>
          </a:p>
          <a:p>
            <a:r>
              <a:rPr lang="en-US" smtClean="0"/>
              <a:t>Deriv wrt z</a:t>
            </a:r>
          </a:p>
          <a:p>
            <a:r>
              <a:rPr lang="en-US" smtClean="0"/>
              <a:t>f</a:t>
            </a:r>
            <a:r>
              <a:rPr lang="en-US" baseline="-25000" smtClean="0"/>
              <a:t>k</a:t>
            </a:r>
            <a:r>
              <a:rPr lang="en-US" smtClean="0"/>
              <a:t> = g</a:t>
            </a:r>
            <a:r>
              <a:rPr lang="en-US" baseline="-25000" smtClean="0"/>
              <a:t>k</a:t>
            </a:r>
            <a:endParaRPr lang="en-US" smtClean="0"/>
          </a:p>
          <a:p>
            <a:r>
              <a:rPr lang="en-US" smtClean="0"/>
              <a:t>Government and Private have same MP!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919C8-9905-4645-9394-00D48C4D9950}" type="slidenum">
              <a:rPr lang="en-US"/>
              <a:pPr/>
              <a:t>22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 and Trade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Instead of G being government, let it be an international trade sector.  (Or add a new sector)</a:t>
            </a:r>
          </a:p>
          <a:p>
            <a:pPr lvl="1"/>
            <a:r>
              <a:rPr lang="en-US" smtClean="0"/>
              <a:t>Let w be the vector of exogenous international prices</a:t>
            </a:r>
          </a:p>
          <a:p>
            <a:pPr lvl="1"/>
            <a:r>
              <a:rPr lang="en-US" smtClean="0"/>
              <a:t>suppose g(z</a:t>
            </a:r>
            <a:r>
              <a:rPr lang="en-US" baseline="-25000" smtClean="0"/>
              <a:t>2</a:t>
            </a:r>
            <a:r>
              <a:rPr lang="en-US" smtClean="0"/>
              <a:t>,…z</a:t>
            </a:r>
            <a:r>
              <a:rPr lang="en-US" baseline="-25000" smtClean="0"/>
              <a:t>n</a:t>
            </a:r>
            <a:r>
              <a:rPr lang="en-US" smtClean="0"/>
              <a:t>) is given by</a:t>
            </a:r>
          </a:p>
          <a:p>
            <a:pPr lvl="1"/>
            <a:r>
              <a:rPr lang="en-US" smtClean="0"/>
              <a:t>w’z= 0 or z</a:t>
            </a:r>
            <a:r>
              <a:rPr lang="en-US" baseline="-25000" smtClean="0"/>
              <a:t>1</a:t>
            </a:r>
            <a:r>
              <a:rPr lang="en-US" smtClean="0"/>
              <a:t> =-(w</a:t>
            </a:r>
            <a:r>
              <a:rPr lang="en-US" baseline="-25000" smtClean="0"/>
              <a:t>2</a:t>
            </a:r>
            <a:r>
              <a:rPr lang="en-US" smtClean="0"/>
              <a:t> z</a:t>
            </a:r>
            <a:r>
              <a:rPr lang="en-US" baseline="-25000" smtClean="0"/>
              <a:t>2</a:t>
            </a:r>
            <a:r>
              <a:rPr lang="en-US" smtClean="0"/>
              <a:t> +…+w</a:t>
            </a:r>
            <a:r>
              <a:rPr lang="en-US" baseline="-25000" smtClean="0"/>
              <a:t>n</a:t>
            </a:r>
            <a:r>
              <a:rPr lang="en-US" smtClean="0"/>
              <a:t> z</a:t>
            </a:r>
            <a:r>
              <a:rPr lang="en-US" baseline="-25000" smtClean="0"/>
              <a:t>n</a:t>
            </a:r>
            <a:r>
              <a:rPr kumimoji="0" lang="en-US" smtClean="0"/>
              <a:t>)/w</a:t>
            </a:r>
            <a:r>
              <a:rPr kumimoji="0" lang="en-US" baseline="-25000" smtClean="0"/>
              <a:t>1</a:t>
            </a:r>
          </a:p>
          <a:p>
            <a:pPr lvl="1"/>
            <a:r>
              <a:rPr kumimoji="0" lang="en-US" smtClean="0"/>
              <a:t>Then domestic producer prices are world prices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9BE7D3-4730-4634-8501-7F2B9C00D147}" type="slidenum">
              <a:rPr lang="en-US"/>
              <a:pPr/>
              <a:t>23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Optimal Tax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Max</a:t>
            </a:r>
            <a:r>
              <a:rPr lang="en-US" sz="2800" baseline="-25000" smtClean="0"/>
              <a:t>z,q</a:t>
            </a:r>
            <a:r>
              <a:rPr lang="en-US" sz="2800" smtClean="0"/>
              <a:t> V(q)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s.t. x</a:t>
            </a:r>
            <a:r>
              <a:rPr lang="en-US" sz="2800" baseline="-25000" smtClean="0"/>
              <a:t>1</a:t>
            </a:r>
            <a:r>
              <a:rPr lang="en-US" sz="2800" smtClean="0"/>
              <a:t>(q) = f(x</a:t>
            </a:r>
            <a:r>
              <a:rPr lang="en-US" sz="2800" baseline="-25000" smtClean="0"/>
              <a:t>2</a:t>
            </a:r>
            <a:r>
              <a:rPr lang="en-US" sz="2800" smtClean="0"/>
              <a:t>(q)-z</a:t>
            </a:r>
            <a:r>
              <a:rPr lang="en-US" sz="2800" baseline="-25000" smtClean="0"/>
              <a:t>2</a:t>
            </a:r>
            <a:r>
              <a:rPr lang="en-US" sz="2800" smtClean="0"/>
              <a:t>,…x</a:t>
            </a:r>
            <a:r>
              <a:rPr lang="en-US" sz="2800" baseline="-25000" smtClean="0"/>
              <a:t>n</a:t>
            </a:r>
            <a:r>
              <a:rPr lang="en-US" sz="2800" smtClean="0"/>
              <a:t>(q)-z</a:t>
            </a:r>
            <a:r>
              <a:rPr lang="en-US" sz="2800" baseline="-25000" smtClean="0"/>
              <a:t>n</a:t>
            </a:r>
            <a:r>
              <a:rPr lang="en-US" sz="2800" smtClean="0"/>
              <a:t>) + g(z</a:t>
            </a:r>
            <a:r>
              <a:rPr lang="en-US" sz="2800" baseline="-25000" smtClean="0"/>
              <a:t>2</a:t>
            </a:r>
            <a:r>
              <a:rPr lang="en-US" sz="2800" smtClean="0"/>
              <a:t>…z</a:t>
            </a:r>
            <a:r>
              <a:rPr lang="en-US" sz="2800" baseline="-25000" smtClean="0"/>
              <a:t>n</a:t>
            </a:r>
            <a:r>
              <a:rPr lang="en-US" sz="28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Lambda is the utility value of a free unit of good 1 which is also $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</a:t>
            </a:r>
            <a:r>
              <a:rPr lang="en-US" sz="2800" baseline="-25000" smtClean="0"/>
              <a:t>k </a:t>
            </a:r>
            <a:r>
              <a:rPr lang="en-US" sz="2800" smtClean="0"/>
              <a:t>could include an externality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F76535-20A6-4A52-9EDB-B571F270ABCD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66800" y="1968500"/>
          <a:ext cx="7369175" cy="460375"/>
        </p:xfrm>
        <a:graphic>
          <a:graphicData uri="http://schemas.openxmlformats.org/presentationml/2006/ole">
            <p:oleObj spid="_x0000_s1026" name="Equation" r:id="rId4" imgW="3657600" imgH="2286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332038" y="3151188"/>
          <a:ext cx="2344737" cy="1001712"/>
        </p:xfrm>
        <a:graphic>
          <a:graphicData uri="http://schemas.openxmlformats.org/presentationml/2006/ole">
            <p:oleObj spid="_x0000_s1027" name="Equation" r:id="rId5" imgW="1041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EBBF2-D73F-4DA9-833B-793917B4A4ED}" type="slidenum">
              <a:rPr lang="en-US"/>
              <a:pPr/>
              <a:t>25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</a:t>
            </a:r>
            <a:r>
              <a:rPr lang="en-US" baseline="-25000" smtClean="0"/>
              <a:t>k</a:t>
            </a:r>
            <a:endParaRPr lang="en-US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consumer (or representative consumer) with externality caused by consumption.</a:t>
            </a:r>
          </a:p>
          <a:p>
            <a:r>
              <a:rPr lang="en-US" dirty="0" smtClean="0"/>
              <a:t>V = U(x) – D(x)</a:t>
            </a:r>
          </a:p>
          <a:p>
            <a:r>
              <a:rPr lang="en-US" dirty="0" smtClean="0"/>
              <a:t>Consumer max’s only U(x); D(x) external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 = -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a +</a:t>
            </a:r>
            <a:r>
              <a:rPr lang="en-US" dirty="0" err="1" smtClean="0"/>
              <a:t>D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Roy’s identity: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smtClean="0"/>
              <a:t>=-a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pPr lvl="1"/>
            <a:r>
              <a:rPr lang="en-US" dirty="0" smtClean="0"/>
              <a:t>Where a is marg. </a:t>
            </a:r>
            <a:r>
              <a:rPr lang="en-US" dirty="0" err="1" smtClean="0"/>
              <a:t>Util</a:t>
            </a:r>
            <a:r>
              <a:rPr lang="en-US" dirty="0" smtClean="0"/>
              <a:t> of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506FD9-FA06-4D64-93E8-715C37259304}" type="slidenum">
              <a:rPr lang="en-US"/>
              <a:pPr/>
              <a:t>26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 Rule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1459089" y="2517422"/>
          <a:ext cx="6948262" cy="2368903"/>
        </p:xfrm>
        <a:graphic>
          <a:graphicData uri="http://schemas.openxmlformats.org/presentationml/2006/ole">
            <p:oleObj spid="_x0000_s2050" name="Equation" r:id="rId4" imgW="3949560" imgH="1346040" progId="Equation.DSMT4">
              <p:embed/>
            </p:oleObj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83113" y="164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version of rule</a:t>
            </a:r>
            <a:endParaRPr lang="en-US" dirty="0"/>
          </a:p>
        </p:txBody>
      </p:sp>
      <p:graphicFrame>
        <p:nvGraphicFramePr>
          <p:cNvPr id="7475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635250" y="2294933"/>
          <a:ext cx="1281994" cy="2080217"/>
        </p:xfrm>
        <a:graphic>
          <a:graphicData uri="http://schemas.openxmlformats.org/presentationml/2006/ole">
            <p:oleObj spid="_x0000_s74754" name="Equation" r:id="rId4" imgW="672840" imgH="1091880" progId="Equation.DSMT4">
              <p:embed/>
            </p:oleObj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Consume goods in proportion to how the tax take changes with taxes.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P. Berck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3592F-F5F4-4429-9BB6-F4957665E4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AEA761-4F29-4238-BF24-8BEC04D8D718}" type="slidenum">
              <a:rPr lang="en-US"/>
              <a:pPr/>
              <a:t>28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 Rule with Extern..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V=U – D</a:t>
            </a:r>
          </a:p>
          <a:p>
            <a:r>
              <a:rPr lang="en-US" sz="2800" smtClean="0"/>
              <a:t>V</a:t>
            </a:r>
            <a:r>
              <a:rPr lang="en-US" sz="2800" baseline="-25000" smtClean="0"/>
              <a:t>k</a:t>
            </a:r>
            <a:r>
              <a:rPr lang="en-US" sz="2800" smtClean="0"/>
              <a:t> = -ax</a:t>
            </a:r>
            <a:r>
              <a:rPr lang="en-US" sz="2800" baseline="-25000" smtClean="0"/>
              <a:t>k</a:t>
            </a:r>
            <a:r>
              <a:rPr lang="en-US" sz="2800" smtClean="0"/>
              <a:t> - D</a:t>
            </a:r>
            <a:r>
              <a:rPr lang="en-US" sz="2800" baseline="-25000" smtClean="0"/>
              <a:t>k</a:t>
            </a:r>
            <a:endParaRPr lang="en-US" sz="2800" smtClean="0"/>
          </a:p>
          <a:p>
            <a:endParaRPr lang="en-US" sz="28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25713" y="3382963"/>
          <a:ext cx="3810000" cy="1349375"/>
        </p:xfrm>
        <a:graphic>
          <a:graphicData uri="http://schemas.openxmlformats.org/presentationml/2006/ole">
            <p:oleObj spid="_x0000_s3074" name="Equation" r:id="rId4" imgW="12189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Review of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Graphical Robinson Crusoe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8AB8B-5B64-41D3-B80B-2B931BA5AB36}" type="slidenum">
              <a:rPr lang="en-US"/>
              <a:pPr/>
              <a:t>30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 Consequences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Gov’t and Private Use Same Prices to guide decisions</a:t>
            </a:r>
          </a:p>
          <a:p>
            <a:r>
              <a:rPr lang="en-US" smtClean="0"/>
              <a:t>If g() is opportunities from trade, algebra and conclusion is same:  economy operates efficiently w.r.t. border prices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7C677D-07DB-4553-9C9A-AC5B1B91ACAD}" type="slidenum">
              <a:rPr lang="en-US"/>
              <a:pPr/>
              <a:t>31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Rate of Discount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 “social rate of discount”:  MRP of gov’t investment = MRP of private investment</a:t>
            </a:r>
          </a:p>
          <a:p>
            <a:r>
              <a:rPr lang="en-US" smtClean="0"/>
              <a:t>Yes “social rate:” investments that favor poor (possible future generations) could have subsidy (p&gt;q) over projects that favor rich (us.)  But, it is true for both gov’t and private projects!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31E35-CF5A-4E9B-A67A-54996DDF3FA2}" type="slidenum">
              <a:rPr lang="en-US"/>
              <a:pPr/>
              <a:t>4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Derivation:  Offer</a:t>
            </a:r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13716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1371600" y="5257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2498725" y="5146675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Leisure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1127125" y="2479675"/>
            <a:ext cx="244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Stuff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937125" y="4994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371600" y="2209800"/>
            <a:ext cx="4414838" cy="3048000"/>
            <a:chOff x="864" y="1392"/>
            <a:chExt cx="2781" cy="1920"/>
          </a:xfrm>
        </p:grpSpPr>
        <p:sp>
          <p:nvSpPr>
            <p:cNvPr id="9236" name="Line 12"/>
            <p:cNvSpPr>
              <a:spLocks noChangeShapeType="1"/>
            </p:cNvSpPr>
            <p:nvPr/>
          </p:nvSpPr>
          <p:spPr bwMode="auto">
            <a:xfrm flipH="1" flipV="1">
              <a:off x="864" y="2544"/>
              <a:ext cx="235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Freeform 15"/>
            <p:cNvSpPr>
              <a:spLocks/>
            </p:cNvSpPr>
            <p:nvPr/>
          </p:nvSpPr>
          <p:spPr bwMode="auto">
            <a:xfrm>
              <a:off x="960" y="1392"/>
              <a:ext cx="2685" cy="1574"/>
            </a:xfrm>
            <a:custGeom>
              <a:avLst/>
              <a:gdLst>
                <a:gd name="T0" fmla="*/ 0 w 2685"/>
                <a:gd name="T1" fmla="*/ 0 h 1574"/>
                <a:gd name="T2" fmla="*/ 73 w 2685"/>
                <a:gd name="T3" fmla="*/ 941 h 1574"/>
                <a:gd name="T4" fmla="*/ 374 w 2685"/>
                <a:gd name="T5" fmla="*/ 1308 h 1574"/>
                <a:gd name="T6" fmla="*/ 951 w 2685"/>
                <a:gd name="T7" fmla="*/ 1419 h 1574"/>
                <a:gd name="T8" fmla="*/ 2685 w 2685"/>
                <a:gd name="T9" fmla="*/ 1574 h 15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85"/>
                <a:gd name="T16" fmla="*/ 0 h 1574"/>
                <a:gd name="T17" fmla="*/ 2685 w 2685"/>
                <a:gd name="T18" fmla="*/ 1574 h 15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85" h="1574">
                  <a:moveTo>
                    <a:pt x="0" y="0"/>
                  </a:moveTo>
                  <a:cubicBezTo>
                    <a:pt x="12" y="157"/>
                    <a:pt x="11" y="723"/>
                    <a:pt x="73" y="941"/>
                  </a:cubicBezTo>
                  <a:cubicBezTo>
                    <a:pt x="135" y="1159"/>
                    <a:pt x="228" y="1228"/>
                    <a:pt x="374" y="1308"/>
                  </a:cubicBezTo>
                  <a:cubicBezTo>
                    <a:pt x="520" y="1388"/>
                    <a:pt x="566" y="1375"/>
                    <a:pt x="951" y="1419"/>
                  </a:cubicBezTo>
                  <a:cubicBezTo>
                    <a:pt x="1336" y="1463"/>
                    <a:pt x="2324" y="1542"/>
                    <a:pt x="2685" y="157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371600" y="1600200"/>
            <a:ext cx="4362450" cy="3657600"/>
            <a:chOff x="864" y="1008"/>
            <a:chExt cx="2748" cy="2304"/>
          </a:xfrm>
        </p:grpSpPr>
        <p:sp>
          <p:nvSpPr>
            <p:cNvPr id="9234" name="Line 13"/>
            <p:cNvSpPr>
              <a:spLocks noChangeShapeType="1"/>
            </p:cNvSpPr>
            <p:nvPr/>
          </p:nvSpPr>
          <p:spPr bwMode="auto">
            <a:xfrm flipH="1" flipV="1">
              <a:off x="864" y="1920"/>
              <a:ext cx="2352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Freeform 16"/>
            <p:cNvSpPr>
              <a:spLocks/>
            </p:cNvSpPr>
            <p:nvPr/>
          </p:nvSpPr>
          <p:spPr bwMode="auto">
            <a:xfrm>
              <a:off x="1152" y="1008"/>
              <a:ext cx="2460" cy="1692"/>
            </a:xfrm>
            <a:custGeom>
              <a:avLst/>
              <a:gdLst>
                <a:gd name="T0" fmla="*/ 0 w 2460"/>
                <a:gd name="T1" fmla="*/ 0 h 1692"/>
                <a:gd name="T2" fmla="*/ 59 w 2460"/>
                <a:gd name="T3" fmla="*/ 759 h 1692"/>
                <a:gd name="T4" fmla="*/ 336 w 2460"/>
                <a:gd name="T5" fmla="*/ 1296 h 1692"/>
                <a:gd name="T6" fmla="*/ 1659 w 2460"/>
                <a:gd name="T7" fmla="*/ 1592 h 1692"/>
                <a:gd name="T8" fmla="*/ 2460 w 2460"/>
                <a:gd name="T9" fmla="*/ 1692 h 16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0"/>
                <a:gd name="T16" fmla="*/ 0 h 1692"/>
                <a:gd name="T17" fmla="*/ 2460 w 2460"/>
                <a:gd name="T18" fmla="*/ 1692 h 16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0" h="1692">
                  <a:moveTo>
                    <a:pt x="0" y="0"/>
                  </a:moveTo>
                  <a:cubicBezTo>
                    <a:pt x="10" y="126"/>
                    <a:pt x="3" y="543"/>
                    <a:pt x="59" y="759"/>
                  </a:cubicBezTo>
                  <a:cubicBezTo>
                    <a:pt x="115" y="975"/>
                    <a:pt x="69" y="1157"/>
                    <a:pt x="336" y="1296"/>
                  </a:cubicBezTo>
                  <a:cubicBezTo>
                    <a:pt x="603" y="1435"/>
                    <a:pt x="1305" y="1526"/>
                    <a:pt x="1659" y="1592"/>
                  </a:cubicBezTo>
                  <a:cubicBezTo>
                    <a:pt x="2013" y="1658"/>
                    <a:pt x="2293" y="1671"/>
                    <a:pt x="2460" y="16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371600" y="1219200"/>
            <a:ext cx="3733800" cy="4038600"/>
            <a:chOff x="864" y="768"/>
            <a:chExt cx="2352" cy="2544"/>
          </a:xfrm>
        </p:grpSpPr>
        <p:sp>
          <p:nvSpPr>
            <p:cNvPr id="9232" name="Line 14"/>
            <p:cNvSpPr>
              <a:spLocks noChangeShapeType="1"/>
            </p:cNvSpPr>
            <p:nvPr/>
          </p:nvSpPr>
          <p:spPr bwMode="auto">
            <a:xfrm flipH="1" flipV="1">
              <a:off x="864" y="1440"/>
              <a:ext cx="2352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1320" y="768"/>
              <a:ext cx="1769" cy="1643"/>
            </a:xfrm>
            <a:custGeom>
              <a:avLst/>
              <a:gdLst>
                <a:gd name="T0" fmla="*/ 24 w 1769"/>
                <a:gd name="T1" fmla="*/ 0 h 1643"/>
                <a:gd name="T2" fmla="*/ 291 w 1769"/>
                <a:gd name="T3" fmla="*/ 1265 h 1643"/>
                <a:gd name="T4" fmla="*/ 1769 w 1769"/>
                <a:gd name="T5" fmla="*/ 1643 h 1643"/>
                <a:gd name="T6" fmla="*/ 0 60000 65536"/>
                <a:gd name="T7" fmla="*/ 0 60000 65536"/>
                <a:gd name="T8" fmla="*/ 0 60000 65536"/>
                <a:gd name="T9" fmla="*/ 0 w 1769"/>
                <a:gd name="T10" fmla="*/ 0 h 1643"/>
                <a:gd name="T11" fmla="*/ 1769 w 1769"/>
                <a:gd name="T12" fmla="*/ 1643 h 16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9" h="1643">
                  <a:moveTo>
                    <a:pt x="24" y="0"/>
                  </a:moveTo>
                  <a:cubicBezTo>
                    <a:pt x="68" y="211"/>
                    <a:pt x="0" y="991"/>
                    <a:pt x="291" y="1265"/>
                  </a:cubicBezTo>
                  <a:cubicBezTo>
                    <a:pt x="582" y="1539"/>
                    <a:pt x="1461" y="1564"/>
                    <a:pt x="1769" y="164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0" name="Freeform 18"/>
          <p:cNvSpPr>
            <a:spLocks/>
          </p:cNvSpPr>
          <p:nvPr/>
        </p:nvSpPr>
        <p:spPr bwMode="auto">
          <a:xfrm>
            <a:off x="2049463" y="2362200"/>
            <a:ext cx="3030537" cy="2876550"/>
          </a:xfrm>
          <a:custGeom>
            <a:avLst/>
            <a:gdLst>
              <a:gd name="T0" fmla="*/ 1909 w 1909"/>
              <a:gd name="T1" fmla="*/ 1812 h 1812"/>
              <a:gd name="T2" fmla="*/ 309 w 1909"/>
              <a:gd name="T3" fmla="*/ 1578 h 1812"/>
              <a:gd name="T4" fmla="*/ 53 w 1909"/>
              <a:gd name="T5" fmla="*/ 1200 h 1812"/>
              <a:gd name="T6" fmla="*/ 149 w 1909"/>
              <a:gd name="T7" fmla="*/ 816 h 1812"/>
              <a:gd name="T8" fmla="*/ 341 w 1909"/>
              <a:gd name="T9" fmla="*/ 528 h 1812"/>
              <a:gd name="T10" fmla="*/ 869 w 1909"/>
              <a:gd name="T11" fmla="*/ 96 h 1812"/>
              <a:gd name="T12" fmla="*/ 965 w 1909"/>
              <a:gd name="T13" fmla="*/ 0 h 18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09"/>
              <a:gd name="T22" fmla="*/ 0 h 1812"/>
              <a:gd name="T23" fmla="*/ 1909 w 1909"/>
              <a:gd name="T24" fmla="*/ 1812 h 18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09" h="1812">
                <a:moveTo>
                  <a:pt x="1909" y="1812"/>
                </a:moveTo>
                <a:cubicBezTo>
                  <a:pt x="1644" y="1773"/>
                  <a:pt x="618" y="1680"/>
                  <a:pt x="309" y="1578"/>
                </a:cubicBezTo>
                <a:cubicBezTo>
                  <a:pt x="0" y="1476"/>
                  <a:pt x="80" y="1327"/>
                  <a:pt x="53" y="1200"/>
                </a:cubicBezTo>
                <a:cubicBezTo>
                  <a:pt x="26" y="1073"/>
                  <a:pt x="101" y="928"/>
                  <a:pt x="149" y="816"/>
                </a:cubicBezTo>
                <a:cubicBezTo>
                  <a:pt x="197" y="704"/>
                  <a:pt x="221" y="648"/>
                  <a:pt x="341" y="528"/>
                </a:cubicBezTo>
                <a:cubicBezTo>
                  <a:pt x="461" y="408"/>
                  <a:pt x="765" y="184"/>
                  <a:pt x="869" y="96"/>
                </a:cubicBezTo>
                <a:cubicBezTo>
                  <a:pt x="973" y="8"/>
                  <a:pt x="969" y="4"/>
                  <a:pt x="965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9"/>
          <p:cNvSpPr txBox="1">
            <a:spLocks noChangeArrowheads="1"/>
          </p:cNvSpPr>
          <p:nvPr/>
        </p:nvSpPr>
        <p:spPr bwMode="auto">
          <a:xfrm>
            <a:off x="3184525" y="1946275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Offer Curve</a:t>
            </a:r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6096000" y="2362200"/>
            <a:ext cx="2514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 is the consumer’s endowment of time.  It is allocated to leisure or sold, called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1E31D7-64E8-4D05-92AC-7A7D16CEACF0}" type="slidenum">
              <a:rPr lang="en-US"/>
              <a:pPr/>
              <a:t>5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Profit Maximization</a:t>
            </a:r>
          </a:p>
        </p:txBody>
      </p:sp>
      <p:sp>
        <p:nvSpPr>
          <p:cNvPr id="15365" name="Text Box 5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Stuff = F(L)  (work is L; we measure inputs as negative quantities; -F’ is marginal product!)</a:t>
            </a:r>
          </a:p>
          <a:p>
            <a:r>
              <a:rPr lang="en-US" smtClean="0"/>
              <a:t>w = 1 (wage)</a:t>
            </a:r>
          </a:p>
          <a:p>
            <a:r>
              <a:rPr lang="en-US" smtClean="0"/>
              <a:t>P is price of stuff</a:t>
            </a:r>
          </a:p>
          <a:p>
            <a:r>
              <a:rPr lang="en-US" smtClean="0"/>
              <a:t>Profit Max</a:t>
            </a:r>
          </a:p>
          <a:p>
            <a:pPr lvl="1"/>
            <a:r>
              <a:rPr lang="en-US" smtClean="0"/>
              <a:t>-P F’ = w</a:t>
            </a:r>
          </a:p>
          <a:p>
            <a:pPr lvl="1"/>
            <a:r>
              <a:rPr lang="en-US" smtClean="0"/>
              <a:t>P = -1/F’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B4CCF7-9900-4B5F-8892-3756F51DA584}" type="slidenum">
              <a:rPr lang="en-US"/>
              <a:pPr/>
              <a:t>6</a:t>
            </a:fld>
            <a:endParaRPr lang="en-US"/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1311275" y="609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1311275" y="3733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066800" y="955675"/>
            <a:ext cx="244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Stuff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749675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 flipH="1" flipV="1">
            <a:off x="1311275" y="762000"/>
            <a:ext cx="3733800" cy="2971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1539875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1311275" y="1143000"/>
            <a:ext cx="2590800" cy="2590800"/>
          </a:xfrm>
          <a:custGeom>
            <a:avLst/>
            <a:gdLst>
              <a:gd name="T0" fmla="*/ 0 w 1632"/>
              <a:gd name="T1" fmla="*/ 0 h 1632"/>
              <a:gd name="T2" fmla="*/ 720 w 1632"/>
              <a:gd name="T3" fmla="*/ 336 h 1632"/>
              <a:gd name="T4" fmla="*/ 1632 w 1632"/>
              <a:gd name="T5" fmla="*/ 1632 h 1632"/>
              <a:gd name="T6" fmla="*/ 0 60000 65536"/>
              <a:gd name="T7" fmla="*/ 0 60000 65536"/>
              <a:gd name="T8" fmla="*/ 0 60000 65536"/>
              <a:gd name="T9" fmla="*/ 0 w 1632"/>
              <a:gd name="T10" fmla="*/ 0 h 1632"/>
              <a:gd name="T11" fmla="*/ 1632 w 1632"/>
              <a:gd name="T12" fmla="*/ 1632 h 1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632">
                <a:moveTo>
                  <a:pt x="0" y="0"/>
                </a:moveTo>
                <a:cubicBezTo>
                  <a:pt x="224" y="32"/>
                  <a:pt x="448" y="64"/>
                  <a:pt x="720" y="336"/>
                </a:cubicBezTo>
                <a:cubicBezTo>
                  <a:pt x="992" y="608"/>
                  <a:pt x="1480" y="1416"/>
                  <a:pt x="1632" y="1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3902075" y="685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149475" y="44196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work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149475" y="144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2149475" y="1447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1905000" y="3622675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L*</a:t>
            </a: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3962400" y="11842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S*</a:t>
            </a:r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2149475" y="4343400"/>
            <a:ext cx="2819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2590800" y="4079875"/>
            <a:ext cx="99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L* + x</a:t>
            </a:r>
            <a:endParaRPr lang="en-US"/>
          </a:p>
        </p:txBody>
      </p:sp>
      <p:sp>
        <p:nvSpPr>
          <p:cNvPr id="11283" name="Line 20"/>
          <p:cNvSpPr>
            <a:spLocks noChangeShapeType="1"/>
          </p:cNvSpPr>
          <p:nvPr/>
        </p:nvSpPr>
        <p:spPr bwMode="auto">
          <a:xfrm>
            <a:off x="3978275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4191000" y="3698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468813" y="762000"/>
            <a:ext cx="4191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P S* = </a:t>
            </a:r>
            <a:r>
              <a:rPr lang="en-US">
                <a:solidFill>
                  <a:schemeClr val="accent2"/>
                </a:solidFill>
              </a:rPr>
              <a:t>L* + profit 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(def. of profit)</a:t>
            </a:r>
            <a:endParaRPr lang="en-US"/>
          </a:p>
          <a:p>
            <a:pPr>
              <a:buFontTx/>
              <a:buChar char="•"/>
            </a:pPr>
            <a:r>
              <a:rPr lang="en-US">
                <a:solidFill>
                  <a:schemeClr val="accent1"/>
                </a:solidFill>
              </a:rPr>
              <a:t>slope of the tangent line is</a:t>
            </a:r>
          </a:p>
          <a:p>
            <a:pPr lvl="1">
              <a:buFontTx/>
              <a:buChar char="•"/>
            </a:pPr>
            <a:r>
              <a:rPr lang="en-US"/>
              <a:t> -S*/ </a:t>
            </a:r>
            <a:r>
              <a:rPr lang="en-US">
                <a:solidFill>
                  <a:schemeClr val="accent2"/>
                </a:solidFill>
              </a:rPr>
              <a:t>(L* +x)</a:t>
            </a:r>
          </a:p>
          <a:p>
            <a:pPr lvl="1">
              <a:buFontTx/>
              <a:buChar char="•"/>
            </a:pPr>
            <a:r>
              <a:rPr lang="en-US"/>
              <a:t> = F’ = -1/P</a:t>
            </a:r>
          </a:p>
          <a:p>
            <a:pPr lvl="2">
              <a:buFontTx/>
              <a:buChar char="•"/>
            </a:pPr>
            <a:r>
              <a:rPr lang="en-US"/>
              <a:t>F.O.C. for a profit max</a:t>
            </a:r>
          </a:p>
          <a:p>
            <a:pPr lvl="2">
              <a:buFontTx/>
              <a:buChar char="•"/>
            </a:pPr>
            <a:r>
              <a:rPr lang="en-US"/>
              <a:t>P*S* = L + x</a:t>
            </a:r>
          </a:p>
          <a:p>
            <a:pPr>
              <a:buFontTx/>
              <a:buChar char="•"/>
            </a:pPr>
            <a:r>
              <a:rPr lang="en-US"/>
              <a:t>x = profit</a:t>
            </a:r>
          </a:p>
          <a:p>
            <a:pPr lvl="1">
              <a:buFontTx/>
              <a:buChar char="•"/>
            </a:pPr>
            <a:endParaRPr lang="en-US"/>
          </a:p>
        </p:txBody>
      </p:sp>
      <p:sp>
        <p:nvSpPr>
          <p:cNvPr id="11286" name="Rectangle 25"/>
          <p:cNvSpPr>
            <a:spLocks noGrp="1" noChangeArrowheads="1"/>
          </p:cNvSpPr>
          <p:nvPr>
            <p:ph type="title"/>
          </p:nvPr>
        </p:nvSpPr>
        <p:spPr>
          <a:xfrm>
            <a:off x="990600" y="4953000"/>
            <a:ext cx="7772400" cy="1143000"/>
          </a:xfrm>
        </p:spPr>
        <p:txBody>
          <a:bodyPr/>
          <a:lstStyle/>
          <a:p>
            <a:r>
              <a:rPr lang="en-US" smtClean="0"/>
              <a:t>x is Profit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1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1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1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1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1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1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1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1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1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1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1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52A32D-D557-452E-98F9-066851924EE9}" type="slidenum">
              <a:rPr lang="en-US"/>
              <a:pPr/>
              <a:t>7</a:t>
            </a:fld>
            <a:endParaRPr lang="en-US"/>
          </a:p>
        </p:txBody>
      </p:sp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1311275" y="609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3"/>
          <p:cNvSpPr>
            <a:spLocks noChangeShapeType="1"/>
          </p:cNvSpPr>
          <p:nvPr/>
        </p:nvSpPr>
        <p:spPr bwMode="auto">
          <a:xfrm>
            <a:off x="1311275" y="3733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1066800" y="955675"/>
            <a:ext cx="244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Stuff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3749675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 flipH="1" flipV="1">
            <a:off x="1311275" y="762000"/>
            <a:ext cx="3733800" cy="2971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 flipH="1">
            <a:off x="1539875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Freeform 8"/>
          <p:cNvSpPr>
            <a:spLocks/>
          </p:cNvSpPr>
          <p:nvPr/>
        </p:nvSpPr>
        <p:spPr bwMode="auto">
          <a:xfrm>
            <a:off x="1311275" y="1143000"/>
            <a:ext cx="2590800" cy="2590800"/>
          </a:xfrm>
          <a:custGeom>
            <a:avLst/>
            <a:gdLst>
              <a:gd name="T0" fmla="*/ 0 w 1632"/>
              <a:gd name="T1" fmla="*/ 0 h 1632"/>
              <a:gd name="T2" fmla="*/ 720 w 1632"/>
              <a:gd name="T3" fmla="*/ 336 h 1632"/>
              <a:gd name="T4" fmla="*/ 1632 w 1632"/>
              <a:gd name="T5" fmla="*/ 1632 h 1632"/>
              <a:gd name="T6" fmla="*/ 0 60000 65536"/>
              <a:gd name="T7" fmla="*/ 0 60000 65536"/>
              <a:gd name="T8" fmla="*/ 0 60000 65536"/>
              <a:gd name="T9" fmla="*/ 0 w 1632"/>
              <a:gd name="T10" fmla="*/ 0 h 1632"/>
              <a:gd name="T11" fmla="*/ 1632 w 1632"/>
              <a:gd name="T12" fmla="*/ 1632 h 1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632">
                <a:moveTo>
                  <a:pt x="0" y="0"/>
                </a:moveTo>
                <a:cubicBezTo>
                  <a:pt x="224" y="32"/>
                  <a:pt x="448" y="64"/>
                  <a:pt x="720" y="336"/>
                </a:cubicBezTo>
                <a:cubicBezTo>
                  <a:pt x="992" y="608"/>
                  <a:pt x="1480" y="1416"/>
                  <a:pt x="1632" y="1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 flipV="1">
            <a:off x="3902075" y="685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2149475" y="44196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work</a:t>
            </a:r>
          </a:p>
        </p:txBody>
      </p:sp>
      <p:sp>
        <p:nvSpPr>
          <p:cNvPr id="12301" name="Line 11"/>
          <p:cNvSpPr>
            <a:spLocks noChangeShapeType="1"/>
          </p:cNvSpPr>
          <p:nvPr/>
        </p:nvSpPr>
        <p:spPr bwMode="auto">
          <a:xfrm>
            <a:off x="2149475" y="144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2149475" y="1447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1905000" y="3622675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L*</a:t>
            </a:r>
          </a:p>
        </p:txBody>
      </p:sp>
      <p:sp>
        <p:nvSpPr>
          <p:cNvPr id="12304" name="Text Box 14"/>
          <p:cNvSpPr txBox="1">
            <a:spLocks noChangeArrowheads="1"/>
          </p:cNvSpPr>
          <p:nvPr/>
        </p:nvSpPr>
        <p:spPr bwMode="auto">
          <a:xfrm>
            <a:off x="3962400" y="11842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S*</a:t>
            </a:r>
          </a:p>
        </p:txBody>
      </p:sp>
      <p:sp>
        <p:nvSpPr>
          <p:cNvPr id="12305" name="Line 15"/>
          <p:cNvSpPr>
            <a:spLocks noChangeShapeType="1"/>
          </p:cNvSpPr>
          <p:nvPr/>
        </p:nvSpPr>
        <p:spPr bwMode="auto">
          <a:xfrm>
            <a:off x="2149475" y="4343400"/>
            <a:ext cx="2819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16"/>
          <p:cNvSpPr txBox="1">
            <a:spLocks noChangeArrowheads="1"/>
          </p:cNvSpPr>
          <p:nvPr/>
        </p:nvSpPr>
        <p:spPr bwMode="auto">
          <a:xfrm>
            <a:off x="2590800" y="4079875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L* + profit</a:t>
            </a:r>
            <a:endParaRPr lang="en-US"/>
          </a:p>
        </p:txBody>
      </p:sp>
      <p:sp>
        <p:nvSpPr>
          <p:cNvPr id="12307" name="Line 17"/>
          <p:cNvSpPr>
            <a:spLocks noChangeShapeType="1"/>
          </p:cNvSpPr>
          <p:nvPr/>
        </p:nvSpPr>
        <p:spPr bwMode="auto">
          <a:xfrm>
            <a:off x="3978275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18"/>
          <p:cNvSpPr txBox="1">
            <a:spLocks noChangeArrowheads="1"/>
          </p:cNvSpPr>
          <p:nvPr/>
        </p:nvSpPr>
        <p:spPr bwMode="auto">
          <a:xfrm>
            <a:off x="4191000" y="3698875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profit</a:t>
            </a:r>
          </a:p>
        </p:txBody>
      </p:sp>
      <p:sp>
        <p:nvSpPr>
          <p:cNvPr id="12309" name="Rectangle 20"/>
          <p:cNvSpPr>
            <a:spLocks noGrp="1" noChangeArrowheads="1"/>
          </p:cNvSpPr>
          <p:nvPr>
            <p:ph type="title"/>
          </p:nvPr>
        </p:nvSpPr>
        <p:spPr>
          <a:xfrm>
            <a:off x="990600" y="4953000"/>
            <a:ext cx="7772400" cy="1143000"/>
          </a:xfrm>
        </p:spPr>
        <p:txBody>
          <a:bodyPr/>
          <a:lstStyle/>
          <a:p>
            <a:r>
              <a:rPr lang="en-US" smtClean="0"/>
              <a:t>Profit Max Choice of a Firm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P. Berck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EBC22B-DA5E-4670-8369-E0EEEDA06634}" type="slidenum">
              <a:rPr lang="en-US"/>
              <a:pPr/>
              <a:t>8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Robinson Crusoe:  A Firm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219200" y="3810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kumimoji="1" lang="en-US" sz="4400">
              <a:solidFill>
                <a:schemeClr val="tx2"/>
              </a:solidFill>
            </a:endParaRPr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1371600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1371600" y="5257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127125" y="2479675"/>
            <a:ext cx="244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Stuff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3810000" y="5029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 flipV="1">
            <a:off x="1371600" y="2286000"/>
            <a:ext cx="3733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Freeform 14"/>
          <p:cNvSpPr>
            <a:spLocks/>
          </p:cNvSpPr>
          <p:nvPr/>
        </p:nvSpPr>
        <p:spPr bwMode="auto">
          <a:xfrm>
            <a:off x="2133600" y="1219200"/>
            <a:ext cx="3352800" cy="2311400"/>
          </a:xfrm>
          <a:custGeom>
            <a:avLst/>
            <a:gdLst>
              <a:gd name="T0" fmla="*/ 0 w 2112"/>
              <a:gd name="T1" fmla="*/ 0 h 1456"/>
              <a:gd name="T2" fmla="*/ 336 w 2112"/>
              <a:gd name="T3" fmla="*/ 1296 h 1456"/>
              <a:gd name="T4" fmla="*/ 1824 w 2112"/>
              <a:gd name="T5" fmla="*/ 960 h 1456"/>
              <a:gd name="T6" fmla="*/ 2064 w 2112"/>
              <a:gd name="T7" fmla="*/ 864 h 1456"/>
              <a:gd name="T8" fmla="*/ 0 60000 65536"/>
              <a:gd name="T9" fmla="*/ 0 60000 65536"/>
              <a:gd name="T10" fmla="*/ 0 60000 65536"/>
              <a:gd name="T11" fmla="*/ 0 60000 65536"/>
              <a:gd name="T12" fmla="*/ 0 w 2112"/>
              <a:gd name="T13" fmla="*/ 0 h 1456"/>
              <a:gd name="T14" fmla="*/ 2112 w 2112"/>
              <a:gd name="T15" fmla="*/ 1456 h 14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2" h="1456">
                <a:moveTo>
                  <a:pt x="0" y="0"/>
                </a:moveTo>
                <a:cubicBezTo>
                  <a:pt x="16" y="568"/>
                  <a:pt x="32" y="1136"/>
                  <a:pt x="336" y="1296"/>
                </a:cubicBezTo>
                <a:cubicBezTo>
                  <a:pt x="640" y="1456"/>
                  <a:pt x="1536" y="1032"/>
                  <a:pt x="1824" y="960"/>
                </a:cubicBezTo>
                <a:cubicBezTo>
                  <a:pt x="2112" y="888"/>
                  <a:pt x="2088" y="876"/>
                  <a:pt x="2064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Freeform 15"/>
          <p:cNvSpPr>
            <a:spLocks/>
          </p:cNvSpPr>
          <p:nvPr/>
        </p:nvSpPr>
        <p:spPr bwMode="auto">
          <a:xfrm>
            <a:off x="1641475" y="2362200"/>
            <a:ext cx="3430588" cy="2889250"/>
          </a:xfrm>
          <a:custGeom>
            <a:avLst/>
            <a:gdLst>
              <a:gd name="T0" fmla="*/ 2161 w 2161"/>
              <a:gd name="T1" fmla="*/ 1820 h 1820"/>
              <a:gd name="T2" fmla="*/ 515 w 2161"/>
              <a:gd name="T3" fmla="*/ 1471 h 1820"/>
              <a:gd name="T4" fmla="*/ 20 w 2161"/>
              <a:gd name="T5" fmla="*/ 1236 h 1820"/>
              <a:gd name="T6" fmla="*/ 393 w 2161"/>
              <a:gd name="T7" fmla="*/ 758 h 1820"/>
              <a:gd name="T8" fmla="*/ 598 w 2161"/>
              <a:gd name="T9" fmla="*/ 528 h 1820"/>
              <a:gd name="T10" fmla="*/ 1126 w 2161"/>
              <a:gd name="T11" fmla="*/ 96 h 1820"/>
              <a:gd name="T12" fmla="*/ 1222 w 2161"/>
              <a:gd name="T13" fmla="*/ 0 h 18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1"/>
              <a:gd name="T22" fmla="*/ 0 h 1820"/>
              <a:gd name="T23" fmla="*/ 2161 w 2161"/>
              <a:gd name="T24" fmla="*/ 1820 h 18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1" h="1820">
                <a:moveTo>
                  <a:pt x="2161" y="1820"/>
                </a:moveTo>
                <a:cubicBezTo>
                  <a:pt x="1887" y="1762"/>
                  <a:pt x="872" y="1568"/>
                  <a:pt x="515" y="1471"/>
                </a:cubicBezTo>
                <a:cubicBezTo>
                  <a:pt x="158" y="1374"/>
                  <a:pt x="40" y="1355"/>
                  <a:pt x="20" y="1236"/>
                </a:cubicBezTo>
                <a:cubicBezTo>
                  <a:pt x="0" y="1117"/>
                  <a:pt x="297" y="876"/>
                  <a:pt x="393" y="758"/>
                </a:cubicBezTo>
                <a:cubicBezTo>
                  <a:pt x="489" y="640"/>
                  <a:pt x="476" y="638"/>
                  <a:pt x="598" y="528"/>
                </a:cubicBezTo>
                <a:cubicBezTo>
                  <a:pt x="720" y="418"/>
                  <a:pt x="1022" y="184"/>
                  <a:pt x="1126" y="96"/>
                </a:cubicBezTo>
                <a:cubicBezTo>
                  <a:pt x="1230" y="8"/>
                  <a:pt x="1226" y="4"/>
                  <a:pt x="122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Freeform 21"/>
          <p:cNvSpPr>
            <a:spLocks/>
          </p:cNvSpPr>
          <p:nvPr/>
        </p:nvSpPr>
        <p:spPr bwMode="auto">
          <a:xfrm>
            <a:off x="1371600" y="2667000"/>
            <a:ext cx="2590800" cy="2590800"/>
          </a:xfrm>
          <a:custGeom>
            <a:avLst/>
            <a:gdLst>
              <a:gd name="T0" fmla="*/ 0 w 1632"/>
              <a:gd name="T1" fmla="*/ 0 h 1632"/>
              <a:gd name="T2" fmla="*/ 720 w 1632"/>
              <a:gd name="T3" fmla="*/ 336 h 1632"/>
              <a:gd name="T4" fmla="*/ 1632 w 1632"/>
              <a:gd name="T5" fmla="*/ 1632 h 1632"/>
              <a:gd name="T6" fmla="*/ 0 60000 65536"/>
              <a:gd name="T7" fmla="*/ 0 60000 65536"/>
              <a:gd name="T8" fmla="*/ 0 60000 65536"/>
              <a:gd name="T9" fmla="*/ 0 w 1632"/>
              <a:gd name="T10" fmla="*/ 0 h 1632"/>
              <a:gd name="T11" fmla="*/ 1632 w 1632"/>
              <a:gd name="T12" fmla="*/ 1632 h 1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632">
                <a:moveTo>
                  <a:pt x="0" y="0"/>
                </a:moveTo>
                <a:cubicBezTo>
                  <a:pt x="224" y="32"/>
                  <a:pt x="448" y="64"/>
                  <a:pt x="720" y="336"/>
                </a:cubicBezTo>
                <a:cubicBezTo>
                  <a:pt x="992" y="608"/>
                  <a:pt x="1480" y="1416"/>
                  <a:pt x="1632" y="1632"/>
                </a:cubicBezTo>
              </a:path>
            </a:pathLst>
          </a:cu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410200" y="2133600"/>
            <a:ext cx="3340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The  price is P = 1/-F’</a:t>
            </a:r>
          </a:p>
          <a:p>
            <a:pPr>
              <a:buFontTx/>
              <a:buChar char="•"/>
            </a:pPr>
            <a:r>
              <a:rPr lang="en-US"/>
              <a:t>Pareto Optimal</a:t>
            </a:r>
          </a:p>
          <a:p>
            <a:pPr>
              <a:buFontTx/>
              <a:buChar char="•"/>
            </a:pPr>
            <a:r>
              <a:rPr lang="en-US"/>
              <a:t>Competitive Equilibrium</a:t>
            </a:r>
          </a:p>
          <a:p>
            <a:pPr>
              <a:buFontTx/>
              <a:buChar char="•"/>
            </a:pPr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/>
        </p:nvSpPr>
        <p:spPr bwMode="auto">
          <a:xfrm flipV="1">
            <a:off x="3962400" y="2209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utoShape 25"/>
          <p:cNvSpPr>
            <a:spLocks noChangeArrowheads="1"/>
          </p:cNvSpPr>
          <p:nvPr/>
        </p:nvSpPr>
        <p:spPr bwMode="auto">
          <a:xfrm>
            <a:off x="2209800" y="5562600"/>
            <a:ext cx="1447800" cy="485775"/>
          </a:xfrm>
          <a:prstGeom prst="rightArrow">
            <a:avLst>
              <a:gd name="adj1" fmla="val 50000"/>
              <a:gd name="adj2" fmla="val 7451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Leisure</a:t>
            </a:r>
          </a:p>
        </p:txBody>
      </p:sp>
      <p:sp>
        <p:nvSpPr>
          <p:cNvPr id="13329" name="AutoShape 26"/>
          <p:cNvSpPr>
            <a:spLocks noChangeArrowheads="1"/>
          </p:cNvSpPr>
          <p:nvPr/>
        </p:nvSpPr>
        <p:spPr bwMode="auto">
          <a:xfrm>
            <a:off x="1676400" y="51816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Work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013325" y="4613275"/>
            <a:ext cx="3840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Consumer spends endowment</a:t>
            </a:r>
          </a:p>
          <a:p>
            <a:r>
              <a:rPr lang="en-US"/>
              <a:t>plus all profits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 autoUpdateAnimBg="0"/>
      <p:bldP spid="102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On to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Graphical Diamond and Mirrlees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rait Notebook">
  <a:themeElements>
    <a:clrScheme name="Portrait Notebook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Portrait 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ortrait 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2017</TotalTime>
  <Words>1298</Words>
  <Application>Microsoft Office PowerPoint</Application>
  <PresentationFormat>On-screen Show (4:3)</PresentationFormat>
  <Paragraphs>276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Times New Roman</vt:lpstr>
      <vt:lpstr>Arial</vt:lpstr>
      <vt:lpstr>Monotype Sorts</vt:lpstr>
      <vt:lpstr>Portrait Notebook</vt:lpstr>
      <vt:lpstr>MathType 6.0 Equation</vt:lpstr>
      <vt:lpstr>MathType 5.0 Equation</vt:lpstr>
      <vt:lpstr>Optimal Taxation</vt:lpstr>
      <vt:lpstr>Questions</vt:lpstr>
      <vt:lpstr>Review of</vt:lpstr>
      <vt:lpstr>Graphical Derivation:  Offer</vt:lpstr>
      <vt:lpstr>Profit Maximization</vt:lpstr>
      <vt:lpstr>x is Profit</vt:lpstr>
      <vt:lpstr>Profit Max Choice of a Firm</vt:lpstr>
      <vt:lpstr>Robinson Crusoe:  A Firm</vt:lpstr>
      <vt:lpstr>On to</vt:lpstr>
      <vt:lpstr>D-M Graphic Setup</vt:lpstr>
      <vt:lpstr>PPF with Project</vt:lpstr>
      <vt:lpstr>Optimal Outcome with Project</vt:lpstr>
      <vt:lpstr>Consumer Prices</vt:lpstr>
      <vt:lpstr>Producer Prices</vt:lpstr>
      <vt:lpstr>Optimal Tax</vt:lpstr>
      <vt:lpstr>Adding Up</vt:lpstr>
      <vt:lpstr>Conclusion From Graph</vt:lpstr>
      <vt:lpstr>D-M Algebra</vt:lpstr>
      <vt:lpstr>Normalization</vt:lpstr>
      <vt:lpstr>Firms Foc</vt:lpstr>
      <vt:lpstr>DM Maximization Problem</vt:lpstr>
      <vt:lpstr>G and Trade</vt:lpstr>
      <vt:lpstr>Optimal Tax</vt:lpstr>
      <vt:lpstr>Slide 24</vt:lpstr>
      <vt:lpstr>Vk</vt:lpstr>
      <vt:lpstr>Tax Rule</vt:lpstr>
      <vt:lpstr>Another version of rule</vt:lpstr>
      <vt:lpstr>Tax Rule with Extern..</vt:lpstr>
      <vt:lpstr>Conclusions</vt:lpstr>
      <vt:lpstr>Efficiency Consequences</vt:lpstr>
      <vt:lpstr>Social Rate of Discount</vt:lpstr>
    </vt:vector>
  </TitlesOfParts>
  <Company>University of California,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Taxation</dc:title>
  <dc:creator>Peter Berck</dc:creator>
  <cp:lastModifiedBy>Peter Berck</cp:lastModifiedBy>
  <cp:revision>22</cp:revision>
  <cp:lastPrinted>1998-04-10T23:08:21Z</cp:lastPrinted>
  <dcterms:created xsi:type="dcterms:W3CDTF">1997-03-28T18:15:00Z</dcterms:created>
  <dcterms:modified xsi:type="dcterms:W3CDTF">2009-11-24T21:36:18Z</dcterms:modified>
</cp:coreProperties>
</file>