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64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2FDAE-E5AB-4165-BE83-831B877D8CCC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07C6A-F93C-4903-87A7-F506468066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07C6A-F93C-4903-87A7-F506468066F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07C6A-F93C-4903-87A7-F506468066FA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07C6A-F93C-4903-87A7-F506468066F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07C6A-F93C-4903-87A7-F506468066F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07C6A-F93C-4903-87A7-F506468066F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07C6A-F93C-4903-87A7-F506468066F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07C6A-F93C-4903-87A7-F506468066FA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07C6A-F93C-4903-87A7-F506468066FA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07C6A-F93C-4903-87A7-F506468066FA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07C6A-F93C-4903-87A7-F506468066FA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ADB31-91D8-44E8-A5F7-C1D93C7B2BAF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DB78-CC61-48DE-A5AC-156754783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ADB31-91D8-44E8-A5F7-C1D93C7B2BAF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DB78-CC61-48DE-A5AC-156754783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ADB31-91D8-44E8-A5F7-C1D93C7B2BAF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DB78-CC61-48DE-A5AC-156754783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ADB31-91D8-44E8-A5F7-C1D93C7B2BAF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DB78-CC61-48DE-A5AC-156754783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ADB31-91D8-44E8-A5F7-C1D93C7B2BAF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DB78-CC61-48DE-A5AC-156754783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ADB31-91D8-44E8-A5F7-C1D93C7B2BAF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DB78-CC61-48DE-A5AC-156754783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ADB31-91D8-44E8-A5F7-C1D93C7B2BAF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DB78-CC61-48DE-A5AC-156754783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ADB31-91D8-44E8-A5F7-C1D93C7B2BAF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DB78-CC61-48DE-A5AC-156754783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ADB31-91D8-44E8-A5F7-C1D93C7B2BAF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DB78-CC61-48DE-A5AC-156754783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ADB31-91D8-44E8-A5F7-C1D93C7B2BAF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DB78-CC61-48DE-A5AC-156754783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ADB31-91D8-44E8-A5F7-C1D93C7B2BAF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DB78-CC61-48DE-A5AC-156754783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ADB31-91D8-44E8-A5F7-C1D93C7B2BAF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5DB78-CC61-48DE-A5AC-156754783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057401"/>
            <a:ext cx="8305800" cy="15430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Tell the Truth: Imperfect Information and Optimal Pollution Control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Evan </a:t>
            </a:r>
            <a:r>
              <a:rPr lang="en-US" dirty="0" err="1" smtClean="0"/>
              <a:t>Kwerel</a:t>
            </a:r>
            <a:endParaRPr lang="en-US" dirty="0" smtClean="0"/>
          </a:p>
          <a:p>
            <a:r>
              <a:rPr lang="en-US" dirty="0" smtClean="0"/>
              <a:t>As told by </a:t>
            </a:r>
            <a:r>
              <a:rPr lang="en-US" dirty="0" err="1" smtClean="0"/>
              <a:t>Qu</a:t>
            </a:r>
            <a:r>
              <a:rPr lang="en-US" dirty="0" smtClean="0"/>
              <a:t> Tang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Equilbrium</a:t>
            </a:r>
            <a:r>
              <a:rPr lang="en-US" dirty="0" smtClean="0"/>
              <a:t> price  </a:t>
            </a:r>
            <a:endParaRPr lang="en-US" dirty="0"/>
          </a:p>
        </p:txBody>
      </p:sp>
      <p:pic>
        <p:nvPicPr>
          <p:cNvPr id="4" name="Picture 1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1676400"/>
            <a:ext cx="2940050" cy="381000"/>
          </a:xfrm>
          <a:prstGeom prst="rect">
            <a:avLst/>
          </a:prstGeom>
          <a:noFill/>
        </p:spPr>
      </p:pic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286000"/>
            <a:ext cx="3886200" cy="318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1066800" y="3657600"/>
            <a:ext cx="1676400" cy="1219200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24400" y="2438400"/>
            <a:ext cx="431656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Lying:  The red line is a false report.</a:t>
            </a:r>
          </a:p>
          <a:p>
            <a:r>
              <a:rPr lang="en-US" dirty="0" smtClean="0"/>
              <a:t>As a result the center will set L too low</a:t>
            </a:r>
          </a:p>
          <a:p>
            <a:r>
              <a:rPr lang="en-US" dirty="0" smtClean="0"/>
              <a:t>At L**</a:t>
            </a:r>
          </a:p>
          <a:p>
            <a:r>
              <a:rPr lang="en-US" dirty="0" smtClean="0"/>
              <a:t>Therefore (look at equation above and </a:t>
            </a:r>
          </a:p>
          <a:p>
            <a:r>
              <a:rPr lang="en-US" dirty="0" smtClean="0"/>
              <a:t>Notice it is in terms of the real C’ not </a:t>
            </a:r>
          </a:p>
          <a:p>
            <a:r>
              <a:rPr lang="en-US" dirty="0" smtClean="0"/>
              <a:t>The false report.</a:t>
            </a:r>
          </a:p>
          <a:p>
            <a:r>
              <a:rPr lang="en-US" dirty="0" smtClean="0"/>
              <a:t>P goes up as it is –C’(L**) &gt; -C’(L*)</a:t>
            </a:r>
          </a:p>
          <a:p>
            <a:r>
              <a:rPr lang="en-US" dirty="0" smtClean="0"/>
              <a:t>Blue line shows the other side.  Now p goes </a:t>
            </a:r>
          </a:p>
          <a:p>
            <a:r>
              <a:rPr lang="en-US" dirty="0" smtClean="0"/>
              <a:t>Up because D’(L***) &gt; D’(L*).</a:t>
            </a:r>
          </a:p>
          <a:p>
            <a:r>
              <a:rPr lang="en-US" dirty="0" smtClean="0"/>
              <a:t>Higher prices  are always worse for firm</a:t>
            </a:r>
          </a:p>
          <a:p>
            <a:r>
              <a:rPr lang="en-US" dirty="0" smtClean="0"/>
              <a:t>So lying implies higher prices implies worse.</a:t>
            </a:r>
          </a:p>
          <a:p>
            <a:r>
              <a:rPr lang="en-US" dirty="0" smtClean="0"/>
              <a:t>Firms report </a:t>
            </a:r>
            <a:r>
              <a:rPr lang="en-US" smtClean="0"/>
              <a:t>the truth.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52600" y="5029200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L**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62200" y="2819400"/>
            <a:ext cx="1676400" cy="13716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Research 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to induce firms to reveal their true abatement costs in pollution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Basic Setting: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257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n firms, one pollutant, the same impact on the environment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Let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baseline="-25000" dirty="0" smtClean="0"/>
              <a:t> </a:t>
            </a:r>
            <a:r>
              <a:rPr lang="en-US" dirty="0" smtClean="0"/>
              <a:t>be firm </a:t>
            </a:r>
            <a:r>
              <a:rPr lang="en-US" dirty="0" err="1" smtClean="0"/>
              <a:t>j’s</a:t>
            </a:r>
            <a:r>
              <a:rPr lang="en-US" dirty="0" smtClean="0"/>
              <a:t> output of pollution, and      be firm </a:t>
            </a:r>
            <a:r>
              <a:rPr lang="en-US" dirty="0" err="1" smtClean="0"/>
              <a:t>j’s</a:t>
            </a:r>
            <a:r>
              <a:rPr lang="en-US" dirty="0" smtClean="0"/>
              <a:t> output of pollution without regulation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Each firm j has abatement cost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dirty="0" smtClean="0"/>
              <a:t>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), </a:t>
            </a:r>
            <a:r>
              <a:rPr lang="en-US" dirty="0" err="1" smtClean="0"/>
              <a:t>C’</a:t>
            </a:r>
            <a:r>
              <a:rPr lang="en-US" baseline="-25000" dirty="0" err="1" smtClean="0"/>
              <a:t>j</a:t>
            </a:r>
            <a:r>
              <a:rPr lang="en-US" dirty="0" smtClean="0"/>
              <a:t>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)&lt;0 and </a:t>
            </a:r>
            <a:r>
              <a:rPr lang="en-US" dirty="0" err="1" smtClean="0"/>
              <a:t>C’’</a:t>
            </a:r>
            <a:r>
              <a:rPr lang="en-US" baseline="-25000" dirty="0" err="1" smtClean="0"/>
              <a:t>j</a:t>
            </a:r>
            <a:r>
              <a:rPr lang="en-US" dirty="0" smtClean="0"/>
              <a:t>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)&gt;0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Aggregate abatement cost function is the minimum total cost of achieving pollution level X</a:t>
            </a:r>
          </a:p>
          <a:p>
            <a:pPr>
              <a:lnSpc>
                <a:spcPct val="170000"/>
              </a:lnSpc>
              <a:buNone/>
            </a:pPr>
            <a:r>
              <a:rPr lang="en-US" baseline="-25000" dirty="0" smtClean="0"/>
              <a:t>                                                                  </a:t>
            </a:r>
            <a:r>
              <a:rPr lang="en-US" baseline="-25000" dirty="0" err="1" smtClean="0"/>
              <a:t>s.t</a:t>
            </a:r>
            <a:r>
              <a:rPr lang="en-US" baseline="-25000" dirty="0" smtClean="0"/>
              <a:t>.  </a:t>
            </a:r>
            <a:endParaRPr lang="en-US" sz="3400" baseline="-25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Assume an interior solution, then at the minimum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2057400"/>
            <a:ext cx="304800" cy="483219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63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3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63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663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4267200"/>
            <a:ext cx="2554740" cy="897842"/>
          </a:xfrm>
          <a:prstGeom prst="rect">
            <a:avLst/>
          </a:prstGeom>
          <a:noFill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4267200"/>
            <a:ext cx="1211266" cy="869501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5715000"/>
            <a:ext cx="2463613" cy="457200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677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500" dirty="0" smtClean="0"/>
              <a:t>Assume an expected damage function D(X), where X is the total amount of pollution discharged, D’(X)&gt;0, D’’(X)&gt;0</a:t>
            </a:r>
          </a:p>
          <a:p>
            <a:pPr>
              <a:lnSpc>
                <a:spcPct val="150000"/>
              </a:lnSpc>
            </a:pPr>
            <a:r>
              <a:rPr lang="en-US" sz="2500" dirty="0" smtClean="0"/>
              <a:t>Regulator:</a:t>
            </a:r>
          </a:p>
          <a:p>
            <a:pPr>
              <a:lnSpc>
                <a:spcPct val="150000"/>
              </a:lnSpc>
            </a:pPr>
            <a:endParaRPr lang="en-US" sz="2500" dirty="0"/>
          </a:p>
          <a:p>
            <a:pPr>
              <a:lnSpc>
                <a:spcPct val="150000"/>
              </a:lnSpc>
            </a:pPr>
            <a:r>
              <a:rPr lang="en-US" sz="2500" dirty="0" smtClean="0"/>
              <a:t>The optimal </a:t>
            </a:r>
            <a:r>
              <a:rPr lang="en-US" sz="2500" dirty="0" err="1" smtClean="0"/>
              <a:t>X</a:t>
            </a:r>
            <a:r>
              <a:rPr lang="en-US" sz="2500" baseline="-25000" dirty="0" err="1" smtClean="0"/>
              <a:t>j</a:t>
            </a:r>
            <a:r>
              <a:rPr lang="en-US" sz="2500" baseline="-25000" dirty="0" smtClean="0"/>
              <a:t> </a:t>
            </a:r>
            <a:r>
              <a:rPr lang="en-US" sz="2500" dirty="0" smtClean="0"/>
              <a:t>’s must satisfy:                                                 (*)</a:t>
            </a: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r>
              <a:rPr lang="en-US" sz="2500" dirty="0" smtClean="0"/>
              <a:t>Assume the regulator knows nothing about the aggregate abatement cost</a:t>
            </a:r>
          </a:p>
          <a:p>
            <a:r>
              <a:rPr lang="en-US" sz="2500" dirty="0" smtClean="0"/>
              <a:t>Each firm j reports its abatement cost function</a:t>
            </a:r>
          </a:p>
          <a:p>
            <a:pPr>
              <a:buNone/>
            </a:pPr>
            <a:r>
              <a:rPr lang="en-US" sz="2500" dirty="0"/>
              <a:t> </a:t>
            </a:r>
            <a:r>
              <a:rPr lang="en-US" sz="2500" dirty="0" smtClean="0"/>
              <a:t>    Then,   </a:t>
            </a:r>
            <a:endParaRPr lang="en-US" sz="25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1447800"/>
            <a:ext cx="2971799" cy="9144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2743200"/>
            <a:ext cx="3173157" cy="652343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352800"/>
            <a:ext cx="2514600" cy="933407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960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5029200"/>
            <a:ext cx="552734" cy="440872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669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599" y="5638800"/>
            <a:ext cx="4797491" cy="685800"/>
          </a:xfrm>
          <a:prstGeom prst="rect">
            <a:avLst/>
          </a:prstGeom>
          <a:noFill/>
        </p:spPr>
      </p:pic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80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Strategic Behavior under Two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33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1) Pure Licensing</a:t>
            </a:r>
          </a:p>
          <a:p>
            <a:r>
              <a:rPr lang="en-US" sz="2500" dirty="0" smtClean="0"/>
              <a:t>The regulator plans to issue L transferable pollution licenses</a:t>
            </a:r>
          </a:p>
          <a:p>
            <a:r>
              <a:rPr lang="en-US" sz="2500" dirty="0" smtClean="0"/>
              <a:t>p: competitive market price of a license</a:t>
            </a:r>
          </a:p>
          <a:p>
            <a:r>
              <a:rPr lang="en-US" sz="2500" dirty="0" smtClean="0"/>
              <a:t>Firm j:</a:t>
            </a:r>
          </a:p>
          <a:p>
            <a:pPr>
              <a:buNone/>
            </a:pPr>
            <a:r>
              <a:rPr lang="en-US" sz="2500" dirty="0" smtClean="0"/>
              <a:t>     FOC: </a:t>
            </a:r>
          </a:p>
          <a:p>
            <a:r>
              <a:rPr lang="en-US" sz="2500" dirty="0" smtClean="0"/>
              <a:t>By the regulator’s optimization problem, the socially optimal L has to satisfy                                   or </a:t>
            </a:r>
          </a:p>
          <a:p>
            <a:r>
              <a:rPr lang="en-US" sz="2500" dirty="0" smtClean="0"/>
              <a:t>Each firm j reports          to minimize p</a:t>
            </a:r>
          </a:p>
          <a:p>
            <a:r>
              <a:rPr lang="en-US" sz="2500" dirty="0" smtClean="0"/>
              <a:t>Since </a:t>
            </a:r>
            <a:r>
              <a:rPr lang="en-US" sz="2500" dirty="0" err="1" smtClean="0"/>
              <a:t>dL</a:t>
            </a:r>
            <a:r>
              <a:rPr lang="en-US" sz="2500" dirty="0" smtClean="0"/>
              <a:t>/</a:t>
            </a:r>
            <a:r>
              <a:rPr lang="en-US" sz="2500" dirty="0" err="1" smtClean="0"/>
              <a:t>dp</a:t>
            </a:r>
            <a:r>
              <a:rPr lang="en-US" sz="2500" dirty="0" smtClean="0"/>
              <a:t>&lt;0, each firm will always report a          to make L as big as possible, which makes the reported cost information </a:t>
            </a:r>
            <a:r>
              <a:rPr lang="en-US" sz="2500" dirty="0" smtClean="0"/>
              <a:t>not </a:t>
            </a:r>
            <a:r>
              <a:rPr lang="en-US" sz="2500" dirty="0" smtClean="0"/>
              <a:t>useful</a:t>
            </a:r>
            <a:endParaRPr lang="en-US" sz="2500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2514600"/>
            <a:ext cx="4419600" cy="45720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69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3048000"/>
            <a:ext cx="1905000" cy="379558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677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3886200"/>
            <a:ext cx="2133600" cy="388776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65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3886200"/>
            <a:ext cx="2178050" cy="381000"/>
          </a:xfrm>
          <a:prstGeom prst="rect">
            <a:avLst/>
          </a:prstGeom>
          <a:noFill/>
        </p:spPr>
      </p:pic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7862" y="4343400"/>
            <a:ext cx="477671" cy="381000"/>
          </a:xfrm>
          <a:prstGeom prst="rect">
            <a:avLst/>
          </a:prstGeom>
          <a:noFill/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4800600"/>
            <a:ext cx="477671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Strategic Behavior under Two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2) Pure Effluent Charge</a:t>
            </a:r>
          </a:p>
          <a:p>
            <a:pPr>
              <a:lnSpc>
                <a:spcPct val="150000"/>
              </a:lnSpc>
            </a:pPr>
            <a:r>
              <a:rPr lang="en-US" sz="2500" dirty="0" smtClean="0"/>
              <a:t>The regulator plans to charge e per unit of pollution</a:t>
            </a:r>
          </a:p>
          <a:p>
            <a:pPr>
              <a:lnSpc>
                <a:spcPct val="150000"/>
              </a:lnSpc>
            </a:pPr>
            <a:r>
              <a:rPr lang="en-US" sz="2500" dirty="0" smtClean="0"/>
              <a:t>Each firm j:                                        , FOC: </a:t>
            </a:r>
          </a:p>
          <a:p>
            <a:pPr>
              <a:lnSpc>
                <a:spcPct val="150000"/>
              </a:lnSpc>
            </a:pPr>
            <a:r>
              <a:rPr lang="en-US" sz="2500" dirty="0" smtClean="0"/>
              <a:t>The social optimal e has to satisfy </a:t>
            </a:r>
          </a:p>
          <a:p>
            <a:pPr>
              <a:lnSpc>
                <a:spcPct val="150000"/>
              </a:lnSpc>
              <a:buNone/>
            </a:pPr>
            <a:r>
              <a:rPr lang="en-US" sz="2500" dirty="0" smtClean="0"/>
              <a:t>                                                      or </a:t>
            </a:r>
          </a:p>
          <a:p>
            <a:r>
              <a:rPr lang="en-US" sz="2500" dirty="0" smtClean="0"/>
              <a:t>To minimize e, firms would like to understate the abatement costs</a:t>
            </a:r>
            <a:endParaRPr lang="en-US" sz="2500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2438400"/>
            <a:ext cx="2563182" cy="552699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69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677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2438400"/>
            <a:ext cx="1765219" cy="491715"/>
          </a:xfrm>
          <a:prstGeom prst="rect">
            <a:avLst/>
          </a:prstGeom>
          <a:noFill/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677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3810000"/>
            <a:ext cx="3233024" cy="408624"/>
          </a:xfrm>
          <a:prstGeom prst="rect">
            <a:avLst/>
          </a:prstGeom>
          <a:noFill/>
        </p:spPr>
      </p:pic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65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72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3810000"/>
            <a:ext cx="3124200" cy="381000"/>
          </a:xfrm>
          <a:prstGeom prst="rect">
            <a:avLst/>
          </a:prstGeom>
          <a:noFill/>
        </p:spPr>
      </p:pic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2 parameters: </a:t>
            </a:r>
          </a:p>
          <a:p>
            <a:pPr lvl="1"/>
            <a:r>
              <a:rPr lang="en-US" sz="2500" dirty="0" smtClean="0"/>
              <a:t>L transferable licenses are issued</a:t>
            </a:r>
          </a:p>
          <a:p>
            <a:pPr lvl="1"/>
            <a:r>
              <a:rPr lang="en-US" sz="2500" dirty="0" smtClean="0"/>
              <a:t>A subsidy of e per license in excess of emissions is paid to firms holding such licenses</a:t>
            </a:r>
          </a:p>
          <a:p>
            <a:r>
              <a:rPr lang="en-US" sz="2500" dirty="0" smtClean="0"/>
              <a:t>Firm j:</a:t>
            </a:r>
          </a:p>
          <a:p>
            <a:r>
              <a:rPr lang="en-US" sz="2500" dirty="0" smtClean="0"/>
              <a:t>Regulator requires firms to report their abatement costs and sets L and e such that </a:t>
            </a:r>
          </a:p>
          <a:p>
            <a:endParaRPr lang="en-US" sz="2500" dirty="0"/>
          </a:p>
          <a:p>
            <a:r>
              <a:rPr lang="en-US" sz="2500" dirty="0" smtClean="0"/>
              <a:t>Under this policy, each firm’s total costs are minimized when the regulator sets the socially optimal effluent subsidy and stock of licenses</a:t>
            </a:r>
            <a:endParaRPr lang="en-US" sz="25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Mixed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Effluent Charge-License Plan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69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2819400"/>
            <a:ext cx="5831078" cy="506904"/>
          </a:xfrm>
          <a:prstGeom prst="rect">
            <a:avLst/>
          </a:prstGeom>
          <a:noFill/>
        </p:spPr>
      </p:pic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4114800"/>
            <a:ext cx="2438400" cy="402112"/>
          </a:xfrm>
          <a:prstGeom prst="rect">
            <a:avLst/>
          </a:prstGeom>
          <a:noFill/>
        </p:spPr>
      </p:pic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65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Proof: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endParaRPr lang="en-US" sz="2500" dirty="0" smtClean="0"/>
          </a:p>
          <a:p>
            <a:r>
              <a:rPr lang="en-US" sz="2500" dirty="0" smtClean="0"/>
              <a:t>Fix e, market demand for licenses</a:t>
            </a:r>
          </a:p>
          <a:p>
            <a:endParaRPr lang="en-US" sz="2500" dirty="0"/>
          </a:p>
          <a:p>
            <a:pPr>
              <a:buNone/>
            </a:pPr>
            <a:endParaRPr lang="en-US" sz="2500" dirty="0" smtClean="0"/>
          </a:p>
          <a:p>
            <a:endParaRPr lang="en-US" sz="1200" dirty="0" smtClean="0"/>
          </a:p>
          <a:p>
            <a:r>
              <a:rPr lang="en-US" sz="2500" dirty="0" smtClean="0"/>
              <a:t>The equilibrium price of L licenses is  </a:t>
            </a:r>
            <a:endParaRPr lang="en-US" sz="2500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2438400"/>
            <a:ext cx="3657600" cy="443794"/>
          </a:xfrm>
          <a:prstGeom prst="rect">
            <a:avLst/>
          </a:prstGeom>
          <a:noFill/>
        </p:spPr>
      </p:pic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16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581399"/>
            <a:ext cx="4191961" cy="304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20" name="Picture 1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1905000"/>
            <a:ext cx="3581400" cy="434548"/>
          </a:xfrm>
          <a:prstGeom prst="rect">
            <a:avLst/>
          </a:prstGeom>
          <a:noFill/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838200"/>
            <a:ext cx="5831078" cy="506904"/>
          </a:xfrm>
          <a:prstGeom prst="rect">
            <a:avLst/>
          </a:prstGeom>
          <a:noFill/>
        </p:spPr>
      </p:pic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22" name="Picture 1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3048000"/>
            <a:ext cx="2346326" cy="38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86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Proof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2500" dirty="0" smtClean="0"/>
              <a:t>e is related to L by                      , so the equilibrium price is </a:t>
            </a:r>
          </a:p>
          <a:p>
            <a:pPr>
              <a:lnSpc>
                <a:spcPct val="114000"/>
              </a:lnSpc>
              <a:buNone/>
            </a:pPr>
            <a:endParaRPr lang="en-US" sz="2500" dirty="0" smtClean="0"/>
          </a:p>
          <a:p>
            <a:pPr>
              <a:lnSpc>
                <a:spcPct val="114000"/>
              </a:lnSpc>
            </a:pPr>
            <a:r>
              <a:rPr lang="en-US" sz="2500" dirty="0" smtClean="0"/>
              <a:t>Set      and       satisfy</a:t>
            </a:r>
          </a:p>
          <a:p>
            <a:pPr>
              <a:lnSpc>
                <a:spcPct val="114000"/>
              </a:lnSpc>
            </a:pPr>
            <a:r>
              <a:rPr lang="en-US" sz="2500" dirty="0" smtClean="0"/>
              <a:t>The equilibrium price of licenses                , where                     and                                      (social optimal condition)</a:t>
            </a:r>
          </a:p>
          <a:p>
            <a:pPr>
              <a:lnSpc>
                <a:spcPct val="114000"/>
              </a:lnSpc>
            </a:pPr>
            <a:r>
              <a:rPr lang="en-US" sz="2500" dirty="0" smtClean="0"/>
              <a:t>And                 also gives the </a:t>
            </a:r>
          </a:p>
          <a:p>
            <a:pPr>
              <a:lnSpc>
                <a:spcPct val="114000"/>
              </a:lnSpc>
              <a:buNone/>
            </a:pPr>
            <a:r>
              <a:rPr lang="en-US" sz="2500" dirty="0"/>
              <a:t> </a:t>
            </a:r>
            <a:r>
              <a:rPr lang="en-US" sz="2500" dirty="0" smtClean="0"/>
              <a:t>    global minimum of licenses</a:t>
            </a:r>
          </a:p>
          <a:p>
            <a:pPr>
              <a:lnSpc>
                <a:spcPct val="114000"/>
              </a:lnSpc>
              <a:buNone/>
            </a:pPr>
            <a:r>
              <a:rPr lang="en-US" sz="2500" dirty="0"/>
              <a:t> </a:t>
            </a:r>
            <a:r>
              <a:rPr lang="en-US" sz="2500" dirty="0" smtClean="0"/>
              <a:t>    price, which minimizes  </a:t>
            </a:r>
          </a:p>
          <a:p>
            <a:pPr>
              <a:lnSpc>
                <a:spcPct val="114000"/>
              </a:lnSpc>
              <a:buNone/>
            </a:pPr>
            <a:r>
              <a:rPr lang="en-US" sz="2500" dirty="0"/>
              <a:t> </a:t>
            </a:r>
            <a:r>
              <a:rPr lang="en-US" sz="2500" dirty="0" smtClean="0"/>
              <a:t>    each firm’s cost function</a:t>
            </a:r>
            <a:endParaRPr lang="en-US" sz="2500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2133600"/>
            <a:ext cx="255905" cy="398811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2057400"/>
            <a:ext cx="304800" cy="446049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2133600"/>
            <a:ext cx="3237232" cy="447028"/>
          </a:xfrm>
          <a:prstGeom prst="rect">
            <a:avLst/>
          </a:prstGeom>
          <a:noFill/>
        </p:spPr>
      </p:pic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2590800"/>
            <a:ext cx="914400" cy="438912"/>
          </a:xfrm>
          <a:prstGeom prst="rect">
            <a:avLst/>
          </a:prstGeom>
          <a:noFill/>
        </p:spPr>
      </p:pic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15200" y="2590800"/>
            <a:ext cx="990600" cy="475488"/>
          </a:xfrm>
          <a:prstGeom prst="rect">
            <a:avLst/>
          </a:prstGeom>
          <a:noFill/>
        </p:spPr>
      </p:pic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40" name="Picture 1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3048000"/>
            <a:ext cx="2429510" cy="412948"/>
          </a:xfrm>
          <a:prstGeom prst="rect">
            <a:avLst/>
          </a:prstGeom>
          <a:noFill/>
        </p:spPr>
      </p:pic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43" name="Picture 1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0" y="3505200"/>
            <a:ext cx="3886200" cy="318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44" name="Picture 16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1066800"/>
            <a:ext cx="1377950" cy="446903"/>
          </a:xfrm>
          <a:prstGeom prst="rect">
            <a:avLst/>
          </a:prstGeom>
          <a:noFill/>
        </p:spPr>
      </p:pic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47" name="Picture 19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1524000"/>
            <a:ext cx="2940050" cy="381000"/>
          </a:xfrm>
          <a:prstGeom prst="rect">
            <a:avLst/>
          </a:prstGeom>
          <a:noFill/>
        </p:spPr>
      </p:pic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3505200"/>
            <a:ext cx="914400" cy="438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550</Words>
  <Application>Microsoft Office PowerPoint</Application>
  <PresentationFormat>On-screen Show (4:3)</PresentationFormat>
  <Paragraphs>85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To Tell the Truth: Imperfect Information and Optimal Pollution Control</vt:lpstr>
      <vt:lpstr>Research Question:</vt:lpstr>
      <vt:lpstr>Basic Setting:</vt:lpstr>
      <vt:lpstr>Slide 4</vt:lpstr>
      <vt:lpstr>Strategic Behavior under Two Policies</vt:lpstr>
      <vt:lpstr>Strategic Behavior under Two Policies</vt:lpstr>
      <vt:lpstr>Slide 7</vt:lpstr>
      <vt:lpstr>Proof:</vt:lpstr>
      <vt:lpstr>Proof continued…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Tell the Truth: Imperfect Information and Optimal Pollution Control</dc:title>
  <dc:creator>qutang</dc:creator>
  <cp:lastModifiedBy>peter</cp:lastModifiedBy>
  <cp:revision>45</cp:revision>
  <dcterms:created xsi:type="dcterms:W3CDTF">2010-11-22T19:33:45Z</dcterms:created>
  <dcterms:modified xsi:type="dcterms:W3CDTF">2010-12-01T19:19:55Z</dcterms:modified>
</cp:coreProperties>
</file>