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140"/>
  </p:notesMasterIdLst>
  <p:handoutMasterIdLst>
    <p:handoutMasterId r:id="rId141"/>
  </p:handoutMasterIdLst>
  <p:sldIdLst>
    <p:sldId id="256" r:id="rId2"/>
    <p:sldId id="295" r:id="rId3"/>
    <p:sldId id="296" r:id="rId4"/>
    <p:sldId id="297" r:id="rId5"/>
    <p:sldId id="298" r:id="rId6"/>
    <p:sldId id="299" r:id="rId7"/>
    <p:sldId id="300" r:id="rId8"/>
    <p:sldId id="301" r:id="rId9"/>
    <p:sldId id="302" r:id="rId10"/>
    <p:sldId id="380" r:id="rId11"/>
    <p:sldId id="303" r:id="rId12"/>
    <p:sldId id="304" r:id="rId13"/>
    <p:sldId id="374" r:id="rId14"/>
    <p:sldId id="375" r:id="rId15"/>
    <p:sldId id="376" r:id="rId16"/>
    <p:sldId id="377" r:id="rId17"/>
    <p:sldId id="378" r:id="rId18"/>
    <p:sldId id="379" r:id="rId19"/>
    <p:sldId id="382" r:id="rId20"/>
    <p:sldId id="306" r:id="rId21"/>
    <p:sldId id="307" r:id="rId22"/>
    <p:sldId id="385" r:id="rId23"/>
    <p:sldId id="308" r:id="rId24"/>
    <p:sldId id="386" r:id="rId25"/>
    <p:sldId id="257" r:id="rId26"/>
    <p:sldId id="381" r:id="rId27"/>
    <p:sldId id="397" r:id="rId28"/>
    <p:sldId id="411" r:id="rId29"/>
    <p:sldId id="412" r:id="rId30"/>
    <p:sldId id="413" r:id="rId31"/>
    <p:sldId id="414" r:id="rId32"/>
    <p:sldId id="309" r:id="rId33"/>
    <p:sldId id="310" r:id="rId34"/>
    <p:sldId id="311" r:id="rId35"/>
    <p:sldId id="312" r:id="rId36"/>
    <p:sldId id="415" r:id="rId37"/>
    <p:sldId id="399" r:id="rId38"/>
    <p:sldId id="400" r:id="rId39"/>
    <p:sldId id="313" r:id="rId40"/>
    <p:sldId id="314" r:id="rId41"/>
    <p:sldId id="315" r:id="rId42"/>
    <p:sldId id="338" r:id="rId43"/>
    <p:sldId id="387" r:id="rId44"/>
    <p:sldId id="316" r:id="rId45"/>
    <p:sldId id="317" r:id="rId46"/>
    <p:sldId id="318" r:id="rId47"/>
    <p:sldId id="319" r:id="rId48"/>
    <p:sldId id="320" r:id="rId49"/>
    <p:sldId id="401" r:id="rId50"/>
    <p:sldId id="322" r:id="rId51"/>
    <p:sldId id="323" r:id="rId52"/>
    <p:sldId id="388" r:id="rId53"/>
    <p:sldId id="325" r:id="rId54"/>
    <p:sldId id="293" r:id="rId55"/>
    <p:sldId id="261" r:id="rId56"/>
    <p:sldId id="404" r:id="rId57"/>
    <p:sldId id="405" r:id="rId58"/>
    <p:sldId id="409" r:id="rId59"/>
    <p:sldId id="407" r:id="rId60"/>
    <p:sldId id="402" r:id="rId61"/>
    <p:sldId id="406" r:id="rId62"/>
    <p:sldId id="410" r:id="rId63"/>
    <p:sldId id="408" r:id="rId64"/>
    <p:sldId id="335" r:id="rId65"/>
    <p:sldId id="262" r:id="rId66"/>
    <p:sldId id="268" r:id="rId67"/>
    <p:sldId id="416" r:id="rId68"/>
    <p:sldId id="331" r:id="rId69"/>
    <p:sldId id="332" r:id="rId70"/>
    <p:sldId id="337" r:id="rId71"/>
    <p:sldId id="391" r:id="rId72"/>
    <p:sldId id="392" r:id="rId73"/>
    <p:sldId id="393" r:id="rId74"/>
    <p:sldId id="394" r:id="rId75"/>
    <p:sldId id="403" r:id="rId76"/>
    <p:sldId id="371" r:id="rId77"/>
    <p:sldId id="273" r:id="rId78"/>
    <p:sldId id="339" r:id="rId79"/>
    <p:sldId id="274" r:id="rId80"/>
    <p:sldId id="275" r:id="rId81"/>
    <p:sldId id="276" r:id="rId82"/>
    <p:sldId id="277" r:id="rId83"/>
    <p:sldId id="279" r:id="rId84"/>
    <p:sldId id="280" r:id="rId85"/>
    <p:sldId id="282" r:id="rId86"/>
    <p:sldId id="340" r:id="rId87"/>
    <p:sldId id="341" r:id="rId88"/>
    <p:sldId id="342" r:id="rId89"/>
    <p:sldId id="417" r:id="rId90"/>
    <p:sldId id="420" r:id="rId91"/>
    <p:sldId id="418" r:id="rId92"/>
    <p:sldId id="419" r:id="rId93"/>
    <p:sldId id="432" r:id="rId94"/>
    <p:sldId id="343" r:id="rId95"/>
    <p:sldId id="344" r:id="rId96"/>
    <p:sldId id="372" r:id="rId97"/>
    <p:sldId id="361" r:id="rId98"/>
    <p:sldId id="395" r:id="rId99"/>
    <p:sldId id="396" r:id="rId100"/>
    <p:sldId id="421" r:id="rId101"/>
    <p:sldId id="362" r:id="rId102"/>
    <p:sldId id="369" r:id="rId103"/>
    <p:sldId id="363" r:id="rId104"/>
    <p:sldId id="364" r:id="rId105"/>
    <p:sldId id="345" r:id="rId106"/>
    <p:sldId id="347" r:id="rId107"/>
    <p:sldId id="346" r:id="rId108"/>
    <p:sldId id="422" r:id="rId109"/>
    <p:sldId id="433" r:id="rId110"/>
    <p:sldId id="291" r:id="rId111"/>
    <p:sldId id="434" r:id="rId112"/>
    <p:sldId id="435" r:id="rId113"/>
    <p:sldId id="436" r:id="rId114"/>
    <p:sldId id="437" r:id="rId115"/>
    <p:sldId id="438" r:id="rId116"/>
    <p:sldId id="439" r:id="rId117"/>
    <p:sldId id="440" r:id="rId118"/>
    <p:sldId id="441" r:id="rId119"/>
    <p:sldId id="442" r:id="rId120"/>
    <p:sldId id="443" r:id="rId121"/>
    <p:sldId id="444" r:id="rId122"/>
    <p:sldId id="445" r:id="rId123"/>
    <p:sldId id="446" r:id="rId124"/>
    <p:sldId id="447" r:id="rId125"/>
    <p:sldId id="448" r:id="rId126"/>
    <p:sldId id="449" r:id="rId127"/>
    <p:sldId id="450" r:id="rId128"/>
    <p:sldId id="451" r:id="rId129"/>
    <p:sldId id="452" r:id="rId130"/>
    <p:sldId id="454" r:id="rId131"/>
    <p:sldId id="455" r:id="rId132"/>
    <p:sldId id="456" r:id="rId133"/>
    <p:sldId id="460" r:id="rId134"/>
    <p:sldId id="461" r:id="rId135"/>
    <p:sldId id="462" r:id="rId136"/>
    <p:sldId id="459" r:id="rId137"/>
    <p:sldId id="457" r:id="rId138"/>
    <p:sldId id="458" r:id="rId139"/>
  </p:sldIdLst>
  <p:sldSz cx="9144000" cy="6858000" type="screen4x3"/>
  <p:notesSz cx="6992938" cy="9278938"/>
  <p:defaultTextStyle>
    <a:defPPr>
      <a:defRPr lang="en-US"/>
    </a:defPPr>
    <a:lvl1pPr algn="l" rtl="0" fontAlgn="base">
      <a:spcBef>
        <a:spcPct val="0"/>
      </a:spcBef>
      <a:spcAft>
        <a:spcPct val="0"/>
      </a:spcAft>
      <a:defRPr kern="1200">
        <a:solidFill>
          <a:schemeClr val="tx1"/>
        </a:solidFill>
        <a:latin typeface="Arial Unicode MS" pitchFamily="34" charset="-128"/>
        <a:ea typeface="+mn-ea"/>
        <a:cs typeface="+mn-cs"/>
      </a:defRPr>
    </a:lvl1pPr>
    <a:lvl2pPr marL="457200" algn="l" rtl="0" fontAlgn="base">
      <a:spcBef>
        <a:spcPct val="0"/>
      </a:spcBef>
      <a:spcAft>
        <a:spcPct val="0"/>
      </a:spcAft>
      <a:defRPr kern="1200">
        <a:solidFill>
          <a:schemeClr val="tx1"/>
        </a:solidFill>
        <a:latin typeface="Arial Unicode MS" pitchFamily="34" charset="-128"/>
        <a:ea typeface="+mn-ea"/>
        <a:cs typeface="+mn-cs"/>
      </a:defRPr>
    </a:lvl2pPr>
    <a:lvl3pPr marL="914400" algn="l" rtl="0" fontAlgn="base">
      <a:spcBef>
        <a:spcPct val="0"/>
      </a:spcBef>
      <a:spcAft>
        <a:spcPct val="0"/>
      </a:spcAft>
      <a:defRPr kern="1200">
        <a:solidFill>
          <a:schemeClr val="tx1"/>
        </a:solidFill>
        <a:latin typeface="Arial Unicode MS" pitchFamily="34" charset="-128"/>
        <a:ea typeface="+mn-ea"/>
        <a:cs typeface="+mn-cs"/>
      </a:defRPr>
    </a:lvl3pPr>
    <a:lvl4pPr marL="1371600" algn="l" rtl="0" fontAlgn="base">
      <a:spcBef>
        <a:spcPct val="0"/>
      </a:spcBef>
      <a:spcAft>
        <a:spcPct val="0"/>
      </a:spcAft>
      <a:defRPr kern="1200">
        <a:solidFill>
          <a:schemeClr val="tx1"/>
        </a:solidFill>
        <a:latin typeface="Arial Unicode MS" pitchFamily="34" charset="-128"/>
        <a:ea typeface="+mn-ea"/>
        <a:cs typeface="+mn-cs"/>
      </a:defRPr>
    </a:lvl4pPr>
    <a:lvl5pPr marL="1828800" algn="l" rtl="0" fontAlgn="base">
      <a:spcBef>
        <a:spcPct val="0"/>
      </a:spcBef>
      <a:spcAft>
        <a:spcPct val="0"/>
      </a:spcAft>
      <a:defRPr kern="1200">
        <a:solidFill>
          <a:schemeClr val="tx1"/>
        </a:solidFill>
        <a:latin typeface="Arial Unicode MS" pitchFamily="34" charset="-128"/>
        <a:ea typeface="+mn-ea"/>
        <a:cs typeface="+mn-cs"/>
      </a:defRPr>
    </a:lvl5pPr>
    <a:lvl6pPr marL="2286000" algn="l" defTabSz="914400" rtl="0" eaLnBrk="1" latinLnBrk="0" hangingPunct="1">
      <a:defRPr kern="1200">
        <a:solidFill>
          <a:schemeClr val="tx1"/>
        </a:solidFill>
        <a:latin typeface="Arial Unicode MS" pitchFamily="34" charset="-128"/>
        <a:ea typeface="+mn-ea"/>
        <a:cs typeface="+mn-cs"/>
      </a:defRPr>
    </a:lvl6pPr>
    <a:lvl7pPr marL="2743200" algn="l" defTabSz="914400" rtl="0" eaLnBrk="1" latinLnBrk="0" hangingPunct="1">
      <a:defRPr kern="1200">
        <a:solidFill>
          <a:schemeClr val="tx1"/>
        </a:solidFill>
        <a:latin typeface="Arial Unicode MS" pitchFamily="34" charset="-128"/>
        <a:ea typeface="+mn-ea"/>
        <a:cs typeface="+mn-cs"/>
      </a:defRPr>
    </a:lvl7pPr>
    <a:lvl8pPr marL="3200400" algn="l" defTabSz="914400" rtl="0" eaLnBrk="1" latinLnBrk="0" hangingPunct="1">
      <a:defRPr kern="1200">
        <a:solidFill>
          <a:schemeClr val="tx1"/>
        </a:solidFill>
        <a:latin typeface="Arial Unicode MS" pitchFamily="34" charset="-128"/>
        <a:ea typeface="+mn-ea"/>
        <a:cs typeface="+mn-cs"/>
      </a:defRPr>
    </a:lvl8pPr>
    <a:lvl9pPr marL="3657600" algn="l" defTabSz="914400" rtl="0" eaLnBrk="1" latinLnBrk="0" hangingPunct="1">
      <a:defRPr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992" autoAdjust="0"/>
    <p:restoredTop sz="86369" autoAdjust="0"/>
  </p:normalViewPr>
  <p:slideViewPr>
    <p:cSldViewPr snapToGrid="0">
      <p:cViewPr>
        <p:scale>
          <a:sx n="50" d="100"/>
          <a:sy n="50" d="100"/>
        </p:scale>
        <p:origin x="-432" y="-1464"/>
      </p:cViewPr>
      <p:guideLst>
        <p:guide orient="horz" pos="2160"/>
        <p:guide pos="2880"/>
      </p:guideLst>
    </p:cSldViewPr>
  </p:slideViewPr>
  <p:outlineViewPr>
    <p:cViewPr>
      <p:scale>
        <a:sx n="33" d="100"/>
        <a:sy n="33" d="100"/>
      </p:scale>
      <p:origin x="0" y="37608"/>
    </p:cViewPr>
  </p:outlineViewPr>
  <p:notesTextViewPr>
    <p:cViewPr>
      <p:scale>
        <a:sx n="100" d="100"/>
        <a:sy n="100" d="100"/>
      </p:scale>
      <p:origin x="0" y="0"/>
    </p:cViewPr>
  </p:notesTextViewPr>
  <p:sorterViewPr>
    <p:cViewPr>
      <p:scale>
        <a:sx n="100" d="100"/>
        <a:sy n="100" d="100"/>
      </p:scale>
      <p:origin x="0" y="526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8371"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8372"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8373"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F07C2733-9F6B-4EF5-81FF-5D0E125D4206}" type="slidenum">
              <a:rPr lang="en-US"/>
              <a:pPr>
                <a:defRPr/>
              </a:pPr>
              <a:t>‹#›</a:t>
            </a:fld>
            <a:endParaRPr lang="en-US"/>
          </a:p>
        </p:txBody>
      </p:sp>
    </p:spTree>
    <p:extLst>
      <p:ext uri="{BB962C8B-B14F-4D97-AF65-F5344CB8AC3E}">
        <p14:creationId xmlns:p14="http://schemas.microsoft.com/office/powerpoint/2010/main" val="4248940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1-03T17:27:47.499"/>
    </inkml:context>
    <inkml:brush xml:id="br0">
      <inkml:brushProperty name="width" value="0.05292" units="cm"/>
      <inkml:brushProperty name="height" value="0.05292" units="cm"/>
      <inkml:brushProperty name="color" value="#FF0000"/>
    </inkml:brush>
  </inkml:definitions>
  <inkml:trace contextRef="#ctx0" brushRef="#br0">18249 15076 9,'0'-10'7,"0"10"-1,0 0-1,-10-5-1,10 5 1,-9-1-2,9 1 1,-10 1 0,10-1 1,-12 0-1,12 0 1,-10-1-1,10 1 1,-12-3 0,12 3-1,-16-7 0,5 4 0,-3-3-1,-1 2-1,-5-4 0,0 6 0,-4-4 0,0 5-1,-4-2 0,0 5 1,-1 0-2,3 3 1,2 1 0,4 4-1,3 2 0,6 1 0,4 2 0,7 0 0,7 3 0,2 1 0,6 1-1,1 0 1,3 2 0,0 0 0,0 1-1,1 1 1,-6 1-1,-1-2 1,-3-3 0,-1 0 0,-2-5 0,-2-1 0,-5-14 0,15 11 0,-4-12 0,1-5 0,5-4 0,0-4 1,0-4-1,2-4 0,-3-2 0,-1-2 1,-6 1-1,0 0 1,-7 0 0,-2 2-1,-2 3 1,-4 1 0,0 2 0,-1 3-1,0 1 1,7 13 0,-15-16-1,15 16 0,-14-5 1,4 7-1,-3 3 0,-5 5 0,-4 1 0,-6 3 0,-5 3-1,-2 2 1,0-1-2,-1-1 0,6 2-2,1-10-12,11 3-17,18-12 0</inkml:trace>
  <inkml:trace contextRef="#ctx0" brushRef="#br0" timeOffset="17280.9884">14973 12524 4,'0'0'5,"-16"3"0,16-3 0,-13 3 0,13-3-2,-8 4 1,8-4-1,0 0-1,0 0 0,0 0 0,0 0 0,0 0 0,0 0 0,0 0 1,0 0 0,0 0 0,0 0 0,0 0 0,0 0 0,0 0 0,0 0 0,0 0 0,0 0-1,0 0 0,0 0-1,-9-6 0,9 6 0,0 0 0,-10-7 0,10 7-1,-8-9 1,8 9-1,-11-8 2,11 8-1,-11-14 1,11 14-2,-11-15 2,11 15-2,-12-15 2,12 15-2,-11-18 2,11 18-2,-15-13 0,7 6 0,8 7 0,-15-15 0,15 15 0,-12-15 0,12 15 0,-10-16 0,10 16 0,-7-17 0,7 17 0,-7-15 0,7 15 0,-7-15 0,7 15 0,-9-17 0,9 17 0,-10-16 0,10 16 0,-9-18 0,9 18-1,-8-20 1,8 20 0,-6-18 0,6 18 0,-6-20 0,3 10 0,0-1 0,-1 1 0,0-1 0,-1 1 0,0 0 0,5 10 0,-9-20 0,9 20 0,-6-20 0,2 10 0,0 0 0,4 10 0,-8-21 0,3 9 0,2 1 0,-1-2 0,0 2 1,1-2-1,0 0 0,1 1 0,1-1 0,-1 1 0,0 0 1,-1 1-1,0 1 0,3 10 0,-10-19 0,10 19 1,-13-17-1,13 17 0,-13-14 0,13 14 1,-12-15-1,12 15 0,-9-13 0,5 2 0,4 11 0,-9-18 0,4 7 1,0-1-2,-1-1 2,0-1-1,-2-1 0,0 2 0,-1-2 0,0 2 0,-1-2 0,1 0 0,-2 2 0,1-1-1,-1 0 1,0 0 0,2 1 0,-1-2 0,0 0 0,3-2 0,-2 1 0,1-1 0,0 0 0,2-1 0,-1 0 0,0-2 0,0 1 0,1 0 0,-1 0 0,0 0 0,0 1 0,2-2 0,-2 1 0,0 0 0,1 0 0,1-1 0,-2 0 0,0 3 0,0-3 0,0 3 0,0-1 0,-1 0 0,-1 0 0,0-1 0,-1 1 1,1-3-2,0 2 2,-1-2-2,-1-1-1,1-1 2,-1 1-2,0 0 1,-1-1 0,0 0 0,1-1 0,-2-2 0,3 2 1,-1-3 0,1-1 1,2-3-2,1-3 2,0 2-1,0-1 0,2-1 0,-2 0 0,-1 1 0,0 0 0,-3 2 0,0 1 0,-1-3 0,0 3 0,-1-2 1,1 1-2,0-1 1,1 1-1,0-2 1,1 2-1,1 0 1,-1-1-1,2-1 1,-1 1 0,-1-1 0,1-2 0,-2 2 0,1-3 0,-1 2-1,-1 2 2,1 1-1,-2 0 0,1 4 0,0 2 1,0 2-1,0 0 0,0 3 0,0 0 0,0 1 1,0 1-1,0-2 1,2 3-1,-1-2 1,2 0-2,-1 0 1,3 1-1,-3 0 1,1 0-1,2 0 0,-3-1 1,2 1-1,-2-1 2,1-2-2,-2 1 2,2-2-1,0-1 0,-1-3 0,2 1 0,-2-2 1,-1-1-1,1-1 0,-1 0 0,0-1 0,0 0 1,-1 0-1,1-1 0,-4 1 0,1 1 0,-3 0 0,1-1 1,-2 0 0,-3-2-1,2 0 1,0-1-1,-1 0 1,2 0-2,1-4 2,0 0-1,2-1-1,0 1 2,2-1-1,-1-3 0,2 0 0,-1-1 1,3 2-1,-2 0 0,0 2 0,1 0 1,0 2-1,0 0 0,-1 1 0,0 0-1,-2 1 1,2 1-1,-1-2 1,-1 3 0,0-3 0,-1 3-1,0 0 1,0 1 0,2-4 0,-2 2 1,1-2-1,0 0 0,-1-2 0,0 2 1,-1-1-1,2-2 0,-3 5 0,2-3 1,-2-2 0,0-2-2,-1 4 2,-2-2-2,2-1 1,-1 1 0,-3-2 0,0 1 0,-2 1 0,-1 0 0,2-4 1,-3 1-1,0-1 0,0 2 1,-1-2-1,0 1 1,1 0-1,0 1 0,0 3 0,1 0-1,1-1 1,0-1-1,1 2 1,1 0 0,-1-1 0,1 1-1,-1-1 2,0 1-1,0-1 1,-3 1-1,0-2 0,-1 1 0,-1-1 1,-2 0-1,1 0 0,-2-1 1,-1 3-1,3 2 0,-1 0 1,0-1-2,2 2 1,1-2-1,0 1 2,2 1-2,2-2 1,-1 0 0,1-1 0,0 0 0,0-1 0,0 0 1,-2 0-1,2 0 0,0-1 0,-1-1 0,3 0-1,1 0 2,3 3-1,-1-1 0,4 1 1,0 0 0,2 2-1,2 0 1,1 0 0,1 1 0,0-1 0,1 1-1,2-1 1,-1 0-1,2 0 1,-2 0-1,-1 1 1,0 0-1,0 1 0,-1-2 0,1 3 0,-2-2 0,2 4 0,-1-1 0,0 4-1,1-1 1,-1 2 0,-1 2 0,-1 2 0,2 2 0,-2 0-1,1 0 2,0 2 0,2-1-1,-2 2 1,2-1-2,1 2 3,0-2-3,1 1 4,0 1-4,2-1 2,-1 0-1,1-1 0,1 0 0,0-1 0,-1 1 0,1-2 0,0-1 0,0-1 0,-1 0 0,-1 2 0,2-3 0,-4 2 0,1 0 1,-3 0-1,0 2 0,-3 0 0,-2 0 1,0 1-1,-3 1 0,0 1 0,0-1 0,-2 2 0,1 0 1,-1 0-1,0 1 0,2 0 0,-3 0 1,3 1-1,1 0 0,-2 0 0,2 1 0,-1 1-1,2 2 0,-3-2-1,5 8-4,-6-3-13,1 1-11,4 5 1</inkml:trace>
  <inkml:trace contextRef="#ctx0" brushRef="#br0" timeOffset="20141.1515">14787 12451 3,'0'0'10,"0"0"0,0 0-1,-3-11-2,3 11-1,0 0-2,0 0-1,0 0-1,0 0 0,10 14-2,-10-14 2,15 14-1,-4-6 2,3 1-1,1-1 0,3 1-1,0-2 1,2 0 0,-3 1-1,3 3 1,-3-2-1,-2 4 0,2-2 0,-3 5 1,1 0-1,-2 5 0,1-1 0,1 3-1,1 0 1,0 3 1,1 2-2,3 1 1,0 3 0,2 1-1,1-1 1,1 1-1,0 2 0,0-1 1,-1 0-1,1-1 1,-2-3-2,2 3 2,1-1-1,-1 1 0,1-2 0,1 2-1,0-2 1,0 1 0,0-1 0,0 2-1,-2-3 2,-1-2-1,0 1 0,-1 1 1,-3 0-2,0-1 2,1 1-1,-2 0 0,1-1-1,0 1 2,0-1-1,-2-1 0,2 0 0,-1 0 0,-2-2 0,0 1 0,-2-2 0,1 1 0,-2 0 1,1-1-2,-1 1 1,-1 0-1,1 0 1,-2-1-1,0-1 1,-1 3-1,-1-4 0,0 2 2,0 1-2,-1-1 1,0 3 0,-2-1 0,0 5 0,0 0 0,0 1-1,-1 2 1,-1-1 0,2 1 0,-2-2 0,4 3 0,-1-5 0,2 0 0,1-2 1,4-1-1,-2 1 1,3 0-1,0-2 0,1 1 0,-1-1 0,0-1 0,2-1 0,-2 2-1,0-3 1,-1-1 0,0 1-1,-1 1 1,-1-2 0,0 1 0,0 1 0,-1 1 0,0-1 0,0 2 0,1-1 0,0 1 0,1 0-2,-1 0 4,0-2-4,1 1 2,-1-1 0,1-1 0,0 0 0,0-2 0,1 2 0,0 0-1,0-1 2,0 1-2,0-2 1,-1 0 0,1 1 0,-3 0-1,1-1 1,0 0 0,-3 1 0,1-1 0,1 3 0,-1-2 0,2 1-1,0-2 1,1 3 0,1 1 0,1-1 0,2 1 0,-1-1-1,2 0 1,-2 1 0,1 3 0,0-4 0,0 3 0,0-3-1,-2 3 1,2 3 0,-1 0 0,2 1 0,-3-1 0,2 0 0,1-1 0,-2-1 0,0 0-1,-1-5 1,-1-2 0,0 0-1,-1-1 0,-2 0 1,1-2 0,-2 1 0,1-1 0,0 0-1,-3-1 1,2 2 0,0-4-1,-2 4-2,-2-9-6,0 1-20,1 2 0</inkml:trace>
  <inkml:trace contextRef="#ctx0" brushRef="#br0" timeOffset="21164.2101">14564 13998 3,'0'0'7,"0"0"-3,0 0 1,0 0 0,0 0 0,0 0-1,0 0 0,0 0 0,9-2 0,-1-1-2,3 0-2,5-2-2,4 2-9,3 2-13</inkml:trace>
  <inkml:trace contextRef="#ctx0" brushRef="#br0" timeOffset="21405.2243">14521 14267 20,'20'-4'26,"10"0"-24,6-2 1,3-2-2,2-3-3,2 3-8,-3 0-13</inkml:trace>
  <inkml:trace contextRef="#ctx0" brushRef="#br0" timeOffset="22118.2651">14491 14011 14,'0'0'16,"10"-14"-3,3 12-3,-3-11-1,9 6 0,-2-8-2,6 3 0,-1-5-3,3 2 0,-2-2-2,0 2 1,-3 1-3,-2 0-1,-4 5-2,-4-1-2,-1 4-3,-9 6-1,11-9-5,-11 9-5,0 0-9</inkml:trace>
  <inkml:trace contextRef="#ctx0" brushRef="#br0" timeOffset="22487.2862">14593 14143 23,'0'0'8,"-9"6"-1,9-6 0,0 0 0,0 0-1,12 0 1,2 1-2,2-5 0,11 3 0,3-6 1,10 2-1,2-4-2,7 1 0,0-4-1,1 4-1,-3 1-1,-6 0-4,-3 6-5,-12-2-16,-7 1-6,-4 5 0</inkml:trace>
  <inkml:trace contextRef="#ctx0" brushRef="#br0" timeOffset="23164.3248">15583 13752 1,'26'-2'28,"10"2"-1,6-2-19,2-4-1,5 3-2,0-4-2,-2 1-1,-6-1 0,-6 0 0,-4 2-4,-9-1-2,-4 4-4,-18 2-8,8-9-11,-8 9-1</inkml:trace>
  <inkml:trace contextRef="#ctx0" brushRef="#br0" timeOffset="23419.339">15606 13958 12,'14'-1'31,"13"-2"0,4 2-12,6-9-17,5 3 1,3-2-4,-2 0-1,0 8-7,-11-4-14,-4 0-6,-2 3-1</inkml:trace>
</inkml:ink>
</file>

<file path=ppt/ink/ink2.xml><?xml version="1.0" encoding="utf-8"?>
<inkml:ink xmlns:inkml="http://www.w3.org/2003/InkML">
  <inkml:definitions>
    <inkml:context xml:id="ctx0">
      <inkml:inkSource xml:id="inkSrc0">
        <inkml:traceFormat>
          <inkml:channel name="X" type="integer" max="2631" units="in"/>
          <inkml:channel name="Y" type="integer" max="1652" units="in"/>
        </inkml:traceFormat>
        <inkml:channelProperties>
          <inkml:channelProperty channel="X" name="resolution" value="254.00655" units="1/in"/>
          <inkml:channelProperty channel="Y" name="resolution" value="254.03659" units="1/in"/>
        </inkml:channelProperties>
      </inkml:inkSource>
      <inkml:timestamp xml:id="ts0" timeString="2011-11-03T17:31:11.710"/>
    </inkml:context>
    <inkml:brush xml:id="br0">
      <inkml:brushProperty name="width" value="0.05292" units="cm"/>
      <inkml:brushProperty name="height" value="0.05292" units="cm"/>
      <inkml:brushProperty name="color" value="#FF0000"/>
    </inkml:brush>
  </inkml:definitions>
  <inkml:trace contextRef="#ctx0" brushRef="#br0">18970 15544,'0'0,"0"0,0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3491" name="Rectangle 3"/>
          <p:cNvSpPr>
            <a:spLocks noGrp="1" noChangeArrowheads="1"/>
          </p:cNvSpPr>
          <p:nvPr>
            <p:ph type="dt" idx="1"/>
          </p:nvPr>
        </p:nvSpPr>
        <p:spPr bwMode="auto">
          <a:xfrm>
            <a:off x="3960813" y="0"/>
            <a:ext cx="303053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76338" y="695325"/>
            <a:ext cx="4640262" cy="34798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700088" y="4406900"/>
            <a:ext cx="559435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13800"/>
            <a:ext cx="303053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3495" name="Rectangle 7"/>
          <p:cNvSpPr>
            <a:spLocks noGrp="1" noChangeArrowheads="1"/>
          </p:cNvSpPr>
          <p:nvPr>
            <p:ph type="sldNum" sz="quarter" idx="5"/>
          </p:nvPr>
        </p:nvSpPr>
        <p:spPr bwMode="auto">
          <a:xfrm>
            <a:off x="3960813" y="8813800"/>
            <a:ext cx="303053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4795077-B2C9-43C9-B504-649A6903C162}" type="slidenum">
              <a:rPr lang="en-US"/>
              <a:pPr>
                <a:defRPr/>
              </a:pPr>
              <a:t>‹#›</a:t>
            </a:fld>
            <a:endParaRPr lang="en-US"/>
          </a:p>
        </p:txBody>
      </p:sp>
    </p:spTree>
    <p:extLst>
      <p:ext uri="{BB962C8B-B14F-4D97-AF65-F5344CB8AC3E}">
        <p14:creationId xmlns:p14="http://schemas.microsoft.com/office/powerpoint/2010/main" val="606691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C81A8FF-139D-4B7F-8B22-B67DFE2531D0}" type="slidenum">
              <a:rPr lang="en-US" smtClean="0"/>
              <a:pPr/>
              <a:t>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A11A9D1-8304-4213-826C-D6D4961E863E}" type="slidenum">
              <a:rPr lang="en-US" smtClean="0"/>
              <a:pPr/>
              <a:t>11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5F3BFAB-7294-4C47-B079-183C9F69B95A}" type="slidenum">
              <a:rPr lang="en-US" smtClean="0"/>
              <a:pPr/>
              <a:t>12</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t>Example is due to Helfand and House.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N price is constant, cost is proportional to intersection on horizontal axis.</a:t>
            </a:r>
            <a:endParaRPr lang="en-US" dirty="0"/>
          </a:p>
        </p:txBody>
      </p:sp>
      <p:sp>
        <p:nvSpPr>
          <p:cNvPr id="4" name="Slide Number Placeholder 3"/>
          <p:cNvSpPr>
            <a:spLocks noGrp="1"/>
          </p:cNvSpPr>
          <p:nvPr>
            <p:ph type="sldNum" sz="quarter" idx="10"/>
          </p:nvPr>
        </p:nvSpPr>
        <p:spPr/>
        <p:txBody>
          <a:bodyPr/>
          <a:lstStyle/>
          <a:p>
            <a:fld id="{43BB312C-9228-4487-828F-47E319E52C8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84A5337-1135-4874-96B5-E5E6C1792C12}" type="slidenum">
              <a:rPr lang="en-US" smtClean="0"/>
              <a:pPr/>
              <a:t>20</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3B708C2-289F-4CF2-97D4-8C52A7DF82EC}" type="slidenum">
              <a:rPr lang="en-US" smtClean="0"/>
              <a:pPr/>
              <a:t>21</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EF7D3DC-055A-4839-AC76-0B0E368403B5}" type="slidenum">
              <a:rPr lang="en-US" smtClean="0"/>
              <a:pPr/>
              <a:t>23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321E4D7-9494-4828-9DD6-1B0449680599}" type="slidenum">
              <a:rPr lang="en-US" smtClean="0"/>
              <a:pPr/>
              <a:t>25</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2C54EA8-6B65-4AA8-A366-9ACDBE8366A4}" type="slidenum">
              <a:rPr lang="en-US" smtClean="0"/>
              <a:pPr/>
              <a:t>30</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88BC8D07-B605-4B23-A738-FDB6BC9876A0}" type="slidenum">
              <a:rPr lang="en-US" smtClean="0"/>
              <a:pPr/>
              <a:t>31</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B4DD824-7857-4474-89D5-C2EC8AFFBE8E}" type="slidenum">
              <a:rPr lang="en-US" smtClean="0"/>
              <a:pPr/>
              <a:t>32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792D8CD-D7B9-473E-82AE-F773B04500A5}" type="slidenum">
              <a:rPr lang="en-US" smtClean="0"/>
              <a:pPr/>
              <a:t>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F35BE6E-FCD4-4166-BEAF-00C79FAE1A0C}" type="slidenum">
              <a:rPr lang="en-US" smtClean="0"/>
              <a:pPr/>
              <a:t>33</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mtClean="0"/>
              <a:t>California has an unusual sip as it regulates more than point sources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CB8003D-0790-423E-811D-26E46A8370C9}" type="slidenum">
              <a:rPr lang="en-US" smtClean="0"/>
              <a:pPr/>
              <a:t>34</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FF3CC42-0BEE-4B98-81AB-851CC83AC54C}" type="slidenum">
              <a:rPr lang="en-US" smtClean="0"/>
              <a:pPr/>
              <a:t>35</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5978FCD-4747-4B78-B0CD-7330FEB5F1C7}" type="slidenum">
              <a:rPr lang="en-US" smtClean="0"/>
              <a:pPr/>
              <a:t>37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5E7E7D5-146C-4BA0-8F94-67F98E5D7EB6}" type="slidenum">
              <a:rPr lang="en-US" smtClean="0"/>
              <a:pPr/>
              <a:t>38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6CB1097-46EA-4122-BA8E-16F1BF9725A1}" type="slidenum">
              <a:rPr lang="en-US" smtClean="0"/>
              <a:pPr/>
              <a:t>39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928B890-B76C-4E37-8E11-E6444D7C430C}" type="slidenum">
              <a:rPr lang="en-US" smtClean="0"/>
              <a:pPr/>
              <a:t>40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4D407BC-6AFA-4C6F-A871-64AE2FCE1FC6}" type="slidenum">
              <a:rPr lang="en-US" smtClean="0"/>
              <a:pPr/>
              <a:t>41</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F5C6B84-EEFE-4708-B6A4-DEA6D9F4797D}" type="slidenum">
              <a:rPr lang="en-US" smtClean="0"/>
              <a:pPr/>
              <a:t>42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02FA832-B919-4D1E-86D3-FE546B19E7AC}" type="slidenum">
              <a:rPr lang="en-US" smtClean="0"/>
              <a:pPr/>
              <a:t>44</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D7AA70D-AA71-4045-8D51-1A7998B9DB92}" type="slidenum">
              <a:rPr lang="en-US" smtClean="0"/>
              <a:pPr/>
              <a:t>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Many sources emit to many media.  Within the medium there are chemical reactions (like smog).  Result is ambient quality.  People and things take results of ambient quality and that is harm.</a:t>
            </a:r>
          </a:p>
          <a:p>
            <a:r>
              <a:rPr lang="en-US" smtClean="0"/>
              <a:t>Even if you know the harm to people from ambient quality, you do not necessarily know the harm from emissions.</a:t>
            </a:r>
          </a:p>
          <a:p>
            <a:r>
              <a:rPr lang="en-US" smtClean="0"/>
              <a:t>If you control the emissions to one media, it might go to another  (MTBE goes to water)</a:t>
            </a:r>
          </a:p>
          <a:p>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617CD07-D881-4EF4-87DD-C7AA73D85216}" type="slidenum">
              <a:rPr lang="en-US" smtClean="0"/>
              <a:pPr/>
              <a:t>45</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smtClean="0"/>
              <a:t>Read the NYT magazine article or the decision to get the full flavor of the Bush admins actions.</a:t>
            </a:r>
          </a:p>
          <a:p>
            <a:r>
              <a:rPr lang="en-US" smtClean="0"/>
              <a:t>Duke Energy shows how arcane the argument was.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BEE4F3D-E70D-4CA0-AEEF-A1F63F361DAC}" type="slidenum">
              <a:rPr lang="en-US" smtClean="0"/>
              <a:pPr/>
              <a:t>46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smtClean="0"/>
              <a:t>CA can’t meet the NAAQS without large changes in trucking, trains, ships, and ports all of which were thought to be the exclusive domain of EPA.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9DD1F19-128B-48D4-861C-2E5C4704C417}" type="slidenum">
              <a:rPr lang="en-US" smtClean="0"/>
              <a:pPr/>
              <a:t>47</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smtClean="0"/>
              <a:t>CA regulated cars before the CAA, hence the grandfathered first mover right.  Also much worse air.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B1CB936-3291-4E5D-8246-B4EFE02CEC25}" type="slidenum">
              <a:rPr lang="en-US" smtClean="0"/>
              <a:pPr/>
              <a:t>48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67B06B5-B113-4DF5-9858-12D19C0E2DC0}" type="slidenum">
              <a:rPr lang="en-US" smtClean="0"/>
              <a:pPr/>
              <a:t>49</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A30CB2F-71EB-4C94-87DA-217CF935D737}" type="slidenum">
              <a:rPr lang="en-US" smtClean="0"/>
              <a:pPr/>
              <a:t>50</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7836340-2972-4D25-8AB9-A3B110023435}" type="slidenum">
              <a:rPr lang="en-US" smtClean="0"/>
              <a:pPr/>
              <a:t>51</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smtClean="0"/>
              <a:t>Taken as a poster child for cap and trade.  Originally it was thought that the rules would lead to the purchase of scrubbers.  Turned out that the powder river coal basin with low sulfur coal came on line at just the right time and the cost of permits was only about $100 per ton, way less than anticipated.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1C05DDC-DFDE-4846-9B12-B158E66FE92E}" type="slidenum">
              <a:rPr lang="en-US" smtClean="0"/>
              <a:pPr/>
              <a:t>53</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8E88A74-518C-4EF0-BE43-A7302F42817D}" type="slidenum">
              <a:rPr lang="en-US" smtClean="0"/>
              <a:pPr/>
              <a:t>54</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AFAA89F-A778-461F-8BED-DF5D372E5C22}" type="slidenum">
              <a:rPr lang="en-US" smtClean="0"/>
              <a:pPr/>
              <a:t>55</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2097E71-0332-4049-A797-F78A1BF6B4C0}" type="slidenum">
              <a:rPr lang="en-US" smtClean="0"/>
              <a:pPr/>
              <a:t>4</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t>Pollution prevention includes things like solvent recycling or replacement of exotic solvents with soap and water;  or low sulfur coals or nat gas (fuel switching); or more efficient processes so there is less waste. PP can often pay for itself.  (Story of molded parts factory)</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AF893E3-4A57-453E-A671-B6CA1011D5DB}" type="slidenum">
              <a:rPr lang="en-US" smtClean="0"/>
              <a:pPr/>
              <a:t>59</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2973567B-EF0C-466F-90EF-F8B9DB529D08}" type="slidenum">
              <a:rPr lang="en-US" smtClean="0"/>
              <a:pPr/>
              <a:t>60</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B455E04-AD00-4E37-B3C4-57D9B0D00179}" type="slidenum">
              <a:rPr lang="en-US" smtClean="0"/>
              <a:pPr/>
              <a:t>64</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92DAF27-A859-49FA-B46A-DE6930115C54}" type="slidenum">
              <a:rPr lang="en-US" smtClean="0"/>
              <a:pPr/>
              <a:t>65</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smtClean="0"/>
              <a:t>Sunding, zilberman, and siebert are the people to talk to on costs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7B34F38-559A-4CE9-A4E0-6DCBA1FE90DF}" type="slidenum">
              <a:rPr lang="en-US" smtClean="0"/>
              <a:pPr/>
              <a:t>66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0C5800EE-D611-4E00-8B5E-0EB1985C5ACD}" type="slidenum">
              <a:rPr lang="en-US" smtClean="0"/>
              <a:pPr/>
              <a:t>68</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998F4A63-9C0D-497A-877D-83D46CCBCA8F}" type="slidenum">
              <a:rPr lang="en-US" smtClean="0"/>
              <a:pPr/>
              <a:t>69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64DDCFD-4E10-436B-B6CA-A31858A1D2C0}" type="slidenum">
              <a:rPr lang="en-US" smtClean="0"/>
              <a:pPr/>
              <a:t>70</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795077-B2C9-43C9-B504-649A6903C162}" type="slidenum">
              <a:rPr lang="en-US" smtClean="0"/>
              <a:pPr>
                <a:defRPr/>
              </a:pPr>
              <a:t>76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B0F995C-1B5D-4C60-8105-AF6201072939}" type="slidenum">
              <a:rPr lang="en-US" smtClean="0"/>
              <a:pPr/>
              <a:t>77</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4EABF53-025A-4C16-B68F-E74299E69855}" type="slidenum">
              <a:rPr lang="en-US" smtClean="0"/>
              <a:pPr/>
              <a:t>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56AEA274-FA76-4C57-8614-CF1EB8489CB1}" type="slidenum">
              <a:rPr lang="en-US" smtClean="0"/>
              <a:pPr/>
              <a:t>78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F5344687-A33D-4A99-B29D-28EA21B4308F}" type="slidenum">
              <a:rPr lang="en-US" smtClean="0"/>
              <a:pPr/>
              <a:t>79</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77FFD95-CD29-46A4-9439-E7CB19524D6D}" type="slidenum">
              <a:rPr lang="en-US" smtClean="0"/>
              <a:pPr/>
              <a:t>80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BC9E76F-F989-4409-8E00-B9157CED86EC}" type="slidenum">
              <a:rPr lang="en-US" smtClean="0"/>
              <a:pPr/>
              <a:t>81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F49E1841-9565-408A-866A-FD07D666EB2E}" type="slidenum">
              <a:rPr lang="en-US" smtClean="0"/>
              <a:pPr/>
              <a:t>82</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D486E80-96BE-4938-9CE0-8887B94A2544}" type="slidenum">
              <a:rPr lang="en-US" smtClean="0"/>
              <a:pPr/>
              <a:t>83</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61E5ECE0-27BE-40FD-8ACD-4C282527DAD5}" type="slidenum">
              <a:rPr lang="en-US" smtClean="0"/>
              <a:pPr/>
              <a:t>84</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I believe</a:t>
            </a:r>
            <a:r>
              <a:rPr lang="en-US" baseline="0" dirty="0" smtClean="0"/>
              <a:t> this is </a:t>
            </a:r>
            <a:r>
              <a:rPr lang="en-US" baseline="0" dirty="0" err="1" smtClean="0"/>
              <a:t>Baumol</a:t>
            </a:r>
            <a:r>
              <a:rPr lang="en-US" baseline="0" dirty="0" smtClean="0"/>
              <a:t> and Oates</a:t>
            </a: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FA792F0D-253D-4AF7-AEE6-5405877D6B0C}" type="slidenum">
              <a:rPr lang="en-US" smtClean="0"/>
              <a:pPr/>
              <a:t>85</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A94959F1-3AF5-4301-A915-2010DFB9459E}" type="slidenum">
              <a:rPr lang="en-US" smtClean="0"/>
              <a:pPr/>
              <a:t>86</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F187932E-41EC-4764-B96E-2C9493097329}" type="slidenum">
              <a:rPr lang="en-US" smtClean="0"/>
              <a:pPr/>
              <a:t>87</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r>
              <a:rPr lang="en-US" dirty="0" smtClean="0"/>
              <a:t>Expand to pre existing tax </a:t>
            </a:r>
            <a:r>
              <a:rPr lang="en-US" smtClean="0"/>
              <a:t>on output.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B4DA117-89E1-4241-8AAE-28A8218B0148}" type="slidenum">
              <a:rPr lang="en-US" smtClean="0"/>
              <a:pPr/>
              <a:t>6</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65BE7B-0D8F-4E54-AB2A-B106CF60039A}" type="slidenum">
              <a:rPr lang="en-US" smtClean="0"/>
              <a:pPr/>
              <a:t>88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29FBC78-06D7-4981-BEA0-F570F20B0F14}" type="slidenum">
              <a:rPr lang="en-US" smtClean="0"/>
              <a:pPr/>
              <a:t>93</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47951A10-0CCD-4E7C-A9FA-FACCCA58D215}" type="slidenum">
              <a:rPr lang="en-US" smtClean="0"/>
              <a:pPr/>
              <a:t>94</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D0FE8A2F-08A6-4A0C-BC81-9542CEBF1517}" type="slidenum">
              <a:rPr lang="en-US" smtClean="0"/>
              <a:pPr/>
              <a:t>95</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795077-B2C9-43C9-B504-649A6903C162}" type="slidenum">
              <a:rPr lang="en-US" smtClean="0"/>
              <a:pPr>
                <a:defRPr/>
              </a:pPr>
              <a:t>96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897C800C-C558-4423-9184-489BE7C90F8C}" type="slidenum">
              <a:rPr lang="en-US" smtClean="0"/>
              <a:pPr/>
              <a:t>97</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519407D9-DCF7-423A-A9AD-AD00280AC209}" type="slidenum">
              <a:rPr lang="en-US" smtClean="0"/>
              <a:pPr/>
              <a:t>101</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r>
              <a:rPr lang="en-US" dirty="0" smtClean="0"/>
              <a:t>Kathy </a:t>
            </a:r>
            <a:r>
              <a:rPr lang="en-US" dirty="0" err="1" smtClean="0"/>
              <a:t>Segerson</a:t>
            </a:r>
            <a:r>
              <a:rPr lang="en-US" dirty="0" smtClean="0"/>
              <a:t> writes about this type of instrument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smtClean="0"/>
          </a:p>
        </p:txBody>
      </p:sp>
      <p:sp>
        <p:nvSpPr>
          <p:cNvPr id="175108" name="Slide Number Placeholder 3"/>
          <p:cNvSpPr>
            <a:spLocks noGrp="1"/>
          </p:cNvSpPr>
          <p:nvPr>
            <p:ph type="sldNum" sz="quarter" idx="5"/>
          </p:nvPr>
        </p:nvSpPr>
        <p:spPr>
          <a:noFill/>
        </p:spPr>
        <p:txBody>
          <a:bodyPr/>
          <a:lstStyle/>
          <a:p>
            <a:fld id="{CF54CC4A-98B6-4869-9987-EE8F313AEAF3}" type="slidenum">
              <a:rPr lang="en-US" smtClean="0"/>
              <a:pPr/>
              <a:t>102</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43E544D5-6D93-4D9A-B87D-EFD6DB189957}" type="slidenum">
              <a:rPr lang="en-US" smtClean="0"/>
              <a:pPr/>
              <a:t>103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r>
              <a:rPr lang="en-US" dirty="0" smtClean="0"/>
              <a:t>Gas tax is a good example.  Cars have different emissions per gallon.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CAE61E52-6D2F-4CE3-B864-47C7947CB427}" type="slidenum">
              <a:rPr lang="en-US" smtClean="0"/>
              <a:pPr/>
              <a:t>104</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4284E73-A8A9-45E2-A25B-64EDC91F57F1}" type="slidenum">
              <a:rPr lang="en-US" smtClean="0"/>
              <a:pPr/>
              <a:t>7</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877E4A3-F4AA-4ABB-96C8-A5D56606CC92}" type="slidenum">
              <a:rPr lang="en-US" smtClean="0"/>
              <a:pPr/>
              <a:t>105</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ECCDBA9-4669-44B5-B850-C9D145AF2350}" type="slidenum">
              <a:rPr lang="en-US" smtClean="0"/>
              <a:pPr/>
              <a:t>106</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1F429F5-8478-4B38-9752-95B799D7900A}" type="slidenum">
              <a:rPr lang="en-US" smtClean="0"/>
              <a:pPr/>
              <a:t>107</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CB17B3B0-B6A1-4222-A459-6F8C3C031AB1}" type="slidenum">
              <a:rPr lang="en-US" smtClean="0"/>
              <a:pPr/>
              <a:t>110</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E7A4E68-BBF4-4378-BAAA-8731A5ED5B3C}" type="slidenum">
              <a:rPr lang="en-US" smtClean="0"/>
              <a:pPr/>
              <a:t>113</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D87CC4D-0E30-441C-A061-8619695CF7CE}" type="slidenum">
              <a:rPr lang="en-US" smtClean="0"/>
              <a:pPr/>
              <a:t>114</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D5973EB5-3546-499C-AA30-E00EB4EDD116}" type="slidenum">
              <a:rPr lang="en-US" smtClean="0"/>
              <a:pPr/>
              <a:t>115</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r>
              <a:rPr lang="en-US" smtClean="0"/>
              <a:t>Draw pictures.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FA8EFFD-2A48-4285-98E1-B011E1B898C1}" type="slidenum">
              <a:rPr lang="en-US" smtClean="0"/>
              <a:pPr/>
              <a:t>117</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r>
              <a:rPr lang="en-US" dirty="0" smtClean="0"/>
              <a:t>Mr. 2 can be another firm.  Whatever Mr. 1 doesn’t abate he must abate.  His curve is MCA read from the right</a:t>
            </a:r>
            <a:r>
              <a:rPr lang="en-US" baseline="0" dirty="0" smtClean="0"/>
              <a:t> as in previous slide</a:t>
            </a:r>
            <a:endParaRPr lang="en-US" dirty="0" smtClean="0"/>
          </a:p>
          <a:p>
            <a:r>
              <a:rPr lang="en-US" dirty="0" smtClean="0"/>
              <a:t>Mr. 2 can be a victim.</a:t>
            </a:r>
            <a:r>
              <a:rPr lang="en-US" baseline="0" dirty="0" smtClean="0"/>
              <a:t>  His curve is his then read from the left and his declining MBA.</a:t>
            </a:r>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B7DE8CB-3511-43FC-A468-71F65B0D82C6}" type="slidenum">
              <a:rPr lang="en-US" smtClean="0"/>
              <a:pPr/>
              <a:t>121</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80C1B905-F464-44A0-95F8-9E208896B5ED}" type="slidenum">
              <a:rPr lang="en-US" smtClean="0"/>
              <a:pPr/>
              <a:t>122</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5AADF75-327E-4891-82EA-399A2281876F}" type="slidenum">
              <a:rPr lang="en-US" smtClean="0"/>
              <a:pPr/>
              <a:t>8</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B52674C-DE67-4F97-9A76-F39FDAEAE7AF}" type="slidenum">
              <a:rPr lang="en-US" smtClean="0"/>
              <a:pPr/>
              <a:t>123</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2854D20E-E0E1-463B-8F8E-CD1EFA86E47F}" type="slidenum">
              <a:rPr lang="en-US" smtClean="0"/>
              <a:pPr/>
              <a:t>124</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r>
              <a:rPr lang="en-US" dirty="0" smtClean="0"/>
              <a:t>Here one takes account of the transport in calculating damages.</a:t>
            </a:r>
          </a:p>
          <a:p>
            <a:r>
              <a:rPr lang="en-US" dirty="0" smtClean="0"/>
              <a:t>Interest is in firms that have pollution that goes to places where there are no people.</a:t>
            </a:r>
          </a:p>
          <a:p>
            <a:r>
              <a:rPr lang="en-US" dirty="0" smtClean="0"/>
              <a:t>There are models, most notably for </a:t>
            </a:r>
            <a:r>
              <a:rPr lang="en-US" dirty="0" err="1" smtClean="0"/>
              <a:t>europe</a:t>
            </a:r>
            <a:r>
              <a:rPr lang="en-US" dirty="0" smtClean="0"/>
              <a:t>, that model the transport.</a:t>
            </a:r>
          </a:p>
          <a:p>
            <a:r>
              <a:rPr lang="en-US" dirty="0" smtClean="0"/>
              <a:t>Karl-</a:t>
            </a:r>
            <a:r>
              <a:rPr lang="en-US" dirty="0" err="1" smtClean="0"/>
              <a:t>Goran</a:t>
            </a:r>
            <a:r>
              <a:rPr lang="en-US" dirty="0" smtClean="0"/>
              <a:t> </a:t>
            </a:r>
            <a:r>
              <a:rPr lang="en-US" dirty="0" err="1" smtClean="0"/>
              <a:t>Maler</a:t>
            </a:r>
            <a:r>
              <a:rPr lang="en-US" dirty="0" smtClean="0"/>
              <a:t> had</a:t>
            </a:r>
            <a:r>
              <a:rPr lang="en-US" baseline="0" dirty="0" smtClean="0"/>
              <a:t> a Europe model like this.  Mendelsohn did the NY metro area.</a:t>
            </a:r>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fld id="{53DD45F1-E91A-4C4C-AF45-0E2DF9069479}" type="slidenum">
              <a:rPr lang="en-US" smtClean="0"/>
              <a:pPr/>
              <a:t>126</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AA934709-6727-4545-A9F0-79606D18AF47}" type="slidenum">
              <a:rPr lang="en-US" smtClean="0"/>
              <a:pPr/>
              <a:t>128</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r>
              <a:rPr lang="en-US" dirty="0" smtClean="0"/>
              <a:t>Example</a:t>
            </a:r>
            <a:r>
              <a:rPr lang="en-US" dirty="0" smtClean="0"/>
              <a:t>:  bottled water to protect against contaminated water.</a:t>
            </a:r>
          </a:p>
          <a:p>
            <a:r>
              <a:rPr lang="en-US" dirty="0" smtClean="0"/>
              <a:t>Also leads to stories in</a:t>
            </a:r>
            <a:r>
              <a:rPr lang="en-US" baseline="0" dirty="0" smtClean="0"/>
              <a:t> which more care on part of manufacturer leads to less care from the consumer.  Childproof pill bottles.</a:t>
            </a:r>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6A5B0A45-74C5-4067-9B44-1F3C0E316D79}" type="slidenum">
              <a:rPr lang="en-US" smtClean="0"/>
              <a:pPr/>
              <a:t>130</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D2DE3185-7F39-4A99-B300-C81F730FD626}" type="slidenum">
              <a:rPr lang="en-US" smtClean="0"/>
              <a:pPr/>
              <a:t>131</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souther</a:t>
            </a:r>
            <a:r>
              <a:rPr lang="en-US" baseline="0" dirty="0" smtClean="0"/>
              <a:t>n </a:t>
            </a:r>
            <a:r>
              <a:rPr lang="en-US" baseline="0" dirty="0" err="1" smtClean="0"/>
              <a:t>california</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4795077-B2C9-43C9-B504-649A6903C162}" type="slidenum">
              <a:rPr lang="en-US" smtClean="0"/>
              <a:pPr>
                <a:defRPr/>
              </a:pPr>
              <a:t>133</a:t>
            </a:fld>
            <a:endParaRPr lang="en-US"/>
          </a:p>
        </p:txBody>
      </p:sp>
    </p:spTree>
    <p:extLst>
      <p:ext uri="{BB962C8B-B14F-4D97-AF65-F5344CB8AC3E}">
        <p14:creationId xmlns:p14="http://schemas.microsoft.com/office/powerpoint/2010/main" val="8826738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8E940D6F-4B18-4ED3-82C1-30CFCB4FE8E9}" type="slidenum">
              <a:rPr lang="en-US" smtClean="0"/>
              <a:pPr/>
              <a:t>137</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0A8961F1-2E2B-4B46-9A6B-BF46409B7035}" type="slidenum">
              <a:rPr lang="en-US" smtClean="0"/>
              <a:pPr/>
              <a:t>138</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B469877-CCCC-4E16-837C-4D29E07E719C}" type="slidenum">
              <a:rPr lang="en-US" smtClean="0"/>
              <a:pPr/>
              <a:t>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t>Here the level of profit has no influence on the long run supply.  Hence no polluter pays principle.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819EA-4D84-4712-A2A3-3F034ACFC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EFA7B0-0EDA-4CE1-AD87-46F90C9BD9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326D9E-44D3-471A-BB14-AD1F9A703F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E7139-9223-4773-AF95-315164A7F9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C31B34-131C-46E0-8344-3C007BA338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D98EDF-BBFB-4A9A-BEF3-76B0368071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D40A5-D13D-451A-92E8-04A30CF166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782DD2-D476-4F01-8B67-D833E9899B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ABB88D-7B2F-4CDA-A402-2B83CAF943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E5889D-85A2-4D89-8ADE-992CEA9A5A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FCFA81-B1C8-44BA-AF86-90AA4D2AE7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DD9C7-4A07-489C-A8BF-58570B07F1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C0E16-D163-4475-BC18-953F5F91F0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F77381-1247-414F-9ADF-15489319C2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epa.gov/compliance/basics/nepa.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pa.gov/air/criteria.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direct.com/science/article/pii/S0095069604001202" TargetMode="External"/><Relationship Id="rId2" Type="http://schemas.openxmlformats.org/officeDocument/2006/relationships/hyperlink" Target="http://www.nber.org/papers/w848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ccess.gpo.gov/nara/cfr/waisidx_99/40cfr60_99.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pa.gov/radiation/neshap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pa.gov/airmarkets/ar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are.berkeley.edu/~sberto/TRI-Draft.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dirty="0" smtClean="0"/>
              <a:t>Environment:</a:t>
            </a:r>
          </a:p>
        </p:txBody>
      </p:sp>
      <p:sp>
        <p:nvSpPr>
          <p:cNvPr id="5123" name="Rectangle 3"/>
          <p:cNvSpPr>
            <a:spLocks noGrp="1" noChangeArrowheads="1"/>
          </p:cNvSpPr>
          <p:nvPr>
            <p:ph type="subTitle" idx="1"/>
          </p:nvPr>
        </p:nvSpPr>
        <p:spPr/>
        <p:txBody>
          <a:bodyPr/>
          <a:lstStyle/>
          <a:p>
            <a:pPr eaLnBrk="1" hangingPunct="1"/>
            <a:r>
              <a:rPr lang="en-US" dirty="0" smtClean="0"/>
              <a:t>Theories and Programs</a:t>
            </a:r>
            <a:br>
              <a:rPr lang="en-US" dirty="0" smtClean="0"/>
            </a:br>
            <a:endParaRPr lang="en-US" dirty="0" smtClean="0"/>
          </a:p>
          <a:p>
            <a:pPr eaLnBrk="1" hangingPunct="1"/>
            <a:r>
              <a:rPr lang="en-US" dirty="0" smtClean="0"/>
              <a:t>© Peter Berck 2006,2010,2011</a:t>
            </a:r>
            <a:br>
              <a:rPr lang="en-US" dirty="0" smtClean="0"/>
            </a:b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Helfand’s</a:t>
            </a:r>
            <a:r>
              <a:rPr lang="en-US" dirty="0" smtClean="0"/>
              <a:t> Lettuce</a:t>
            </a:r>
            <a:endParaRPr lang="en-US" dirty="0"/>
          </a:p>
        </p:txBody>
      </p:sp>
      <p:sp>
        <p:nvSpPr>
          <p:cNvPr id="3" name="Content Placeholder 2"/>
          <p:cNvSpPr>
            <a:spLocks noGrp="1"/>
          </p:cNvSpPr>
          <p:nvPr>
            <p:ph idx="1"/>
          </p:nvPr>
        </p:nvSpPr>
        <p:spPr/>
        <p:txBody>
          <a:bodyPr/>
          <a:lstStyle/>
          <a:p>
            <a:r>
              <a:rPr lang="en-US" dirty="0" smtClean="0"/>
              <a:t>Diagrams and much ancillary material from Berck and </a:t>
            </a:r>
            <a:r>
              <a:rPr lang="en-US" dirty="0" err="1" smtClean="0"/>
              <a:t>Helfand</a:t>
            </a:r>
            <a:r>
              <a:rPr lang="en-US" dirty="0" smtClean="0"/>
              <a:t>.</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Instruments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582510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t>Ambient standard tax</a:t>
            </a:r>
          </a:p>
        </p:txBody>
      </p:sp>
      <p:sp>
        <p:nvSpPr>
          <p:cNvPr id="1028" name="Rectangle 3"/>
          <p:cNvSpPr>
            <a:spLocks noGrp="1" noChangeArrowheads="1"/>
          </p:cNvSpPr>
          <p:nvPr>
            <p:ph type="body" idx="1"/>
          </p:nvPr>
        </p:nvSpPr>
        <p:spPr/>
        <p:txBody>
          <a:bodyPr/>
          <a:lstStyle/>
          <a:p>
            <a:pPr eaLnBrk="1" hangingPunct="1">
              <a:lnSpc>
                <a:spcPct val="80000"/>
              </a:lnSpc>
            </a:pPr>
            <a:r>
              <a:rPr lang="en-US" sz="2800" dirty="0" smtClean="0"/>
              <a:t>If each firm </a:t>
            </a:r>
            <a:r>
              <a:rPr lang="en-US" sz="2800" i="1" dirty="0" err="1" smtClean="0"/>
              <a:t>i</a:t>
            </a:r>
            <a:r>
              <a:rPr lang="en-US" sz="2800" dirty="0" smtClean="0"/>
              <a:t> (</a:t>
            </a:r>
            <a:r>
              <a:rPr lang="en-US" sz="2800" i="1" dirty="0" err="1" smtClean="0"/>
              <a:t>i</a:t>
            </a:r>
            <a:r>
              <a:rPr lang="en-US" sz="2800" i="1" dirty="0" smtClean="0"/>
              <a:t> = 1, . . ., N</a:t>
            </a:r>
            <a:r>
              <a:rPr lang="en-US" sz="2800" dirty="0" smtClean="0"/>
              <a:t> ) is taxed </a:t>
            </a:r>
            <a:r>
              <a:rPr lang="en-US" sz="2800" i="1" dirty="0" smtClean="0"/>
              <a:t>t</a:t>
            </a:r>
            <a:r>
              <a:rPr lang="en-US" sz="2800" dirty="0" smtClean="0"/>
              <a:t> on some share </a:t>
            </a:r>
            <a:r>
              <a:rPr lang="en-US" sz="2800" i="1" dirty="0" err="1" smtClean="0"/>
              <a:t>s</a:t>
            </a:r>
            <a:r>
              <a:rPr lang="en-US" sz="2800" i="1" baseline="-25000" dirty="0" err="1" smtClean="0"/>
              <a:t>i</a:t>
            </a:r>
            <a:r>
              <a:rPr lang="en-US" sz="2800" dirty="0" smtClean="0"/>
              <a:t> of total damages, with other firms’ damages assumed to be constant, then each firm will maximize its profits, given by:</a:t>
            </a:r>
          </a:p>
        </p:txBody>
      </p:sp>
      <p:graphicFrame>
        <p:nvGraphicFramePr>
          <p:cNvPr id="1026" name="Object 4"/>
          <p:cNvGraphicFramePr>
            <a:graphicFrameLocks noChangeAspect="1"/>
          </p:cNvGraphicFramePr>
          <p:nvPr/>
        </p:nvGraphicFramePr>
        <p:xfrm>
          <a:off x="1055688" y="3578225"/>
          <a:ext cx="6408737" cy="688975"/>
        </p:xfrm>
        <a:graphic>
          <a:graphicData uri="http://schemas.openxmlformats.org/presentationml/2006/ole">
            <mc:AlternateContent xmlns:mc="http://schemas.openxmlformats.org/markup-compatibility/2006">
              <mc:Choice xmlns:v="urn:schemas-microsoft-com:vml" Requires="v">
                <p:oleObj spid="_x0000_s1045" name="Equation" r:id="rId4" imgW="2361960" imgH="253800" progId="Equation.DSMT4">
                  <p:embed/>
                </p:oleObj>
              </mc:Choice>
              <mc:Fallback>
                <p:oleObj name="Equation" r:id="rId4" imgW="2361960" imgH="25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688" y="3578225"/>
                        <a:ext cx="6408737"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0000"/>
              </a:lnSpc>
            </a:pPr>
            <a:r>
              <a:rPr lang="en-US" sz="2000" dirty="0" smtClean="0"/>
              <a:t>FOC</a:t>
            </a:r>
            <a:endParaRPr lang="en-US" dirty="0" smtClean="0"/>
          </a:p>
        </p:txBody>
      </p:sp>
      <p:sp>
        <p:nvSpPr>
          <p:cNvPr id="73731" name="Content Placeholder 2"/>
          <p:cNvSpPr>
            <a:spLocks noGrp="1"/>
          </p:cNvSpPr>
          <p:nvPr>
            <p:ph idx="1"/>
          </p:nvPr>
        </p:nvSpPr>
        <p:spPr/>
        <p:txBody>
          <a:bodyPr/>
          <a:lstStyle/>
          <a:p>
            <a:pPr eaLnBrk="1" hangingPunct="1">
              <a:lnSpc>
                <a:spcPct val="80000"/>
              </a:lnSpc>
            </a:pPr>
            <a:r>
              <a:rPr lang="en-US" smtClean="0"/>
              <a:t>The first-order conditions are: </a:t>
            </a:r>
          </a:p>
          <a:p>
            <a:pPr lvl="1" eaLnBrk="1" hangingPunct="1">
              <a:lnSpc>
                <a:spcPct val="80000"/>
              </a:lnSpc>
            </a:pPr>
            <a:r>
              <a:rPr lang="en-US" sz="2400" smtClean="0"/>
              <a:t>(i) price equals marginal cost of production, and (ii)</a:t>
            </a:r>
            <a:endParaRPr lang="en-US" sz="2400" i="1" smtClean="0"/>
          </a:p>
          <a:p>
            <a:pPr lvl="1" eaLnBrk="1" hangingPunct="1">
              <a:lnSpc>
                <a:spcPct val="80000"/>
              </a:lnSpc>
            </a:pPr>
            <a:r>
              <a:rPr lang="en-US" sz="2400" i="1" smtClean="0"/>
              <a:t>–C</a:t>
            </a:r>
            <a:r>
              <a:rPr lang="en-US" sz="2400" b="1" i="1" baseline="-25000" smtClean="0"/>
              <a:t>a</a:t>
            </a:r>
            <a:r>
              <a:rPr lang="en-US" sz="2400" b="1" i="1" baseline="-36000" smtClean="0"/>
              <a:t>i</a:t>
            </a:r>
            <a:r>
              <a:rPr lang="en-US" sz="2400" i="1" smtClean="0"/>
              <a:t> = ts</a:t>
            </a:r>
            <a:r>
              <a:rPr lang="en-US" sz="2400" i="1" baseline="-25000" smtClean="0"/>
              <a:t>i</a:t>
            </a:r>
            <a:r>
              <a:rPr lang="en-US" sz="2400" i="1" smtClean="0">
                <a:sym typeface="Symbol" pitchFamily="18" charset="2"/>
              </a:rPr>
              <a:t></a:t>
            </a:r>
            <a:r>
              <a:rPr lang="en-US" sz="2400" i="1" smtClean="0"/>
              <a:t>D/</a:t>
            </a:r>
            <a:r>
              <a:rPr lang="en-US" sz="2400" i="1" smtClean="0">
                <a:sym typeface="Symbol" pitchFamily="18" charset="2"/>
              </a:rPr>
              <a:t></a:t>
            </a:r>
            <a:r>
              <a:rPr lang="en-US" sz="2400" i="1" smtClean="0"/>
              <a:t>a</a:t>
            </a:r>
            <a:r>
              <a:rPr lang="en-US" sz="2400" i="1" baseline="-25000" smtClean="0"/>
              <a:t>i</a:t>
            </a:r>
            <a:r>
              <a:rPr lang="en-US" sz="2400" i="1" smtClean="0"/>
              <a:t> </a:t>
            </a:r>
            <a:r>
              <a:rPr lang="en-US" sz="2400" smtClean="0"/>
              <a:t> (</a:t>
            </a:r>
            <a:r>
              <a:rPr lang="en-US" sz="2400" i="1" smtClean="0"/>
              <a:t>i = 1, . . ., N</a:t>
            </a:r>
            <a:r>
              <a:rPr lang="en-US" sz="2400" smtClean="0"/>
              <a:t> firms).</a:t>
            </a:r>
          </a:p>
          <a:p>
            <a:pPr eaLnBrk="1" hangingPunct="1">
              <a:lnSpc>
                <a:spcPct val="80000"/>
              </a:lnSpc>
            </a:pPr>
            <a:r>
              <a:rPr lang="en-US" smtClean="0"/>
              <a:t>The social optimum will be achieved as long as </a:t>
            </a:r>
            <a:r>
              <a:rPr lang="en-US" i="1" smtClean="0"/>
              <a:t>ts</a:t>
            </a:r>
            <a:r>
              <a:rPr lang="en-US" i="1" baseline="-25000" smtClean="0"/>
              <a:t>i</a:t>
            </a:r>
            <a:r>
              <a:rPr lang="en-US" i="1" smtClean="0"/>
              <a:t> </a:t>
            </a:r>
            <a:r>
              <a:rPr lang="en-US" smtClean="0"/>
              <a:t>= 1—that is, as long as each firm is taxed as though it were fully responsible for damages, with the actions of other firms taken as fixed. </a:t>
            </a:r>
          </a:p>
          <a:p>
            <a:pPr lvl="1" eaLnBrk="1" hangingPunct="1">
              <a:lnSpc>
                <a:spcPct val="80000"/>
              </a:lnSpc>
            </a:pPr>
            <a:r>
              <a:rPr lang="en-US" smtClean="0"/>
              <a:t> requires each firm to make a potentially very large payment, and it is therefore unlikely to be politically acceptable. </a:t>
            </a:r>
            <a:endParaRPr lang="en-US" sz="400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Input tax</a:t>
            </a:r>
          </a:p>
        </p:txBody>
      </p:sp>
      <p:sp>
        <p:nvSpPr>
          <p:cNvPr id="74755" name="Rectangle 3"/>
          <p:cNvSpPr>
            <a:spLocks noGrp="1" noChangeArrowheads="1"/>
          </p:cNvSpPr>
          <p:nvPr>
            <p:ph type="body" idx="1"/>
          </p:nvPr>
        </p:nvSpPr>
        <p:spPr/>
        <p:txBody>
          <a:bodyPr/>
          <a:lstStyle/>
          <a:p>
            <a:pPr eaLnBrk="1" hangingPunct="1"/>
            <a:r>
              <a:rPr lang="en-US" smtClean="0"/>
              <a:t>w input price,  t tax, x input, q(x) output</a:t>
            </a:r>
          </a:p>
          <a:p>
            <a:pPr eaLnBrk="1" hangingPunct="1"/>
            <a:r>
              <a:rPr lang="en-US" i="1" smtClean="0"/>
              <a:t>( i = 1, . . ., N </a:t>
            </a:r>
            <a:r>
              <a:rPr lang="en-US" smtClean="0"/>
              <a:t>polluters; </a:t>
            </a:r>
            <a:r>
              <a:rPr lang="en-US" i="1" smtClean="0"/>
              <a:t>j = 1, . . ., J</a:t>
            </a:r>
            <a:r>
              <a:rPr lang="en-US" smtClean="0"/>
              <a:t> inputs).</a:t>
            </a:r>
          </a:p>
          <a:p>
            <a:pPr eaLnBrk="1" hangingPunct="1"/>
            <a:r>
              <a:rPr lang="en-US" smtClean="0"/>
              <a:t>Max</a:t>
            </a:r>
            <a:r>
              <a:rPr lang="en-US" b="1" i="1" baseline="-25000" smtClean="0"/>
              <a:t>x</a:t>
            </a:r>
            <a:r>
              <a:rPr lang="en-US" b="1" i="1" baseline="-34000" smtClean="0"/>
              <a:t>i</a:t>
            </a:r>
            <a:r>
              <a:rPr lang="en-US" i="1" smtClean="0"/>
              <a:t>, pq</a:t>
            </a:r>
            <a:r>
              <a:rPr lang="en-US" i="1" baseline="-25000" smtClean="0"/>
              <a:t>i</a:t>
            </a:r>
            <a:r>
              <a:rPr lang="en-US" i="1" smtClean="0"/>
              <a:t>(</a:t>
            </a:r>
            <a:r>
              <a:rPr lang="en-US" b="1" i="1" smtClean="0"/>
              <a:t>x</a:t>
            </a:r>
            <a:r>
              <a:rPr lang="en-US" b="1" i="1" baseline="-25000" smtClean="0"/>
              <a:t>i</a:t>
            </a:r>
            <a:r>
              <a:rPr lang="en-US" i="1" smtClean="0"/>
              <a:t>) –  (</a:t>
            </a:r>
            <a:r>
              <a:rPr lang="en-US" b="1" i="1" smtClean="0"/>
              <a:t>w+ t</a:t>
            </a:r>
            <a:r>
              <a:rPr lang="en-US" b="1" i="1" baseline="-25000" smtClean="0"/>
              <a:t>i</a:t>
            </a:r>
            <a:r>
              <a:rPr lang="en-US" i="1" smtClean="0"/>
              <a:t>)</a:t>
            </a:r>
            <a:r>
              <a:rPr lang="en-US" i="1" smtClean="0">
                <a:sym typeface="Symbol" pitchFamily="18" charset="2"/>
              </a:rPr>
              <a:t></a:t>
            </a:r>
            <a:r>
              <a:rPr lang="en-US" b="1" i="1" smtClean="0"/>
              <a:t>x</a:t>
            </a:r>
            <a:r>
              <a:rPr lang="en-US" b="1" i="1" baseline="-25000" smtClean="0"/>
              <a:t>i</a:t>
            </a:r>
            <a:r>
              <a:rPr lang="en-US" b="1" i="1" smtClean="0"/>
              <a:t> </a:t>
            </a:r>
            <a:r>
              <a:rPr lang="en-US" smtClean="0"/>
              <a:t>.</a:t>
            </a:r>
          </a:p>
          <a:p>
            <a:pPr eaLnBrk="1" hangingPunct="1"/>
            <a:r>
              <a:rPr lang="en-US" smtClean="0"/>
              <a:t>The first-order conditions are</a:t>
            </a:r>
          </a:p>
          <a:p>
            <a:pPr eaLnBrk="1" hangingPunct="1"/>
            <a:r>
              <a:rPr lang="en-US" smtClean="0"/>
              <a:t>	</a:t>
            </a:r>
            <a:r>
              <a:rPr lang="en-US" i="1" smtClean="0"/>
              <a:t>p(</a:t>
            </a:r>
            <a:r>
              <a:rPr lang="en-US" i="1" smtClean="0">
                <a:sym typeface="Symbol" pitchFamily="18" charset="2"/>
              </a:rPr>
              <a:t></a:t>
            </a:r>
            <a:r>
              <a:rPr lang="en-US" i="1" smtClean="0"/>
              <a:t>q</a:t>
            </a:r>
            <a:r>
              <a:rPr lang="en-US" i="1" baseline="-25000" smtClean="0"/>
              <a:t>i</a:t>
            </a:r>
            <a:r>
              <a:rPr lang="en-US" i="1" smtClean="0"/>
              <a:t>/</a:t>
            </a:r>
            <a:r>
              <a:rPr lang="en-US" i="1" smtClean="0">
                <a:sym typeface="Symbol" pitchFamily="18" charset="2"/>
              </a:rPr>
              <a:t></a:t>
            </a:r>
            <a:r>
              <a:rPr lang="en-US" i="1" smtClean="0"/>
              <a:t> x</a:t>
            </a:r>
            <a:r>
              <a:rPr lang="en-US" i="1" baseline="-25000" smtClean="0"/>
              <a:t>ji</a:t>
            </a:r>
            <a:r>
              <a:rPr lang="en-US" i="1" smtClean="0"/>
              <a:t>) = w</a:t>
            </a:r>
            <a:r>
              <a:rPr lang="en-US" i="1" baseline="-25000" smtClean="0"/>
              <a:t>j</a:t>
            </a:r>
            <a:r>
              <a:rPr lang="en-US" i="1" smtClean="0"/>
              <a:t> + t</a:t>
            </a:r>
            <a:r>
              <a:rPr lang="en-US" i="1" baseline="-25000" smtClean="0"/>
              <a:t>ij</a:t>
            </a:r>
            <a:r>
              <a:rPr lang="en-US" i="1" smtClean="0"/>
              <a:t>  </a:t>
            </a:r>
          </a:p>
          <a:p>
            <a:pPr eaLnBrk="1" hangingPunct="1"/>
            <a:r>
              <a:rPr lang="en-US" smtClean="0"/>
              <a:t>The social optimum will be achieved only if </a:t>
            </a:r>
            <a:r>
              <a:rPr lang="en-US" i="1" smtClean="0"/>
              <a:t>t</a:t>
            </a:r>
            <a:r>
              <a:rPr lang="en-US" i="1" baseline="-25000" smtClean="0"/>
              <a:t>ij</a:t>
            </a:r>
            <a:r>
              <a:rPr lang="en-US" i="1" smtClean="0"/>
              <a:t> =(</a:t>
            </a:r>
            <a:r>
              <a:rPr lang="en-US" i="1" smtClean="0">
                <a:sym typeface="Symbol" pitchFamily="18" charset="2"/>
              </a:rPr>
              <a:t></a:t>
            </a:r>
            <a:r>
              <a:rPr lang="en-US" i="1" smtClean="0"/>
              <a:t>D/</a:t>
            </a:r>
            <a:r>
              <a:rPr lang="en-US" i="1" smtClean="0">
                <a:sym typeface="Symbol" pitchFamily="18" charset="2"/>
              </a:rPr>
              <a:t></a:t>
            </a:r>
            <a:r>
              <a:rPr lang="en-US" i="1" smtClean="0"/>
              <a:t>a</a:t>
            </a:r>
            <a:r>
              <a:rPr lang="en-US" i="1" baseline="-25000" smtClean="0"/>
              <a:t>i</a:t>
            </a:r>
            <a:r>
              <a:rPr lang="en-US" i="1" smtClean="0"/>
              <a:t>)(</a:t>
            </a:r>
            <a:r>
              <a:rPr lang="en-US" i="1" smtClean="0">
                <a:sym typeface="Symbol" pitchFamily="18" charset="2"/>
              </a:rPr>
              <a:t></a:t>
            </a:r>
            <a:r>
              <a:rPr lang="en-US" i="1" smtClean="0"/>
              <a:t>a</a:t>
            </a:r>
            <a:r>
              <a:rPr lang="en-US" i="1" baseline="-25000" smtClean="0"/>
              <a:t>i</a:t>
            </a:r>
            <a:r>
              <a:rPr lang="en-US" i="1" smtClean="0"/>
              <a:t>/</a:t>
            </a:r>
            <a:r>
              <a:rPr lang="en-US" i="1" smtClean="0">
                <a:sym typeface="Symbol" pitchFamily="18" charset="2"/>
              </a:rPr>
              <a:t></a:t>
            </a:r>
            <a:r>
              <a:rPr lang="en-US" i="1" smtClean="0"/>
              <a:t>x</a:t>
            </a:r>
            <a:r>
              <a:rPr lang="en-US" i="1" baseline="-25000" smtClean="0"/>
              <a:t>ji</a:t>
            </a:r>
            <a:r>
              <a:rPr lang="en-US" i="1" smtClean="0"/>
              <a:t>)</a:t>
            </a:r>
            <a:r>
              <a:rPr lang="en-US" smtClean="0"/>
              <a:t>. </a:t>
            </a:r>
          </a:p>
          <a:p>
            <a:pPr eaLnBrk="1" hangingPunct="1"/>
            <a:r>
              <a:rPr lang="en-US" smtClean="0"/>
              <a:t>Need every firm to have different t’s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Voluntary</a:t>
            </a:r>
          </a:p>
        </p:txBody>
      </p:sp>
      <p:sp>
        <p:nvSpPr>
          <p:cNvPr id="75779" name="Rectangle 3"/>
          <p:cNvSpPr>
            <a:spLocks noGrp="1" noChangeArrowheads="1"/>
          </p:cNvSpPr>
          <p:nvPr>
            <p:ph type="body" idx="1"/>
          </p:nvPr>
        </p:nvSpPr>
        <p:spPr/>
        <p:txBody>
          <a:bodyPr/>
          <a:lstStyle/>
          <a:p>
            <a:pPr eaLnBrk="1" hangingPunct="1"/>
            <a:r>
              <a:rPr lang="en-US" dirty="0" smtClean="0"/>
              <a:t>Voluntary could be just bargaining in shadow of the law.</a:t>
            </a:r>
          </a:p>
          <a:p>
            <a:pPr eaLnBrk="1" hangingPunct="1"/>
            <a:r>
              <a:rPr lang="en-US" dirty="0" smtClean="0"/>
              <a:t>Could be used to get reputation which leads to higher sales.</a:t>
            </a:r>
          </a:p>
          <a:p>
            <a:pPr eaLnBrk="1" hangingPunct="1"/>
            <a:r>
              <a:rPr lang="en-US" dirty="0" smtClean="0"/>
              <a:t>TRI affects pollution, so one assumes a top 10 listing affects profits.</a:t>
            </a:r>
          </a:p>
          <a:p>
            <a:pPr eaLnBrk="1" hangingPunct="1"/>
            <a:r>
              <a:rPr lang="en-US" dirty="0" smtClean="0"/>
              <a:t>Could allow more input into regulation and hence lower firm cost.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4000" smtClean="0"/>
              <a:t>Does it matter if the Polluter Pays</a:t>
            </a:r>
          </a:p>
        </p:txBody>
      </p:sp>
      <p:sp>
        <p:nvSpPr>
          <p:cNvPr id="76803" name="Rectangle 3"/>
          <p:cNvSpPr>
            <a:spLocks noGrp="1" noChangeArrowheads="1"/>
          </p:cNvSpPr>
          <p:nvPr>
            <p:ph type="body" idx="1"/>
          </p:nvPr>
        </p:nvSpPr>
        <p:spPr/>
        <p:txBody>
          <a:bodyPr/>
          <a:lstStyle/>
          <a:p>
            <a:pPr eaLnBrk="1" hangingPunct="1"/>
            <a:r>
              <a:rPr lang="en-US" sz="2800" smtClean="0"/>
              <a:t>Depends upon how a new entrant is treated.</a:t>
            </a:r>
          </a:p>
          <a:p>
            <a:pPr eaLnBrk="1" hangingPunct="1"/>
            <a:r>
              <a:rPr lang="en-US" sz="2800" smtClean="0"/>
              <a:t>In a cap and trade program, the total amount of permits is A times number of existing firms</a:t>
            </a:r>
          </a:p>
          <a:p>
            <a:pPr eaLnBrk="1" hangingPunct="1"/>
            <a:r>
              <a:rPr lang="en-US" sz="2800" smtClean="0"/>
              <a:t>A new firm gets no new permits.</a:t>
            </a:r>
          </a:p>
          <a:p>
            <a:pPr eaLnBrk="1" hangingPunct="1"/>
            <a:r>
              <a:rPr lang="en-US" sz="2800" smtClean="0"/>
              <a:t>Hence it must buy permits to enter.</a:t>
            </a:r>
          </a:p>
          <a:p>
            <a:pPr eaLnBrk="1" hangingPunct="1"/>
            <a:r>
              <a:rPr lang="en-US" sz="2800" smtClean="0"/>
              <a:t>Hence its profits are same as firm that must pay a tax.</a:t>
            </a:r>
          </a:p>
          <a:p>
            <a:pPr eaLnBrk="1" hangingPunct="1"/>
            <a:r>
              <a:rPr lang="en-US" sz="2800" smtClean="0"/>
              <a:t>Here permits and tax are same on the margin.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Demand Increase</a:t>
            </a:r>
          </a:p>
        </p:txBody>
      </p:sp>
      <p:sp>
        <p:nvSpPr>
          <p:cNvPr id="77827" name="Rectangle 3"/>
          <p:cNvSpPr>
            <a:spLocks noGrp="1" noChangeArrowheads="1"/>
          </p:cNvSpPr>
          <p:nvPr>
            <p:ph type="body" idx="1"/>
          </p:nvPr>
        </p:nvSpPr>
        <p:spPr/>
        <p:txBody>
          <a:bodyPr/>
          <a:lstStyle/>
          <a:p>
            <a:pPr eaLnBrk="1" hangingPunct="1"/>
            <a:r>
              <a:rPr lang="en-US" smtClean="0"/>
              <a:t>In the quota version, an increase in demand automatically increases the shadow value of the quota</a:t>
            </a:r>
          </a:p>
          <a:p>
            <a:pPr eaLnBrk="1" hangingPunct="1"/>
            <a:r>
              <a:rPr lang="en-US" smtClean="0"/>
              <a:t>But the tax per unit would stay the same and equivalence would disappear.</a:t>
            </a:r>
          </a:p>
          <a:p>
            <a:pPr eaLnBrk="1" hangingPunct="1"/>
            <a:r>
              <a:rPr lang="en-US" smtClean="0"/>
              <a:t>Need an increasing tax with increasing demand to hold the effluent stable.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Per plant permits</a:t>
            </a:r>
          </a:p>
        </p:txBody>
      </p:sp>
      <p:sp>
        <p:nvSpPr>
          <p:cNvPr id="78851" name="Rectangle 3"/>
          <p:cNvSpPr>
            <a:spLocks noGrp="1" noChangeArrowheads="1"/>
          </p:cNvSpPr>
          <p:nvPr>
            <p:ph type="body" idx="1"/>
          </p:nvPr>
        </p:nvSpPr>
        <p:spPr/>
        <p:txBody>
          <a:bodyPr/>
          <a:lstStyle/>
          <a:p>
            <a:pPr eaLnBrk="1" hangingPunct="1"/>
            <a:r>
              <a:rPr lang="en-US" smtClean="0"/>
              <a:t>Suppose instead that each new entrant will be given permits.</a:t>
            </a:r>
          </a:p>
          <a:p>
            <a:pPr eaLnBrk="1" hangingPunct="1"/>
            <a:r>
              <a:rPr lang="en-US" smtClean="0"/>
              <a:t>Like a TBES world.  A new polluting water plant would get discharge permits based on TBES calculations.</a:t>
            </a:r>
          </a:p>
          <a:p>
            <a:pPr eaLnBrk="1" hangingPunct="1"/>
            <a:r>
              <a:rPr lang="en-US" smtClean="0"/>
              <a:t>Now new firm does not buy permits.</a:t>
            </a:r>
          </a:p>
          <a:p>
            <a:pPr eaLnBrk="1" hangingPunct="1"/>
            <a:r>
              <a:rPr lang="en-US" smtClean="0"/>
              <a:t>Until A = a, </a:t>
            </a:r>
            <a:r>
              <a:rPr lang="en-US" i="1" smtClean="0">
                <a:sym typeface="Symbol" pitchFamily="18" charset="2"/>
              </a:rPr>
              <a:t> = 0 for such a firm</a:t>
            </a:r>
          </a:p>
          <a:p>
            <a:pPr eaLnBrk="1" hangingPunct="1"/>
            <a:r>
              <a:rPr lang="en-US" i="1" smtClean="0">
                <a:sym typeface="Symbol" pitchFamily="18" charset="2"/>
              </a:rPr>
              <a:t>Hence not equivalent to a tax.</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unit output</a:t>
            </a:r>
            <a:endParaRPr lang="en-US" dirty="0"/>
          </a:p>
        </p:txBody>
      </p:sp>
      <p:sp>
        <p:nvSpPr>
          <p:cNvPr id="3" name="Content Placeholder 2"/>
          <p:cNvSpPr>
            <a:spLocks noGrp="1"/>
          </p:cNvSpPr>
          <p:nvPr>
            <p:ph idx="1"/>
          </p:nvPr>
        </p:nvSpPr>
        <p:spPr/>
        <p:txBody>
          <a:bodyPr/>
          <a:lstStyle/>
          <a:p>
            <a:r>
              <a:rPr lang="en-US" dirty="0" smtClean="0"/>
              <a:t>Incentive to produce:  you get price plus you get the value of the additional permits.</a:t>
            </a:r>
          </a:p>
          <a:p>
            <a:r>
              <a:rPr lang="en-US" dirty="0" smtClean="0"/>
              <a:t>Too high a q;  </a:t>
            </a:r>
          </a:p>
          <a:p>
            <a:r>
              <a:rPr lang="en-US" dirty="0" smtClean="0"/>
              <a:t>Presumable to meet a target A, is not least cost.</a:t>
            </a:r>
          </a:p>
          <a:p>
            <a:r>
              <a:rPr lang="en-US" dirty="0" smtClean="0"/>
              <a:t>(Can you prove this?)</a:t>
            </a:r>
            <a:endParaRPr lang="en-US" dirty="0"/>
          </a:p>
        </p:txBody>
      </p:sp>
    </p:spTree>
    <p:extLst>
      <p:ext uri="{BB962C8B-B14F-4D97-AF65-F5344CB8AC3E}">
        <p14:creationId xmlns:p14="http://schemas.microsoft.com/office/powerpoint/2010/main" val="1868164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for per unit output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07672236"/>
              </p:ext>
            </p:extLst>
          </p:nvPr>
        </p:nvGraphicFramePr>
        <p:xfrm>
          <a:off x="972165" y="2514600"/>
          <a:ext cx="6990735" cy="1516063"/>
        </p:xfrm>
        <a:graphic>
          <a:graphicData uri="http://schemas.openxmlformats.org/presentationml/2006/ole">
            <mc:AlternateContent xmlns:mc="http://schemas.openxmlformats.org/markup-compatibility/2006">
              <mc:Choice xmlns:v="urn:schemas-microsoft-com:vml" Requires="v">
                <p:oleObj spid="_x0000_s7174" name="Equation" r:id="rId3" imgW="3162240" imgH="685800" progId="Equation.DSMT4">
                  <p:embed/>
                </p:oleObj>
              </mc:Choice>
              <mc:Fallback>
                <p:oleObj name="Equation" r:id="rId3" imgW="3162240" imgH="685800" progId="Equation.DSMT4">
                  <p:embed/>
                  <p:pic>
                    <p:nvPicPr>
                      <p:cNvPr id="0" name=""/>
                      <p:cNvPicPr/>
                      <p:nvPr/>
                    </p:nvPicPr>
                    <p:blipFill>
                      <a:blip r:embed="rId4"/>
                      <a:stretch>
                        <a:fillRect/>
                      </a:stretch>
                    </p:blipFill>
                    <p:spPr>
                      <a:xfrm>
                        <a:off x="972165" y="2514600"/>
                        <a:ext cx="6990735" cy="1516063"/>
                      </a:xfrm>
                      <a:prstGeom prst="rect">
                        <a:avLst/>
                      </a:prstGeom>
                    </p:spPr>
                  </p:pic>
                </p:oleObj>
              </mc:Fallback>
            </mc:AlternateContent>
          </a:graphicData>
        </a:graphic>
      </p:graphicFrame>
    </p:spTree>
    <p:extLst>
      <p:ext uri="{BB962C8B-B14F-4D97-AF65-F5344CB8AC3E}">
        <p14:creationId xmlns:p14="http://schemas.microsoft.com/office/powerpoint/2010/main" val="324682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Leaching and Agriculture</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latin typeface="Arial Unicode MS" pitchFamily="34" charset="-128"/>
              </a:rPr>
              <a:t>Leaching of nitrates to ground water.  </a:t>
            </a:r>
          </a:p>
          <a:p>
            <a:pPr eaLnBrk="1" hangingPunct="1">
              <a:lnSpc>
                <a:spcPct val="90000"/>
              </a:lnSpc>
            </a:pPr>
            <a:r>
              <a:rPr lang="en-US" dirty="0" smtClean="0">
                <a:latin typeface="Arial Unicode MS" pitchFamily="34" charset="-128"/>
              </a:rPr>
              <a:t>Apply water and nitrogen to land</a:t>
            </a:r>
          </a:p>
          <a:p>
            <a:pPr eaLnBrk="1" hangingPunct="1">
              <a:lnSpc>
                <a:spcPct val="90000"/>
              </a:lnSpc>
            </a:pPr>
            <a:r>
              <a:rPr lang="en-US" dirty="0" smtClean="0">
                <a:latin typeface="Arial Unicode MS" pitchFamily="34" charset="-128"/>
              </a:rPr>
              <a:t>Part of water that is applied  becomes </a:t>
            </a:r>
            <a:r>
              <a:rPr lang="en-US" dirty="0" err="1" smtClean="0">
                <a:latin typeface="Arial Unicode MS" pitchFamily="34" charset="-128"/>
              </a:rPr>
              <a:t>evapotranspiration</a:t>
            </a:r>
            <a:r>
              <a:rPr lang="en-US" dirty="0" smtClean="0">
                <a:latin typeface="Arial Unicode MS" pitchFamily="34" charset="-128"/>
              </a:rPr>
              <a:t> and helps plant to grow</a:t>
            </a:r>
          </a:p>
          <a:p>
            <a:pPr eaLnBrk="1" hangingPunct="1">
              <a:lnSpc>
                <a:spcPct val="90000"/>
              </a:lnSpc>
            </a:pPr>
            <a:r>
              <a:rPr lang="en-US" dirty="0" smtClean="0">
                <a:latin typeface="Arial Unicode MS" pitchFamily="34" charset="-128"/>
              </a:rPr>
              <a:t>Part becomes leaching fraction and pulls remaining salts to ground water</a:t>
            </a:r>
          </a:p>
          <a:p>
            <a:pPr eaLnBrk="1" hangingPunct="1">
              <a:lnSpc>
                <a:spcPct val="90000"/>
              </a:lnSpc>
            </a:pPr>
            <a:r>
              <a:rPr lang="en-US" dirty="0" smtClean="0">
                <a:latin typeface="Arial Unicode MS" pitchFamily="34" charset="-128"/>
              </a:rPr>
              <a:t>Art of irrigation is getting leaching fraction right.</a:t>
            </a:r>
            <a:endParaRPr lang="en-US" i="1" dirty="0" smtClean="0">
              <a:latin typeface="Arial Unicode MS" pitchFamily="34" charset="-128"/>
            </a:endParaRPr>
          </a:p>
          <a:p>
            <a:pPr eaLnBrk="1" hangingPunct="1">
              <a:lnSpc>
                <a:spcPct val="90000"/>
              </a:lnSpc>
              <a:buFontTx/>
              <a:buNone/>
            </a:pPr>
            <a:endParaRPr lang="en-US" i="1" dirty="0" smtClean="0">
              <a:latin typeface="Arial Unicode MS" pitchFamily="34" charset="-128"/>
            </a:endParaRPr>
          </a:p>
          <a:p>
            <a:pPr eaLnBrk="1" hangingPunct="1">
              <a:lnSpc>
                <a:spcPct val="90000"/>
              </a:lnSpc>
              <a:buFontTx/>
              <a:buNone/>
            </a:pPr>
            <a:endParaRPr lang="en-US" i="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a:lstStyle/>
          <a:p>
            <a:pPr eaLnBrk="1" hangingPunct="1"/>
            <a:r>
              <a:rPr lang="en-US" smtClean="0"/>
              <a:t>Trading of Permits to Pollute</a:t>
            </a:r>
          </a:p>
        </p:txBody>
      </p:sp>
      <p:sp>
        <p:nvSpPr>
          <p:cNvPr id="82947" name="Rectangle 3"/>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Coase</a:t>
            </a:r>
            <a:endParaRPr lang="en-US" dirty="0"/>
          </a:p>
        </p:txBody>
      </p:sp>
      <p:sp>
        <p:nvSpPr>
          <p:cNvPr id="3" name="Content Placeholder 2"/>
          <p:cNvSpPr>
            <a:spLocks noGrp="1"/>
          </p:cNvSpPr>
          <p:nvPr>
            <p:ph idx="1"/>
          </p:nvPr>
        </p:nvSpPr>
        <p:spPr/>
        <p:txBody>
          <a:bodyPr/>
          <a:lstStyle/>
          <a:p>
            <a:r>
              <a:rPr lang="en-US" dirty="0" smtClean="0"/>
              <a:t>If there are small transactions costs, there will be trading, hence a Pareto Optima.</a:t>
            </a:r>
          </a:p>
          <a:p>
            <a:r>
              <a:rPr lang="en-US" dirty="0" smtClean="0"/>
              <a:t>If the PO is unique, then all endowments lead to the same PO allocation.</a:t>
            </a:r>
          </a:p>
          <a:p>
            <a:r>
              <a:rPr lang="en-US" dirty="0" smtClean="0"/>
              <a:t>And the converse.  If transaction costs are large, then the endowment is the allocation and it is unlikely the PO.  Better choose endowment (liability rule) carefully.</a:t>
            </a:r>
            <a:endParaRPr lang="en-US" dirty="0"/>
          </a:p>
        </p:txBody>
      </p:sp>
    </p:spTree>
    <p:extLst>
      <p:ext uri="{BB962C8B-B14F-4D97-AF65-F5344CB8AC3E}">
        <p14:creationId xmlns:p14="http://schemas.microsoft.com/office/powerpoint/2010/main" val="4070095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Coase</a:t>
            </a:r>
            <a:r>
              <a:rPr lang="en-US" dirty="0" smtClean="0"/>
              <a:t> Theorem: </a:t>
            </a:r>
            <a:r>
              <a:rPr lang="en-US" dirty="0" err="1" smtClean="0"/>
              <a:t>succint</a:t>
            </a:r>
            <a:endParaRPr lang="en-US" dirty="0"/>
          </a:p>
        </p:txBody>
      </p:sp>
      <p:sp>
        <p:nvSpPr>
          <p:cNvPr id="3" name="Content Placeholder 2"/>
          <p:cNvSpPr>
            <a:spLocks noGrp="1"/>
          </p:cNvSpPr>
          <p:nvPr>
            <p:ph idx="1"/>
          </p:nvPr>
        </p:nvSpPr>
        <p:spPr/>
        <p:txBody>
          <a:bodyPr/>
          <a:lstStyle/>
          <a:p>
            <a:r>
              <a:rPr lang="en-US" dirty="0" smtClean="0"/>
              <a:t>When transaction costs are low, the amount of pollution is independent of the allocation of pollution rights.</a:t>
            </a:r>
          </a:p>
          <a:p>
            <a:r>
              <a:rPr lang="en-US" dirty="0" smtClean="0"/>
              <a:t>When transactions costs are high, the amount of pollution depends upon the allocation of pollution rights.  </a:t>
            </a:r>
            <a:endParaRPr lang="en-US" dirty="0"/>
          </a:p>
        </p:txBody>
      </p:sp>
    </p:spTree>
    <p:extLst>
      <p:ext uri="{BB962C8B-B14F-4D97-AF65-F5344CB8AC3E}">
        <p14:creationId xmlns:p14="http://schemas.microsoft.com/office/powerpoint/2010/main" val="7032700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i="1" smtClean="0">
                <a:sym typeface="Symbol" pitchFamily="18" charset="2"/>
              </a:rPr>
              <a:t>The Law</a:t>
            </a:r>
          </a:p>
        </p:txBody>
      </p:sp>
      <p:sp>
        <p:nvSpPr>
          <p:cNvPr id="79875" name="Rectangle 3"/>
          <p:cNvSpPr>
            <a:spLocks noGrp="1" noChangeArrowheads="1"/>
          </p:cNvSpPr>
          <p:nvPr>
            <p:ph type="body" idx="1"/>
          </p:nvPr>
        </p:nvSpPr>
        <p:spPr/>
        <p:txBody>
          <a:bodyPr/>
          <a:lstStyle/>
          <a:p>
            <a:pPr eaLnBrk="1" hangingPunct="1">
              <a:lnSpc>
                <a:spcPct val="90000"/>
              </a:lnSpc>
            </a:pPr>
            <a:r>
              <a:rPr lang="en-US" smtClean="0"/>
              <a:t>Nuisance gives a cause of action.</a:t>
            </a:r>
          </a:p>
          <a:p>
            <a:pPr eaLnBrk="1" hangingPunct="1">
              <a:lnSpc>
                <a:spcPct val="90000"/>
              </a:lnSpc>
            </a:pPr>
            <a:r>
              <a:rPr lang="en-US" smtClean="0"/>
              <a:t>But</a:t>
            </a:r>
          </a:p>
          <a:p>
            <a:pPr lvl="1" eaLnBrk="1" hangingPunct="1">
              <a:lnSpc>
                <a:spcPct val="90000"/>
              </a:lnSpc>
            </a:pPr>
            <a:r>
              <a:rPr lang="en-US" smtClean="0"/>
              <a:t>Difficult with many plaintiffs</a:t>
            </a:r>
          </a:p>
          <a:p>
            <a:pPr lvl="2" eaLnBrk="1" hangingPunct="1">
              <a:lnSpc>
                <a:spcPct val="90000"/>
              </a:lnSpc>
            </a:pPr>
            <a:r>
              <a:rPr lang="en-US" smtClean="0"/>
              <a:t>Class action</a:t>
            </a:r>
          </a:p>
          <a:p>
            <a:pPr lvl="1" eaLnBrk="1" hangingPunct="1">
              <a:lnSpc>
                <a:spcPct val="90000"/>
              </a:lnSpc>
            </a:pPr>
            <a:r>
              <a:rPr lang="en-US" smtClean="0"/>
              <a:t>Difficult with many defendants</a:t>
            </a:r>
          </a:p>
          <a:p>
            <a:pPr lvl="2" eaLnBrk="1" hangingPunct="1">
              <a:lnSpc>
                <a:spcPct val="90000"/>
              </a:lnSpc>
            </a:pPr>
            <a:r>
              <a:rPr lang="en-US" smtClean="0"/>
              <a:t>Causation unclear</a:t>
            </a:r>
          </a:p>
          <a:p>
            <a:pPr lvl="3" eaLnBrk="1" hangingPunct="1">
              <a:lnSpc>
                <a:spcPct val="90000"/>
              </a:lnSpc>
            </a:pPr>
            <a:r>
              <a:rPr lang="en-US" smtClean="0"/>
              <a:t>Which company made the smoke</a:t>
            </a:r>
          </a:p>
          <a:p>
            <a:pPr lvl="3" eaLnBrk="1" hangingPunct="1">
              <a:lnSpc>
                <a:spcPct val="90000"/>
              </a:lnSpc>
            </a:pPr>
            <a:r>
              <a:rPr lang="en-US" smtClean="0"/>
              <a:t>Which farmer had the dbcp?</a:t>
            </a:r>
          </a:p>
          <a:p>
            <a:pPr lvl="2" eaLnBrk="1" hangingPunct="1">
              <a:lnSpc>
                <a:spcPct val="90000"/>
              </a:lnSpc>
            </a:pPr>
            <a:r>
              <a:rPr lang="en-US" smtClean="0"/>
              <a:t>Share remedies only recently available and not in all states</a:t>
            </a:r>
          </a:p>
        </p:txBody>
      </p:sp>
    </p:spTree>
    <p:extLst>
      <p:ext uri="{BB962C8B-B14F-4D97-AF65-F5344CB8AC3E}">
        <p14:creationId xmlns:p14="http://schemas.microsoft.com/office/powerpoint/2010/main" val="15506639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Classic case for prop rights</a:t>
            </a:r>
          </a:p>
        </p:txBody>
      </p:sp>
      <p:sp>
        <p:nvSpPr>
          <p:cNvPr id="80899" name="Rectangle 3"/>
          <p:cNvSpPr>
            <a:spLocks noGrp="1" noChangeArrowheads="1"/>
          </p:cNvSpPr>
          <p:nvPr>
            <p:ph type="body" idx="1"/>
          </p:nvPr>
        </p:nvSpPr>
        <p:spPr/>
        <p:txBody>
          <a:bodyPr/>
          <a:lstStyle/>
          <a:p>
            <a:pPr eaLnBrk="1" hangingPunct="1"/>
            <a:r>
              <a:rPr lang="en-US" dirty="0" smtClean="0"/>
              <a:t>Rivers in UK had well defined fishing rights (beats)</a:t>
            </a:r>
          </a:p>
          <a:p>
            <a:pPr eaLnBrk="1" hangingPunct="1"/>
            <a:r>
              <a:rPr lang="en-US" dirty="0" smtClean="0"/>
              <a:t>Could get courts to enforce no pollution on potential polluters</a:t>
            </a:r>
          </a:p>
          <a:p>
            <a:pPr marL="0" indent="0" eaLnBrk="1" hangingPunct="1">
              <a:buNone/>
            </a:pPr>
            <a:r>
              <a:rPr lang="en-US" dirty="0" smtClean="0"/>
              <a:t>But notice that the ability to trade rights in this case is very limited—pollution is a public bad, not a private bad.  Selling to the polluter can’t be done by just one person.</a:t>
            </a:r>
          </a:p>
        </p:txBody>
      </p:sp>
    </p:spTree>
    <p:extLst>
      <p:ext uri="{BB962C8B-B14F-4D97-AF65-F5344CB8AC3E}">
        <p14:creationId xmlns:p14="http://schemas.microsoft.com/office/powerpoint/2010/main" val="3610445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Coase Stories</a:t>
            </a:r>
          </a:p>
        </p:txBody>
      </p:sp>
      <p:sp>
        <p:nvSpPr>
          <p:cNvPr id="81923" name="Rectangle 3"/>
          <p:cNvSpPr>
            <a:spLocks noGrp="1" noChangeArrowheads="1"/>
          </p:cNvSpPr>
          <p:nvPr>
            <p:ph type="body" idx="1"/>
          </p:nvPr>
        </p:nvSpPr>
        <p:spPr/>
        <p:txBody>
          <a:bodyPr/>
          <a:lstStyle/>
          <a:p>
            <a:pPr eaLnBrk="1" hangingPunct="1"/>
            <a:r>
              <a:rPr lang="en-US" dirty="0" smtClean="0"/>
              <a:t>Two firms:  A = a +a*  total emissions</a:t>
            </a:r>
          </a:p>
          <a:p>
            <a:pPr eaLnBrk="1" hangingPunct="1"/>
            <a:r>
              <a:rPr lang="en-US" dirty="0" smtClean="0"/>
              <a:t>If trading is cheap, outcome is</a:t>
            </a:r>
          </a:p>
          <a:p>
            <a:pPr eaLnBrk="1" hangingPunct="1"/>
            <a:r>
              <a:rPr lang="en-US" dirty="0" err="1" smtClean="0"/>
              <a:t>Max</a:t>
            </a:r>
            <a:r>
              <a:rPr lang="en-US" baseline="-25000" dirty="0" err="1" smtClean="0"/>
              <a:t>a</a:t>
            </a:r>
            <a:r>
              <a:rPr lang="en-US" dirty="0" smtClean="0"/>
              <a:t> </a:t>
            </a:r>
            <a:r>
              <a:rPr lang="en-US" dirty="0" smtClean="0">
                <a:latin typeface="Symbol" pitchFamily="18" charset="2"/>
              </a:rPr>
              <a:t>p</a:t>
            </a:r>
            <a:r>
              <a:rPr lang="en-US" dirty="0" smtClean="0">
                <a:latin typeface="Arial Unicode MS" pitchFamily="34" charset="-128"/>
              </a:rPr>
              <a:t>(a) + </a:t>
            </a:r>
            <a:r>
              <a:rPr lang="en-US" dirty="0" smtClean="0">
                <a:latin typeface="Symbol" pitchFamily="18" charset="2"/>
              </a:rPr>
              <a:t>p*(A-</a:t>
            </a:r>
            <a:r>
              <a:rPr lang="en-US" dirty="0" smtClean="0">
                <a:latin typeface="Arial Unicode MS" pitchFamily="34" charset="-128"/>
              </a:rPr>
              <a:t>a)</a:t>
            </a:r>
          </a:p>
          <a:p>
            <a:pPr eaLnBrk="1" hangingPunct="1"/>
            <a:r>
              <a:rPr lang="en-US" dirty="0" smtClean="0">
                <a:latin typeface="Arial Unicode MS" pitchFamily="34" charset="-128"/>
              </a:rPr>
              <a:t>Else corner solutions dependent on rights</a:t>
            </a:r>
          </a:p>
          <a:p>
            <a:pPr lvl="1" eaLnBrk="1" hangingPunct="1"/>
            <a:r>
              <a:rPr lang="en-US" dirty="0" smtClean="0">
                <a:latin typeface="Arial Unicode MS" pitchFamily="34" charset="-128"/>
              </a:rPr>
              <a:t>a’ = </a:t>
            </a:r>
            <a:r>
              <a:rPr lang="en-US" dirty="0" err="1" smtClean="0">
                <a:latin typeface="Arial Unicode MS" pitchFamily="34" charset="-128"/>
              </a:rPr>
              <a:t>argmax</a:t>
            </a:r>
            <a:r>
              <a:rPr lang="en-US" baseline="-25000" dirty="0" err="1" smtClean="0">
                <a:latin typeface="Arial Unicode MS" pitchFamily="34" charset="-128"/>
              </a:rPr>
              <a:t>a</a:t>
            </a:r>
            <a:r>
              <a:rPr lang="en-US" dirty="0" smtClean="0">
                <a:latin typeface="Arial Unicode MS" pitchFamily="34" charset="-128"/>
              </a:rPr>
              <a:t> </a:t>
            </a:r>
            <a:r>
              <a:rPr lang="en-US" dirty="0" smtClean="0">
                <a:latin typeface="Symbol" pitchFamily="18" charset="2"/>
              </a:rPr>
              <a:t>p</a:t>
            </a:r>
            <a:r>
              <a:rPr lang="en-US" dirty="0" smtClean="0">
                <a:latin typeface="Arial Unicode MS" pitchFamily="34" charset="-128"/>
              </a:rPr>
              <a:t>(a) </a:t>
            </a:r>
          </a:p>
          <a:p>
            <a:pPr lvl="1" eaLnBrk="1" hangingPunct="1"/>
            <a:r>
              <a:rPr lang="en-US" dirty="0" smtClean="0">
                <a:latin typeface="Arial Unicode MS" pitchFamily="34" charset="-128"/>
              </a:rPr>
              <a:t>Value = </a:t>
            </a:r>
            <a:r>
              <a:rPr lang="en-US" dirty="0" smtClean="0">
                <a:latin typeface="Symbol" pitchFamily="18" charset="2"/>
              </a:rPr>
              <a:t>p</a:t>
            </a:r>
            <a:r>
              <a:rPr lang="en-US" dirty="0" smtClean="0">
                <a:latin typeface="Arial Unicode MS" pitchFamily="34" charset="-128"/>
              </a:rPr>
              <a:t>(a’) + </a:t>
            </a:r>
            <a:r>
              <a:rPr lang="en-US" dirty="0" smtClean="0">
                <a:latin typeface="Symbol" pitchFamily="18" charset="2"/>
              </a:rPr>
              <a:t>p*</a:t>
            </a:r>
            <a:r>
              <a:rPr lang="en-US" dirty="0" smtClean="0">
                <a:latin typeface="Arial Unicode MS" pitchFamily="34" charset="-128"/>
              </a:rPr>
              <a:t>(A-a’) </a:t>
            </a:r>
          </a:p>
          <a:p>
            <a:pPr eaLnBrk="1" hangingPunct="1"/>
            <a:r>
              <a:rPr lang="en-US" dirty="0" smtClean="0">
                <a:latin typeface="Arial Unicode MS" pitchFamily="34" charset="-128"/>
              </a:rPr>
              <a:t>Or a’’ = </a:t>
            </a:r>
            <a:r>
              <a:rPr lang="en-US" dirty="0" err="1" smtClean="0">
                <a:latin typeface="Arial Unicode MS" pitchFamily="34" charset="-128"/>
              </a:rPr>
              <a:t>argmax</a:t>
            </a:r>
            <a:r>
              <a:rPr lang="en-US" baseline="-25000" dirty="0" err="1" smtClean="0">
                <a:latin typeface="Arial Unicode MS" pitchFamily="34" charset="-128"/>
              </a:rPr>
              <a:t>a</a:t>
            </a:r>
            <a:r>
              <a:rPr lang="en-US" dirty="0" smtClean="0">
                <a:latin typeface="Symbol" pitchFamily="18" charset="2"/>
              </a:rPr>
              <a:t> p*</a:t>
            </a:r>
            <a:r>
              <a:rPr lang="en-US" dirty="0" smtClean="0">
                <a:latin typeface="Arial Unicode MS" pitchFamily="34" charset="-128"/>
              </a:rPr>
              <a:t>(A-a) </a:t>
            </a:r>
          </a:p>
          <a:p>
            <a:pPr lvl="1" eaLnBrk="1" hangingPunct="1"/>
            <a:r>
              <a:rPr lang="en-US" dirty="0" smtClean="0">
                <a:latin typeface="Arial Unicode MS" pitchFamily="34" charset="-128"/>
              </a:rPr>
              <a:t>Value = </a:t>
            </a:r>
            <a:r>
              <a:rPr lang="en-US" dirty="0" smtClean="0">
                <a:latin typeface="Symbol" pitchFamily="18" charset="2"/>
              </a:rPr>
              <a:t>p</a:t>
            </a:r>
            <a:r>
              <a:rPr lang="en-US" dirty="0" smtClean="0">
                <a:latin typeface="Arial Unicode MS" pitchFamily="34" charset="-128"/>
              </a:rPr>
              <a:t>(a’’) + </a:t>
            </a:r>
            <a:r>
              <a:rPr lang="en-US" dirty="0" smtClean="0">
                <a:latin typeface="Symbol" pitchFamily="18" charset="2"/>
              </a:rPr>
              <a:t>p*</a:t>
            </a:r>
            <a:r>
              <a:rPr lang="en-US" dirty="0" smtClean="0">
                <a:latin typeface="Arial Unicode MS" pitchFamily="34" charset="-128"/>
              </a:rPr>
              <a:t>(A-a’’) </a:t>
            </a:r>
          </a:p>
        </p:txBody>
      </p:sp>
    </p:spTree>
    <p:extLst>
      <p:ext uri="{BB962C8B-B14F-4D97-AF65-F5344CB8AC3E}">
        <p14:creationId xmlns:p14="http://schemas.microsoft.com/office/powerpoint/2010/main" val="24535382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Cars (Meredith et al.)</a:t>
            </a:r>
            <a:br>
              <a:rPr lang="en-US" dirty="0" smtClean="0"/>
            </a:br>
            <a:r>
              <a:rPr lang="en-US" dirty="0" smtClean="0"/>
              <a:t>prelim version and drawn by me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0526" y="1600200"/>
            <a:ext cx="566294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8138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t>Costs without trade</a:t>
            </a:r>
          </a:p>
        </p:txBody>
      </p:sp>
      <p:sp>
        <p:nvSpPr>
          <p:cNvPr id="92163" name="Line 4"/>
          <p:cNvSpPr>
            <a:spLocks noChangeShapeType="1"/>
          </p:cNvSpPr>
          <p:nvPr/>
        </p:nvSpPr>
        <p:spPr bwMode="auto">
          <a:xfrm>
            <a:off x="1676400" y="2743200"/>
            <a:ext cx="0" cy="2819400"/>
          </a:xfrm>
          <a:prstGeom prst="line">
            <a:avLst/>
          </a:prstGeom>
          <a:noFill/>
          <a:ln w="9525">
            <a:solidFill>
              <a:schemeClr val="tx1"/>
            </a:solidFill>
            <a:round/>
            <a:headEnd/>
            <a:tailEnd/>
          </a:ln>
        </p:spPr>
        <p:txBody>
          <a:bodyPr wrap="none" anchor="ctr"/>
          <a:lstStyle/>
          <a:p>
            <a:endParaRPr lang="en-US"/>
          </a:p>
        </p:txBody>
      </p:sp>
      <p:sp>
        <p:nvSpPr>
          <p:cNvPr id="92164" name="Line 5"/>
          <p:cNvSpPr>
            <a:spLocks noChangeShapeType="1"/>
          </p:cNvSpPr>
          <p:nvPr/>
        </p:nvSpPr>
        <p:spPr bwMode="auto">
          <a:xfrm>
            <a:off x="1676400" y="5562600"/>
            <a:ext cx="5257800" cy="0"/>
          </a:xfrm>
          <a:prstGeom prst="line">
            <a:avLst/>
          </a:prstGeom>
          <a:noFill/>
          <a:ln w="9525">
            <a:solidFill>
              <a:schemeClr val="tx1"/>
            </a:solidFill>
            <a:round/>
            <a:headEnd/>
            <a:tailEnd/>
          </a:ln>
        </p:spPr>
        <p:txBody>
          <a:bodyPr wrap="none" anchor="ctr"/>
          <a:lstStyle/>
          <a:p>
            <a:endParaRPr lang="en-US"/>
          </a:p>
        </p:txBody>
      </p:sp>
      <p:sp>
        <p:nvSpPr>
          <p:cNvPr id="92165" name="Text Box 6"/>
          <p:cNvSpPr txBox="1">
            <a:spLocks noChangeArrowheads="1"/>
          </p:cNvSpPr>
          <p:nvPr/>
        </p:nvSpPr>
        <p:spPr bwMode="auto">
          <a:xfrm>
            <a:off x="215025" y="3426767"/>
            <a:ext cx="1305807" cy="830997"/>
          </a:xfrm>
          <a:prstGeom prst="rect">
            <a:avLst/>
          </a:prstGeom>
          <a:noFill/>
          <a:ln w="9525">
            <a:solidFill>
              <a:schemeClr val="accent1"/>
            </a:solidFill>
            <a:miter lim="800000"/>
            <a:headEnd/>
            <a:tailEnd/>
          </a:ln>
        </p:spPr>
        <p:txBody>
          <a:bodyPr wrap="none">
            <a:spAutoFit/>
          </a:bodyPr>
          <a:lstStyle/>
          <a:p>
            <a:pPr eaLnBrk="0" hangingPunct="0"/>
            <a:r>
              <a:rPr lang="en-US" sz="2400" dirty="0" smtClean="0">
                <a:latin typeface="Times New Roman" pitchFamily="18" charset="0"/>
              </a:rPr>
              <a:t>MCA for</a:t>
            </a:r>
          </a:p>
          <a:p>
            <a:pPr eaLnBrk="0" hangingPunct="0"/>
            <a:r>
              <a:rPr lang="en-US" sz="2400" dirty="0" smtClean="0">
                <a:latin typeface="Times New Roman" pitchFamily="18" charset="0"/>
              </a:rPr>
              <a:t>Mr.  </a:t>
            </a:r>
            <a:r>
              <a:rPr lang="en-US" sz="2400" dirty="0">
                <a:latin typeface="Times New Roman" pitchFamily="18" charset="0"/>
              </a:rPr>
              <a:t>1</a:t>
            </a:r>
          </a:p>
        </p:txBody>
      </p:sp>
      <p:sp>
        <p:nvSpPr>
          <p:cNvPr id="92166" name="Line 7"/>
          <p:cNvSpPr>
            <a:spLocks noChangeShapeType="1"/>
          </p:cNvSpPr>
          <p:nvPr/>
        </p:nvSpPr>
        <p:spPr bwMode="auto">
          <a:xfrm>
            <a:off x="1981200" y="3048000"/>
            <a:ext cx="4114800" cy="2286000"/>
          </a:xfrm>
          <a:prstGeom prst="line">
            <a:avLst/>
          </a:prstGeom>
          <a:noFill/>
          <a:ln w="19050">
            <a:solidFill>
              <a:schemeClr val="accent1"/>
            </a:solidFill>
            <a:round/>
            <a:headEnd/>
            <a:tailEnd/>
          </a:ln>
        </p:spPr>
        <p:txBody>
          <a:bodyPr wrap="none" anchor="ctr"/>
          <a:lstStyle/>
          <a:p>
            <a:endParaRPr lang="en-US"/>
          </a:p>
        </p:txBody>
      </p:sp>
      <p:sp>
        <p:nvSpPr>
          <p:cNvPr id="92167" name="Line 8"/>
          <p:cNvSpPr>
            <a:spLocks noChangeShapeType="1"/>
          </p:cNvSpPr>
          <p:nvPr/>
        </p:nvSpPr>
        <p:spPr bwMode="auto">
          <a:xfrm flipV="1">
            <a:off x="6934200" y="2895600"/>
            <a:ext cx="0" cy="2667000"/>
          </a:xfrm>
          <a:prstGeom prst="line">
            <a:avLst/>
          </a:prstGeom>
          <a:noFill/>
          <a:ln w="9525">
            <a:solidFill>
              <a:schemeClr val="tx1"/>
            </a:solidFill>
            <a:round/>
            <a:headEnd/>
            <a:tailEnd/>
          </a:ln>
        </p:spPr>
        <p:txBody>
          <a:bodyPr wrap="none" anchor="ctr"/>
          <a:lstStyle/>
          <a:p>
            <a:endParaRPr lang="en-US"/>
          </a:p>
        </p:txBody>
      </p:sp>
      <p:sp>
        <p:nvSpPr>
          <p:cNvPr id="92168" name="Text Box 9"/>
          <p:cNvSpPr txBox="1">
            <a:spLocks noChangeArrowheads="1"/>
          </p:cNvSpPr>
          <p:nvPr/>
        </p:nvSpPr>
        <p:spPr bwMode="auto">
          <a:xfrm>
            <a:off x="7010400" y="3657600"/>
            <a:ext cx="862013" cy="466725"/>
          </a:xfrm>
          <a:prstGeom prst="rect">
            <a:avLst/>
          </a:prstGeom>
          <a:noFill/>
          <a:ln w="9525">
            <a:solidFill>
              <a:schemeClr val="hlink"/>
            </a:solidFill>
            <a:miter lim="800000"/>
            <a:headEnd/>
            <a:tailEnd/>
          </a:ln>
        </p:spPr>
        <p:txBody>
          <a:bodyPr wrap="none">
            <a:spAutoFit/>
          </a:bodyPr>
          <a:lstStyle/>
          <a:p>
            <a:pPr eaLnBrk="0" hangingPunct="0"/>
            <a:r>
              <a:rPr lang="en-US" sz="2400">
                <a:latin typeface="Times New Roman" pitchFamily="18" charset="0"/>
              </a:rPr>
              <a:t>Bid 2</a:t>
            </a:r>
          </a:p>
        </p:txBody>
      </p:sp>
      <p:sp>
        <p:nvSpPr>
          <p:cNvPr id="92169" name="Line 10"/>
          <p:cNvSpPr>
            <a:spLocks noChangeShapeType="1"/>
          </p:cNvSpPr>
          <p:nvPr/>
        </p:nvSpPr>
        <p:spPr bwMode="auto">
          <a:xfrm flipV="1">
            <a:off x="1828800" y="4572000"/>
            <a:ext cx="5105400" cy="533400"/>
          </a:xfrm>
          <a:prstGeom prst="line">
            <a:avLst/>
          </a:prstGeom>
          <a:noFill/>
          <a:ln w="28575">
            <a:solidFill>
              <a:schemeClr val="hlink"/>
            </a:solidFill>
            <a:round/>
            <a:headEnd/>
            <a:tailEnd/>
          </a:ln>
        </p:spPr>
        <p:txBody>
          <a:bodyPr wrap="none" anchor="ctr"/>
          <a:lstStyle/>
          <a:p>
            <a:endParaRPr lang="en-US"/>
          </a:p>
        </p:txBody>
      </p:sp>
      <p:sp>
        <p:nvSpPr>
          <p:cNvPr id="92170" name="Freeform 14"/>
          <p:cNvSpPr>
            <a:spLocks/>
          </p:cNvSpPr>
          <p:nvPr/>
        </p:nvSpPr>
        <p:spPr bwMode="auto">
          <a:xfrm>
            <a:off x="1657350" y="2886075"/>
            <a:ext cx="3414713" cy="2228850"/>
          </a:xfrm>
          <a:custGeom>
            <a:avLst/>
            <a:gdLst>
              <a:gd name="T0" fmla="*/ 0 w 2151"/>
              <a:gd name="T1" fmla="*/ 0 h 1404"/>
              <a:gd name="T2" fmla="*/ 3414713 w 2151"/>
              <a:gd name="T3" fmla="*/ 1871663 h 1404"/>
              <a:gd name="T4" fmla="*/ 0 w 2151"/>
              <a:gd name="T5" fmla="*/ 2228850 h 1404"/>
              <a:gd name="T6" fmla="*/ 0 w 2151"/>
              <a:gd name="T7" fmla="*/ 0 h 1404"/>
              <a:gd name="T8" fmla="*/ 0 60000 65536"/>
              <a:gd name="T9" fmla="*/ 0 60000 65536"/>
              <a:gd name="T10" fmla="*/ 0 60000 65536"/>
              <a:gd name="T11" fmla="*/ 0 60000 65536"/>
              <a:gd name="T12" fmla="*/ 0 w 2151"/>
              <a:gd name="T13" fmla="*/ 0 h 1404"/>
              <a:gd name="T14" fmla="*/ 2151 w 2151"/>
              <a:gd name="T15" fmla="*/ 1404 h 1404"/>
            </a:gdLst>
            <a:ahLst/>
            <a:cxnLst>
              <a:cxn ang="T8">
                <a:pos x="T0" y="T1"/>
              </a:cxn>
              <a:cxn ang="T9">
                <a:pos x="T2" y="T3"/>
              </a:cxn>
              <a:cxn ang="T10">
                <a:pos x="T4" y="T5"/>
              </a:cxn>
              <a:cxn ang="T11">
                <a:pos x="T6" y="T7"/>
              </a:cxn>
            </a:cxnLst>
            <a:rect l="T12" t="T13" r="T14" b="T15"/>
            <a:pathLst>
              <a:path w="2151" h="1404">
                <a:moveTo>
                  <a:pt x="0" y="0"/>
                </a:moveTo>
                <a:lnTo>
                  <a:pt x="2151" y="1179"/>
                </a:lnTo>
                <a:lnTo>
                  <a:pt x="0" y="1404"/>
                </a:lnTo>
                <a:lnTo>
                  <a:pt x="0" y="0"/>
                </a:lnTo>
                <a:close/>
              </a:path>
            </a:pathLst>
          </a:custGeom>
          <a:solidFill>
            <a:schemeClr val="accent1"/>
          </a:solidFill>
          <a:ln w="9525">
            <a:solidFill>
              <a:schemeClr val="tx1"/>
            </a:solidFill>
            <a:round/>
            <a:headEnd/>
            <a:tailEnd/>
          </a:ln>
        </p:spPr>
        <p:txBody>
          <a:bodyPr/>
          <a:lstStyle/>
          <a:p>
            <a:endParaRPr lang="en-US"/>
          </a:p>
        </p:txBody>
      </p:sp>
      <p:sp>
        <p:nvSpPr>
          <p:cNvPr id="92171" name="Text Box 15"/>
          <p:cNvSpPr txBox="1">
            <a:spLocks noChangeArrowheads="1"/>
          </p:cNvSpPr>
          <p:nvPr/>
        </p:nvSpPr>
        <p:spPr bwMode="auto">
          <a:xfrm>
            <a:off x="3465513" y="1803400"/>
            <a:ext cx="5117106" cy="1200329"/>
          </a:xfrm>
          <a:prstGeom prst="rect">
            <a:avLst/>
          </a:prstGeom>
          <a:noFill/>
          <a:ln w="9525">
            <a:noFill/>
            <a:miter lim="800000"/>
            <a:headEnd/>
            <a:tailEnd/>
          </a:ln>
        </p:spPr>
        <p:txBody>
          <a:bodyPr wrap="none">
            <a:spAutoFit/>
          </a:bodyPr>
          <a:lstStyle/>
          <a:p>
            <a:pPr eaLnBrk="0" hangingPunct="0"/>
            <a:r>
              <a:rPr lang="en-US" sz="2400" dirty="0">
                <a:latin typeface="Times New Roman" pitchFamily="18" charset="0"/>
              </a:rPr>
              <a:t>Deadweight loss when all pollution</a:t>
            </a:r>
          </a:p>
          <a:p>
            <a:pPr eaLnBrk="0" hangingPunct="0"/>
            <a:r>
              <a:rPr lang="en-US" sz="2400" dirty="0">
                <a:latin typeface="Times New Roman" pitchFamily="18" charset="0"/>
              </a:rPr>
              <a:t>rights are allocated to </a:t>
            </a:r>
            <a:r>
              <a:rPr lang="en-US" sz="2400" dirty="0" smtClean="0">
                <a:latin typeface="Times New Roman" pitchFamily="18" charset="0"/>
              </a:rPr>
              <a:t>agent 2 or agent 1</a:t>
            </a:r>
          </a:p>
          <a:p>
            <a:pPr eaLnBrk="0" hangingPunct="0"/>
            <a:r>
              <a:rPr lang="en-US" sz="2400" dirty="0" smtClean="0">
                <a:latin typeface="Times New Roman" pitchFamily="18" charset="0"/>
              </a:rPr>
              <a:t>And trading is impossible.</a:t>
            </a:r>
            <a:endParaRPr lang="en-US" sz="2400" dirty="0">
              <a:latin typeface="Times New Roman" pitchFamily="18" charset="0"/>
            </a:endParaRPr>
          </a:p>
        </p:txBody>
      </p:sp>
      <p:sp>
        <p:nvSpPr>
          <p:cNvPr id="2" name="Freeform 1"/>
          <p:cNvSpPr/>
          <p:nvPr/>
        </p:nvSpPr>
        <p:spPr>
          <a:xfrm>
            <a:off x="5981700" y="5314950"/>
            <a:ext cx="1031544" cy="133350"/>
          </a:xfrm>
          <a:custGeom>
            <a:avLst/>
            <a:gdLst>
              <a:gd name="connsiteX0" fmla="*/ 0 w 1031544"/>
              <a:gd name="connsiteY0" fmla="*/ 0 h 133350"/>
              <a:gd name="connsiteX1" fmla="*/ 914400 w 1031544"/>
              <a:gd name="connsiteY1" fmla="*/ 95250 h 133350"/>
              <a:gd name="connsiteX2" fmla="*/ 990600 w 1031544"/>
              <a:gd name="connsiteY2" fmla="*/ 133350 h 133350"/>
            </a:gdLst>
            <a:ahLst/>
            <a:cxnLst>
              <a:cxn ang="0">
                <a:pos x="connsiteX0" y="connsiteY0"/>
              </a:cxn>
              <a:cxn ang="0">
                <a:pos x="connsiteX1" y="connsiteY1"/>
              </a:cxn>
              <a:cxn ang="0">
                <a:pos x="connsiteX2" y="connsiteY2"/>
              </a:cxn>
            </a:cxnLst>
            <a:rect l="l" t="t" r="r" b="b"/>
            <a:pathLst>
              <a:path w="1031544" h="133350">
                <a:moveTo>
                  <a:pt x="0" y="0"/>
                </a:moveTo>
                <a:lnTo>
                  <a:pt x="914400" y="95250"/>
                </a:lnTo>
                <a:cubicBezTo>
                  <a:pt x="1079500" y="117475"/>
                  <a:pt x="1035050" y="125412"/>
                  <a:pt x="990600" y="133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048250" y="4610100"/>
            <a:ext cx="1905000" cy="857250"/>
          </a:xfrm>
          <a:custGeom>
            <a:avLst/>
            <a:gdLst>
              <a:gd name="connsiteX0" fmla="*/ 57150 w 1905000"/>
              <a:gd name="connsiteY0" fmla="*/ 190500 h 857250"/>
              <a:gd name="connsiteX1" fmla="*/ 1905000 w 1905000"/>
              <a:gd name="connsiteY1" fmla="*/ 0 h 857250"/>
              <a:gd name="connsiteX2" fmla="*/ 1885950 w 1905000"/>
              <a:gd name="connsiteY2" fmla="*/ 857250 h 857250"/>
              <a:gd name="connsiteX3" fmla="*/ 952500 w 1905000"/>
              <a:gd name="connsiteY3" fmla="*/ 742950 h 857250"/>
              <a:gd name="connsiteX4" fmla="*/ 0 w 1905000"/>
              <a:gd name="connsiteY4" fmla="*/ 152400 h 857250"/>
              <a:gd name="connsiteX5" fmla="*/ 0 w 1905000"/>
              <a:gd name="connsiteY5" fmla="*/ 15240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857250">
                <a:moveTo>
                  <a:pt x="57150" y="190500"/>
                </a:moveTo>
                <a:lnTo>
                  <a:pt x="1905000" y="0"/>
                </a:lnTo>
                <a:lnTo>
                  <a:pt x="1885950" y="857250"/>
                </a:lnTo>
                <a:lnTo>
                  <a:pt x="952500" y="742950"/>
                </a:lnTo>
                <a:lnTo>
                  <a:pt x="0" y="152400"/>
                </a:lnTo>
                <a:lnTo>
                  <a:pt x="0" y="152400"/>
                </a:ln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28900" y="5943600"/>
            <a:ext cx="1274708" cy="369332"/>
          </a:xfrm>
          <a:prstGeom prst="rect">
            <a:avLst/>
          </a:prstGeom>
          <a:noFill/>
        </p:spPr>
        <p:txBody>
          <a:bodyPr wrap="none" rtlCol="0">
            <a:spAutoFit/>
          </a:bodyPr>
          <a:lstStyle/>
          <a:p>
            <a:r>
              <a:rPr lang="en-US" dirty="0" smtClean="0"/>
              <a:t>abatement</a:t>
            </a:r>
            <a:endParaRPr lang="en-US" dirty="0"/>
          </a:p>
        </p:txBody>
      </p:sp>
      <p:cxnSp>
        <p:nvCxnSpPr>
          <p:cNvPr id="7" name="Straight Arrow Connector 6"/>
          <p:cNvCxnSpPr/>
          <p:nvPr/>
        </p:nvCxnSpPr>
        <p:spPr>
          <a:xfrm>
            <a:off x="1371600" y="4019550"/>
            <a:ext cx="1581150" cy="819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4476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635" y="1857423"/>
            <a:ext cx="7498730" cy="401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3122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Cars (Meredith)</a:t>
            </a:r>
            <a:endParaRPr lang="en-US" dirty="0"/>
          </a:p>
        </p:txBody>
      </p:sp>
      <p:sp>
        <p:nvSpPr>
          <p:cNvPr id="3" name="Content Placeholder 2"/>
          <p:cNvSpPr>
            <a:spLocks noGrp="1"/>
          </p:cNvSpPr>
          <p:nvPr>
            <p:ph idx="1"/>
          </p:nvPr>
        </p:nvSpPr>
        <p:spPr/>
        <p:txBody>
          <a:bodyPr/>
          <a:lstStyle/>
          <a:p>
            <a:r>
              <a:rPr lang="en-US" dirty="0" smtClean="0"/>
              <a:t>“estimates </a:t>
            </a:r>
            <a:r>
              <a:rPr lang="en-US" dirty="0"/>
              <a:t>of the marginal </a:t>
            </a:r>
            <a:r>
              <a:rPr lang="en-US" dirty="0" smtClean="0"/>
              <a:t>abatement costs </a:t>
            </a:r>
            <a:r>
              <a:rPr lang="en-US" dirty="0"/>
              <a:t>for point sources far exceed those of mobile </a:t>
            </a:r>
            <a:r>
              <a:rPr lang="en-US" dirty="0" smtClean="0"/>
              <a:t>sources…. </a:t>
            </a:r>
            <a:r>
              <a:rPr lang="en-US" dirty="0"/>
              <a:t>We estimate that these inefficiencies amount to $1.9 billion; this </a:t>
            </a:r>
            <a:r>
              <a:rPr lang="en-US" dirty="0" smtClean="0"/>
              <a:t>represents over </a:t>
            </a:r>
            <a:r>
              <a:rPr lang="en-US" dirty="0"/>
              <a:t>7 percent of the total costs incurred to comply with both programs</a:t>
            </a:r>
            <a:r>
              <a:rPr lang="en-US" dirty="0" smtClean="0"/>
              <a:t>.”</a:t>
            </a:r>
            <a:endParaRPr lang="en-US" dirty="0"/>
          </a:p>
        </p:txBody>
      </p:sp>
    </p:spTree>
    <p:extLst>
      <p:ext uri="{BB962C8B-B14F-4D97-AF65-F5344CB8AC3E}">
        <p14:creationId xmlns:p14="http://schemas.microsoft.com/office/powerpoint/2010/main" val="1820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N Pollution</a:t>
            </a:r>
          </a:p>
        </p:txBody>
      </p:sp>
      <p:sp>
        <p:nvSpPr>
          <p:cNvPr id="15363" name="Rectangle 3"/>
          <p:cNvSpPr>
            <a:spLocks noGrp="1" noChangeArrowheads="1"/>
          </p:cNvSpPr>
          <p:nvPr>
            <p:ph type="body" idx="1"/>
          </p:nvPr>
        </p:nvSpPr>
        <p:spPr/>
        <p:txBody>
          <a:bodyPr/>
          <a:lstStyle/>
          <a:p>
            <a:pPr eaLnBrk="1" hangingPunct="1"/>
            <a:r>
              <a:rPr lang="en-US" dirty="0" smtClean="0"/>
              <a:t>As water applied goes up it takes more </a:t>
            </a:r>
            <a:r>
              <a:rPr lang="en-US" dirty="0" err="1" smtClean="0"/>
              <a:t>leachate</a:t>
            </a:r>
            <a:r>
              <a:rPr lang="en-US" dirty="0" smtClean="0"/>
              <a:t> to groundwater.</a:t>
            </a:r>
          </a:p>
          <a:p>
            <a:pPr eaLnBrk="1" hangingPunct="1"/>
            <a:endParaRPr lang="en-US" dirty="0" smtClean="0"/>
          </a:p>
          <a:p>
            <a:pPr eaLnBrk="1" hangingPunct="1"/>
            <a:r>
              <a:rPr lang="en-US" dirty="0" smtClean="0"/>
              <a:t>Lettuce is grown using water and nitrogen</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Coasian</a:t>
            </a:r>
            <a:r>
              <a:rPr lang="en-US" dirty="0" smtClean="0"/>
              <a:t> view	</a:t>
            </a:r>
            <a:endParaRPr lang="en-US" dirty="0"/>
          </a:p>
        </p:txBody>
      </p:sp>
      <p:sp>
        <p:nvSpPr>
          <p:cNvPr id="3" name="Content Placeholder 2"/>
          <p:cNvSpPr>
            <a:spLocks noGrp="1"/>
          </p:cNvSpPr>
          <p:nvPr>
            <p:ph idx="1"/>
          </p:nvPr>
        </p:nvSpPr>
        <p:spPr/>
        <p:txBody>
          <a:bodyPr/>
          <a:lstStyle/>
          <a:p>
            <a:r>
              <a:rPr lang="en-US" dirty="0" smtClean="0"/>
              <a:t>Transaction costs of trading between a zillion car owners and manufacturers on one side and power plants on the other side are too large.  </a:t>
            </a:r>
          </a:p>
          <a:p>
            <a:r>
              <a:rPr lang="en-US" dirty="0" smtClean="0"/>
              <a:t>Hence, the inefficient regulation is what we have to live with.</a:t>
            </a:r>
            <a:endParaRPr lang="en-US" dirty="0"/>
          </a:p>
        </p:txBody>
      </p:sp>
    </p:spTree>
    <p:extLst>
      <p:ext uri="{BB962C8B-B14F-4D97-AF65-F5344CB8AC3E}">
        <p14:creationId xmlns:p14="http://schemas.microsoft.com/office/powerpoint/2010/main" val="5493192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However</a:t>
            </a:r>
          </a:p>
        </p:txBody>
      </p:sp>
      <p:sp>
        <p:nvSpPr>
          <p:cNvPr id="90115" name="Rectangle 3"/>
          <p:cNvSpPr>
            <a:spLocks noGrp="1" noChangeArrowheads="1"/>
          </p:cNvSpPr>
          <p:nvPr>
            <p:ph type="body" idx="1"/>
          </p:nvPr>
        </p:nvSpPr>
        <p:spPr/>
        <p:txBody>
          <a:bodyPr/>
          <a:lstStyle/>
          <a:p>
            <a:pPr eaLnBrk="1" hangingPunct="1"/>
            <a:r>
              <a:rPr lang="en-US" smtClean="0"/>
              <a:t>When two firms trade the spatial distribution of the pollution will be different.</a:t>
            </a:r>
          </a:p>
          <a:p>
            <a:pPr eaLnBrk="1" hangingPunct="1"/>
            <a:r>
              <a:rPr lang="en-US" smtClean="0"/>
              <a:t>Trading can be a mechanism to inflict pollution on the poor.</a:t>
            </a:r>
          </a:p>
          <a:p>
            <a:pPr eaLnBrk="1" hangingPunct="1"/>
            <a:r>
              <a:rPr lang="en-US" smtClean="0"/>
              <a:t>Trading can lead to pollution in places that are more sensitive--have more people and more health damage</a:t>
            </a:r>
          </a:p>
        </p:txBody>
      </p:sp>
    </p:spTree>
    <p:extLst>
      <p:ext uri="{BB962C8B-B14F-4D97-AF65-F5344CB8AC3E}">
        <p14:creationId xmlns:p14="http://schemas.microsoft.com/office/powerpoint/2010/main" val="12571794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p:txBody>
          <a:bodyPr/>
          <a:lstStyle/>
          <a:p>
            <a:pPr eaLnBrk="1" hangingPunct="1"/>
            <a:r>
              <a:rPr lang="en-US" dirty="0" smtClean="0"/>
              <a:t>Is pollution independent of assignment of property rights, even with no transaction costs?</a:t>
            </a:r>
          </a:p>
          <a:p>
            <a:pPr lvl="1" eaLnBrk="1" hangingPunct="1"/>
            <a:r>
              <a:rPr lang="en-US" dirty="0" smtClean="0"/>
              <a:t>1-good diagram  </a:t>
            </a:r>
          </a:p>
          <a:p>
            <a:pPr lvl="1" eaLnBrk="1" hangingPunct="1"/>
            <a:r>
              <a:rPr lang="en-US" dirty="0" smtClean="0"/>
              <a:t>Transaction costs</a:t>
            </a:r>
          </a:p>
          <a:p>
            <a:pPr lvl="1" eaLnBrk="1" hangingPunct="1"/>
            <a:r>
              <a:rPr lang="en-US" dirty="0" err="1" smtClean="0"/>
              <a:t>Edgeworth</a:t>
            </a:r>
            <a:r>
              <a:rPr lang="en-US" dirty="0" smtClean="0"/>
              <a:t> </a:t>
            </a:r>
            <a:r>
              <a:rPr lang="en-US" dirty="0" err="1" smtClean="0"/>
              <a:t>Bowley</a:t>
            </a:r>
            <a:r>
              <a:rPr lang="en-US" dirty="0" smtClean="0"/>
              <a:t> Box--Smoker and Asthmatic</a:t>
            </a:r>
          </a:p>
        </p:txBody>
      </p:sp>
      <p:sp>
        <p:nvSpPr>
          <p:cNvPr id="91139" name="Rectangle 2"/>
          <p:cNvSpPr>
            <a:spLocks noGrp="1" noChangeArrowheads="1"/>
          </p:cNvSpPr>
          <p:nvPr>
            <p:ph type="title"/>
          </p:nvPr>
        </p:nvSpPr>
        <p:spPr/>
        <p:txBody>
          <a:bodyPr/>
          <a:lstStyle/>
          <a:p>
            <a:pPr eaLnBrk="1" hangingPunct="1"/>
            <a:r>
              <a:rPr lang="en-US" smtClean="0"/>
              <a:t>Coase Theorem</a:t>
            </a:r>
          </a:p>
        </p:txBody>
      </p:sp>
      <p:sp>
        <p:nvSpPr>
          <p:cNvPr id="91140" name="Line 4"/>
          <p:cNvSpPr>
            <a:spLocks noChangeShapeType="1"/>
          </p:cNvSpPr>
          <p:nvPr/>
        </p:nvSpPr>
        <p:spPr bwMode="auto">
          <a:xfrm>
            <a:off x="4570413" y="2600325"/>
            <a:ext cx="0" cy="990600"/>
          </a:xfrm>
          <a:prstGeom prst="line">
            <a:avLst/>
          </a:prstGeom>
          <a:noFill/>
          <a:ln w="9525">
            <a:solidFill>
              <a:schemeClr val="tx1"/>
            </a:solidFill>
            <a:round/>
            <a:headEnd/>
            <a:tailEnd/>
          </a:ln>
        </p:spPr>
        <p:txBody>
          <a:bodyPr wrap="none" anchor="ctr"/>
          <a:lstStyle/>
          <a:p>
            <a:endParaRPr lang="en-US"/>
          </a:p>
        </p:txBody>
      </p:sp>
      <p:sp>
        <p:nvSpPr>
          <p:cNvPr id="91141" name="Line 5"/>
          <p:cNvSpPr>
            <a:spLocks noChangeShapeType="1"/>
          </p:cNvSpPr>
          <p:nvPr/>
        </p:nvSpPr>
        <p:spPr bwMode="auto">
          <a:xfrm>
            <a:off x="4583113" y="3578225"/>
            <a:ext cx="1982787" cy="0"/>
          </a:xfrm>
          <a:prstGeom prst="line">
            <a:avLst/>
          </a:prstGeom>
          <a:noFill/>
          <a:ln w="9525">
            <a:solidFill>
              <a:schemeClr val="tx1"/>
            </a:solidFill>
            <a:round/>
            <a:headEnd/>
            <a:tailEnd/>
          </a:ln>
        </p:spPr>
        <p:txBody>
          <a:bodyPr wrap="none" anchor="ctr"/>
          <a:lstStyle/>
          <a:p>
            <a:endParaRPr lang="en-US"/>
          </a:p>
        </p:txBody>
      </p:sp>
      <p:sp>
        <p:nvSpPr>
          <p:cNvPr id="91142" name="Line 6"/>
          <p:cNvSpPr>
            <a:spLocks noChangeShapeType="1"/>
          </p:cNvSpPr>
          <p:nvPr/>
        </p:nvSpPr>
        <p:spPr bwMode="auto">
          <a:xfrm flipV="1">
            <a:off x="6578600" y="2600325"/>
            <a:ext cx="0" cy="952500"/>
          </a:xfrm>
          <a:prstGeom prst="line">
            <a:avLst/>
          </a:prstGeom>
          <a:noFill/>
          <a:ln w="9525">
            <a:solidFill>
              <a:schemeClr val="tx1"/>
            </a:solidFill>
            <a:round/>
            <a:headEnd/>
            <a:tailEnd/>
          </a:ln>
        </p:spPr>
        <p:txBody>
          <a:bodyPr wrap="none" anchor="ctr"/>
          <a:lstStyle/>
          <a:p>
            <a:endParaRPr lang="en-US"/>
          </a:p>
        </p:txBody>
      </p:sp>
      <p:sp>
        <p:nvSpPr>
          <p:cNvPr id="91143" name="Line 7"/>
          <p:cNvSpPr>
            <a:spLocks noChangeShapeType="1"/>
          </p:cNvSpPr>
          <p:nvPr/>
        </p:nvSpPr>
        <p:spPr bwMode="auto">
          <a:xfrm>
            <a:off x="4608513" y="3011488"/>
            <a:ext cx="1300162" cy="528637"/>
          </a:xfrm>
          <a:prstGeom prst="line">
            <a:avLst/>
          </a:prstGeom>
          <a:noFill/>
          <a:ln w="9525">
            <a:solidFill>
              <a:schemeClr val="tx1"/>
            </a:solidFill>
            <a:round/>
            <a:headEnd/>
            <a:tailEnd/>
          </a:ln>
        </p:spPr>
        <p:txBody>
          <a:bodyPr wrap="none" anchor="ctr"/>
          <a:lstStyle/>
          <a:p>
            <a:endParaRPr lang="en-US"/>
          </a:p>
        </p:txBody>
      </p:sp>
      <p:sp>
        <p:nvSpPr>
          <p:cNvPr id="91144" name="Line 9"/>
          <p:cNvSpPr>
            <a:spLocks noChangeShapeType="1"/>
          </p:cNvSpPr>
          <p:nvPr/>
        </p:nvSpPr>
        <p:spPr bwMode="auto">
          <a:xfrm flipH="1">
            <a:off x="4968875" y="2921000"/>
            <a:ext cx="1416050" cy="490538"/>
          </a:xfrm>
          <a:prstGeom prst="line">
            <a:avLst/>
          </a:prstGeom>
          <a:noFill/>
          <a:ln w="9525">
            <a:solidFill>
              <a:schemeClr val="tx1"/>
            </a:solidFill>
            <a:round/>
            <a:headEnd/>
            <a:tailEnd/>
          </a:ln>
        </p:spPr>
        <p:txBody>
          <a:bodyPr wrap="none" anchor="ctr"/>
          <a:lstStyle/>
          <a:p>
            <a:endParaRPr lang="en-US"/>
          </a:p>
        </p:txBody>
      </p:sp>
      <p:sp>
        <p:nvSpPr>
          <p:cNvPr id="91145" name="Rectangle 10"/>
          <p:cNvSpPr>
            <a:spLocks noChangeArrowheads="1"/>
          </p:cNvSpPr>
          <p:nvPr/>
        </p:nvSpPr>
        <p:spPr bwMode="auto">
          <a:xfrm>
            <a:off x="3706813" y="4659313"/>
            <a:ext cx="1443037" cy="1376362"/>
          </a:xfrm>
          <a:prstGeom prst="rect">
            <a:avLst/>
          </a:prstGeom>
          <a:noFill/>
          <a:ln w="9525">
            <a:solidFill>
              <a:schemeClr val="tx1"/>
            </a:solidFill>
            <a:miter lim="800000"/>
            <a:headEnd/>
            <a:tailEnd/>
          </a:ln>
        </p:spPr>
        <p:txBody>
          <a:bodyPr wrap="none" anchor="ctr"/>
          <a:lstStyle/>
          <a:p>
            <a:endParaRPr lang="en-US"/>
          </a:p>
        </p:txBody>
      </p:sp>
      <p:sp>
        <p:nvSpPr>
          <p:cNvPr id="91146" name="Text Box 11"/>
          <p:cNvSpPr txBox="1">
            <a:spLocks noChangeArrowheads="1"/>
          </p:cNvSpPr>
          <p:nvPr/>
        </p:nvSpPr>
        <p:spPr bwMode="auto">
          <a:xfrm>
            <a:off x="3744913" y="6045200"/>
            <a:ext cx="1290637"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Clean air</a:t>
            </a:r>
          </a:p>
        </p:txBody>
      </p:sp>
      <p:sp>
        <p:nvSpPr>
          <p:cNvPr id="91147" name="Text Box 12"/>
          <p:cNvSpPr txBox="1">
            <a:spLocks noChangeArrowheads="1"/>
          </p:cNvSpPr>
          <p:nvPr/>
        </p:nvSpPr>
        <p:spPr bwMode="auto">
          <a:xfrm rot="5400000">
            <a:off x="3010694" y="5052219"/>
            <a:ext cx="9794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grapes</a:t>
            </a:r>
          </a:p>
        </p:txBody>
      </p:sp>
      <p:sp>
        <p:nvSpPr>
          <p:cNvPr id="91148" name="Text Box 13"/>
          <p:cNvSpPr txBox="1">
            <a:spLocks noChangeArrowheads="1"/>
          </p:cNvSpPr>
          <p:nvPr/>
        </p:nvSpPr>
        <p:spPr bwMode="auto">
          <a:xfrm>
            <a:off x="3397250" y="5864225"/>
            <a:ext cx="3540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S</a:t>
            </a:r>
          </a:p>
        </p:txBody>
      </p:sp>
      <p:sp>
        <p:nvSpPr>
          <p:cNvPr id="91149" name="Text Box 14"/>
          <p:cNvSpPr txBox="1">
            <a:spLocks noChangeArrowheads="1"/>
          </p:cNvSpPr>
          <p:nvPr/>
        </p:nvSpPr>
        <p:spPr bwMode="auto">
          <a:xfrm>
            <a:off x="5186363" y="4383088"/>
            <a:ext cx="404812"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A</a:t>
            </a:r>
          </a:p>
        </p:txBody>
      </p:sp>
      <p:sp>
        <p:nvSpPr>
          <p:cNvPr id="91150" name="Freeform 15"/>
          <p:cNvSpPr>
            <a:spLocks/>
          </p:cNvSpPr>
          <p:nvPr/>
        </p:nvSpPr>
        <p:spPr bwMode="auto">
          <a:xfrm>
            <a:off x="3706813" y="4646613"/>
            <a:ext cx="1455737" cy="1363662"/>
          </a:xfrm>
          <a:custGeom>
            <a:avLst/>
            <a:gdLst>
              <a:gd name="T0" fmla="*/ 0 w 917"/>
              <a:gd name="T1" fmla="*/ 1363662 h 859"/>
              <a:gd name="T2" fmla="*/ 231775 w 917"/>
              <a:gd name="T3" fmla="*/ 708025 h 859"/>
              <a:gd name="T4" fmla="*/ 836612 w 917"/>
              <a:gd name="T5" fmla="*/ 219075 h 859"/>
              <a:gd name="T6" fmla="*/ 1455737 w 917"/>
              <a:gd name="T7" fmla="*/ 0 h 859"/>
              <a:gd name="T8" fmla="*/ 0 60000 65536"/>
              <a:gd name="T9" fmla="*/ 0 60000 65536"/>
              <a:gd name="T10" fmla="*/ 0 60000 65536"/>
              <a:gd name="T11" fmla="*/ 0 60000 65536"/>
              <a:gd name="T12" fmla="*/ 0 w 917"/>
              <a:gd name="T13" fmla="*/ 0 h 859"/>
              <a:gd name="T14" fmla="*/ 917 w 917"/>
              <a:gd name="T15" fmla="*/ 859 h 859"/>
            </a:gdLst>
            <a:ahLst/>
            <a:cxnLst>
              <a:cxn ang="T8">
                <a:pos x="T0" y="T1"/>
              </a:cxn>
              <a:cxn ang="T9">
                <a:pos x="T2" y="T3"/>
              </a:cxn>
              <a:cxn ang="T10">
                <a:pos x="T4" y="T5"/>
              </a:cxn>
              <a:cxn ang="T11">
                <a:pos x="T6" y="T7"/>
              </a:cxn>
            </a:cxnLst>
            <a:rect l="T12" t="T13" r="T14" b="T15"/>
            <a:pathLst>
              <a:path w="917" h="859">
                <a:moveTo>
                  <a:pt x="0" y="859"/>
                </a:moveTo>
                <a:cubicBezTo>
                  <a:pt x="29" y="712"/>
                  <a:pt x="58" y="566"/>
                  <a:pt x="146" y="446"/>
                </a:cubicBezTo>
                <a:cubicBezTo>
                  <a:pt x="234" y="326"/>
                  <a:pt x="399" y="212"/>
                  <a:pt x="527" y="138"/>
                </a:cubicBezTo>
                <a:cubicBezTo>
                  <a:pt x="655" y="64"/>
                  <a:pt x="852" y="23"/>
                  <a:pt x="917" y="0"/>
                </a:cubicBezTo>
              </a:path>
            </a:pathLst>
          </a:custGeom>
          <a:no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9304065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Will property rights work: Public Bad</a:t>
            </a:r>
          </a:p>
        </p:txBody>
      </p:sp>
      <p:sp>
        <p:nvSpPr>
          <p:cNvPr id="93187" name="Rectangle 3"/>
          <p:cNvSpPr>
            <a:spLocks noGrp="1" noChangeArrowheads="1"/>
          </p:cNvSpPr>
          <p:nvPr>
            <p:ph type="body" idx="1"/>
          </p:nvPr>
        </p:nvSpPr>
        <p:spPr/>
        <p:txBody>
          <a:bodyPr/>
          <a:lstStyle/>
          <a:p>
            <a:pPr eaLnBrk="1" hangingPunct="1"/>
            <a:r>
              <a:rPr lang="en-US" dirty="0" smtClean="0"/>
              <a:t>Polluter and </a:t>
            </a:r>
            <a:r>
              <a:rPr lang="en-US" dirty="0" err="1" smtClean="0"/>
              <a:t>Pollutee</a:t>
            </a:r>
            <a:r>
              <a:rPr lang="en-US" dirty="0" smtClean="0"/>
              <a:t>.</a:t>
            </a:r>
          </a:p>
          <a:p>
            <a:pPr lvl="1" eaLnBrk="1" hangingPunct="1"/>
            <a:r>
              <a:rPr lang="en-US" dirty="0" smtClean="0"/>
              <a:t>Non rival and non excludable pollution</a:t>
            </a:r>
          </a:p>
          <a:p>
            <a:pPr lvl="1" eaLnBrk="1" hangingPunct="1"/>
            <a:r>
              <a:rPr lang="en-US" dirty="0" smtClean="0"/>
              <a:t>Everyone breathes the same air</a:t>
            </a:r>
          </a:p>
          <a:p>
            <a:pPr lvl="1" eaLnBrk="1" hangingPunct="1"/>
            <a:r>
              <a:rPr lang="en-US" dirty="0" smtClean="0"/>
              <a:t>Personal benefit from selling air rights is miniscule change in air quality and capturing only personal increase.</a:t>
            </a:r>
          </a:p>
        </p:txBody>
      </p:sp>
    </p:spTree>
    <p:extLst>
      <p:ext uri="{BB962C8B-B14F-4D97-AF65-F5344CB8AC3E}">
        <p14:creationId xmlns:p14="http://schemas.microsoft.com/office/powerpoint/2010/main" val="41661488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Spatial Damages</a:t>
            </a:r>
          </a:p>
        </p:txBody>
      </p:sp>
      <p:sp>
        <p:nvSpPr>
          <p:cNvPr id="94211" name="Rectangle 3"/>
          <p:cNvSpPr>
            <a:spLocks noGrp="1" noChangeArrowheads="1"/>
          </p:cNvSpPr>
          <p:nvPr>
            <p:ph type="body" idx="1"/>
          </p:nvPr>
        </p:nvSpPr>
        <p:spPr/>
        <p:txBody>
          <a:bodyPr/>
          <a:lstStyle/>
          <a:p>
            <a:pPr eaLnBrk="1" hangingPunct="1"/>
            <a:r>
              <a:rPr lang="en-US" smtClean="0"/>
              <a:t>The amount of effluent arriving in place </a:t>
            </a:r>
            <a:r>
              <a:rPr lang="en-US" i="1" smtClean="0"/>
              <a:t>j</a:t>
            </a:r>
            <a:r>
              <a:rPr lang="en-US" smtClean="0"/>
              <a:t> is given by the transport function </a:t>
            </a:r>
            <a:r>
              <a:rPr lang="en-US" i="1" smtClean="0"/>
              <a:t>T</a:t>
            </a:r>
            <a:r>
              <a:rPr lang="en-US" i="1" baseline="-25000" smtClean="0"/>
              <a:t>ij</a:t>
            </a:r>
            <a:r>
              <a:rPr lang="en-US" i="1" smtClean="0"/>
              <a:t>(a</a:t>
            </a:r>
            <a:r>
              <a:rPr lang="en-US" i="1" baseline="-25000" smtClean="0"/>
              <a:t>i</a:t>
            </a:r>
            <a:r>
              <a:rPr lang="en-US" i="1" smtClean="0"/>
              <a:t>)</a:t>
            </a:r>
            <a:r>
              <a:rPr lang="en-US" smtClean="0"/>
              <a:t>.  </a:t>
            </a:r>
          </a:p>
          <a:p>
            <a:pPr eaLnBrk="1" hangingPunct="1"/>
            <a:r>
              <a:rPr lang="en-US" smtClean="0"/>
              <a:t>damage caused in place </a:t>
            </a:r>
            <a:r>
              <a:rPr lang="en-US" i="1" smtClean="0"/>
              <a:t>j</a:t>
            </a:r>
            <a:r>
              <a:rPr lang="en-US" smtClean="0"/>
              <a:t> is </a:t>
            </a:r>
            <a:r>
              <a:rPr lang="en-US" i="1" smtClean="0"/>
              <a:t>D</a:t>
            </a:r>
            <a:r>
              <a:rPr lang="en-US" i="1" baseline="-25000" smtClean="0"/>
              <a:t>j</a:t>
            </a:r>
            <a:r>
              <a:rPr lang="en-US" i="1" smtClean="0"/>
              <a:t>( </a:t>
            </a:r>
            <a:r>
              <a:rPr lang="en-US" i="1" smtClean="0">
                <a:sym typeface="Symbol" pitchFamily="18" charset="2"/>
              </a:rPr>
              <a:t></a:t>
            </a:r>
            <a:r>
              <a:rPr lang="en-US" i="1" baseline="-25000" smtClean="0"/>
              <a:t>i </a:t>
            </a:r>
            <a:r>
              <a:rPr lang="en-US" i="1" smtClean="0"/>
              <a:t>T</a:t>
            </a:r>
            <a:r>
              <a:rPr lang="en-US" i="1" baseline="-25000" smtClean="0"/>
              <a:t>ij</a:t>
            </a:r>
            <a:r>
              <a:rPr lang="en-US" i="1" smtClean="0"/>
              <a:t>(a</a:t>
            </a:r>
            <a:r>
              <a:rPr lang="en-US" i="1" baseline="-25000" smtClean="0"/>
              <a:t>i</a:t>
            </a:r>
            <a:r>
              <a:rPr lang="en-US" i="1" smtClean="0"/>
              <a:t>))</a:t>
            </a:r>
            <a:r>
              <a:rPr lang="en-US" smtClean="0"/>
              <a:t>. </a:t>
            </a:r>
            <a:endParaRPr lang="en-US" i="1" smtClean="0"/>
          </a:p>
          <a:p>
            <a:pPr eaLnBrk="1" hangingPunct="1"/>
            <a:r>
              <a:rPr lang="en-US" i="1" smtClean="0"/>
              <a:t>Max</a:t>
            </a:r>
            <a:r>
              <a:rPr lang="en-US" b="1" i="1" smtClean="0"/>
              <a:t>q,a </a:t>
            </a:r>
            <a:r>
              <a:rPr lang="en-US" i="1" smtClean="0"/>
              <a:t>U(</a:t>
            </a:r>
            <a:r>
              <a:rPr lang="en-US" smtClean="0"/>
              <a:t>Q</a:t>
            </a:r>
            <a:r>
              <a:rPr lang="en-US" i="1" smtClean="0"/>
              <a:t>) – </a:t>
            </a:r>
            <a:r>
              <a:rPr lang="en-US" i="1" smtClean="0">
                <a:sym typeface="Symbol" pitchFamily="18" charset="2"/>
              </a:rPr>
              <a:t></a:t>
            </a:r>
            <a:r>
              <a:rPr lang="en-US" i="1" baseline="-25000" smtClean="0"/>
              <a:t>j </a:t>
            </a:r>
            <a:r>
              <a:rPr lang="en-US" i="1" smtClean="0"/>
              <a:t>D</a:t>
            </a:r>
            <a:r>
              <a:rPr lang="en-US" i="1" baseline="-25000" smtClean="0"/>
              <a:t>j</a:t>
            </a:r>
            <a:r>
              <a:rPr lang="en-US" i="1" smtClean="0"/>
              <a:t>( </a:t>
            </a:r>
            <a:r>
              <a:rPr lang="en-US" i="1" smtClean="0">
                <a:sym typeface="Symbol" pitchFamily="18" charset="2"/>
              </a:rPr>
              <a:t></a:t>
            </a:r>
            <a:r>
              <a:rPr lang="en-US" i="1" baseline="-25000" smtClean="0"/>
              <a:t>i </a:t>
            </a:r>
            <a:r>
              <a:rPr lang="en-US" i="1" smtClean="0"/>
              <a:t>T</a:t>
            </a:r>
            <a:r>
              <a:rPr lang="en-US" i="1" baseline="-25000" smtClean="0"/>
              <a:t>ij</a:t>
            </a:r>
            <a:r>
              <a:rPr lang="en-US" i="1" smtClean="0"/>
              <a:t>(a</a:t>
            </a:r>
            <a:r>
              <a:rPr lang="en-US" i="1" baseline="-25000" smtClean="0"/>
              <a:t>i</a:t>
            </a:r>
            <a:r>
              <a:rPr lang="en-US" i="1" smtClean="0"/>
              <a:t>)) – C*(</a:t>
            </a:r>
            <a:r>
              <a:rPr lang="en-US" b="1" i="1" smtClean="0"/>
              <a:t>q ,a</a:t>
            </a:r>
            <a:r>
              <a:rPr lang="en-US" i="1" smtClean="0"/>
              <a:t>)</a:t>
            </a:r>
            <a:r>
              <a:rPr lang="en-US" smtClean="0"/>
              <a:t> ,</a:t>
            </a:r>
          </a:p>
          <a:p>
            <a:pPr eaLnBrk="1" hangingPunct="1"/>
            <a:r>
              <a:rPr lang="en-US" smtClean="0"/>
              <a:t>where </a:t>
            </a:r>
            <a:r>
              <a:rPr lang="en-US" b="1" i="1" smtClean="0"/>
              <a:t>a</a:t>
            </a:r>
            <a:r>
              <a:rPr lang="en-US" smtClean="0"/>
              <a:t> is a vector of effluent, indexed by firm, and</a:t>
            </a:r>
            <a:r>
              <a:rPr lang="en-US" i="1" smtClean="0"/>
              <a:t> C*( </a:t>
            </a:r>
            <a:r>
              <a:rPr lang="en-US" b="1" i="1" smtClean="0"/>
              <a:t>q ,a</a:t>
            </a:r>
            <a:r>
              <a:rPr lang="en-US" i="1" smtClean="0"/>
              <a:t>)=</a:t>
            </a:r>
            <a:r>
              <a:rPr lang="en-US" smtClean="0"/>
              <a:t> </a:t>
            </a:r>
            <a:r>
              <a:rPr lang="en-US" smtClean="0">
                <a:sym typeface="Symbol" pitchFamily="18" charset="2"/>
              </a:rPr>
              <a:t></a:t>
            </a:r>
            <a:r>
              <a:rPr lang="en-US" i="1" baseline="-25000" smtClean="0"/>
              <a:t>i</a:t>
            </a:r>
            <a:r>
              <a:rPr lang="en-US" i="1" smtClean="0"/>
              <a:t> C</a:t>
            </a:r>
            <a:r>
              <a:rPr lang="en-US" i="1" baseline="-25000" smtClean="0"/>
              <a:t>i</a:t>
            </a:r>
            <a:r>
              <a:rPr lang="en-US" i="1" smtClean="0"/>
              <a:t>(q</a:t>
            </a:r>
            <a:r>
              <a:rPr lang="en-US" i="1" baseline="-25000" smtClean="0"/>
              <a:t>i</a:t>
            </a:r>
            <a:r>
              <a:rPr lang="en-US" i="1" smtClean="0"/>
              <a:t>,a</a:t>
            </a:r>
            <a:r>
              <a:rPr lang="en-US" i="1" baseline="-25000" smtClean="0"/>
              <a:t>i</a:t>
            </a:r>
            <a:r>
              <a:rPr lang="en-US" i="1" smtClean="0"/>
              <a:t>)</a:t>
            </a:r>
            <a:r>
              <a:rPr lang="en-US" smtClean="0"/>
              <a:t>. </a:t>
            </a:r>
          </a:p>
          <a:p>
            <a:pPr eaLnBrk="1" hangingPunct="1"/>
            <a:r>
              <a:rPr lang="en-US" i="1" smtClean="0">
                <a:sym typeface="Symbol" pitchFamily="18" charset="2"/>
              </a:rPr>
              <a:t></a:t>
            </a:r>
            <a:r>
              <a:rPr lang="sv-SE" i="1" smtClean="0"/>
              <a:t>C</a:t>
            </a:r>
            <a:r>
              <a:rPr lang="sv-SE" baseline="-25000" smtClean="0"/>
              <a:t>i</a:t>
            </a:r>
            <a:r>
              <a:rPr lang="sv-SE" i="1" smtClean="0"/>
              <a:t>/</a:t>
            </a:r>
            <a:r>
              <a:rPr lang="en-US" i="1" smtClean="0">
                <a:sym typeface="Symbol" pitchFamily="18" charset="2"/>
              </a:rPr>
              <a:t></a:t>
            </a:r>
            <a:r>
              <a:rPr lang="sv-SE" i="1" smtClean="0"/>
              <a:t>a</a:t>
            </a:r>
            <a:r>
              <a:rPr lang="sv-SE" baseline="-25000" smtClean="0"/>
              <a:t>i</a:t>
            </a:r>
            <a:r>
              <a:rPr lang="sv-SE" i="1" smtClean="0"/>
              <a:t> =  </a:t>
            </a:r>
            <a:r>
              <a:rPr lang="en-US" i="1" smtClean="0">
                <a:sym typeface="Symbol" pitchFamily="18" charset="2"/>
              </a:rPr>
              <a:t></a:t>
            </a:r>
            <a:r>
              <a:rPr lang="sv-SE" i="1" baseline="-25000" smtClean="0"/>
              <a:t>j</a:t>
            </a:r>
            <a:r>
              <a:rPr lang="sv-SE" i="1" smtClean="0"/>
              <a:t> D</a:t>
            </a:r>
            <a:r>
              <a:rPr lang="sv-SE" i="1" baseline="-25000" smtClean="0"/>
              <a:t>j</a:t>
            </a:r>
            <a:r>
              <a:rPr lang="sv-SE" i="1" smtClean="0"/>
              <a:t>' (</a:t>
            </a:r>
            <a:r>
              <a:rPr lang="en-US" i="1" smtClean="0">
                <a:sym typeface="Symbol" pitchFamily="18" charset="2"/>
              </a:rPr>
              <a:t></a:t>
            </a:r>
            <a:r>
              <a:rPr lang="sv-SE" i="1" baseline="-25000" smtClean="0"/>
              <a:t>i</a:t>
            </a:r>
            <a:r>
              <a:rPr lang="sv-SE" i="1" smtClean="0"/>
              <a:t> T</a:t>
            </a:r>
            <a:r>
              <a:rPr lang="sv-SE" i="1" baseline="-25000" smtClean="0"/>
              <a:t>ij</a:t>
            </a:r>
            <a:r>
              <a:rPr lang="sv-SE" i="1" smtClean="0"/>
              <a:t>(a</a:t>
            </a:r>
            <a:r>
              <a:rPr lang="sv-SE" i="1" baseline="-25000" smtClean="0"/>
              <a:t>i</a:t>
            </a:r>
            <a:r>
              <a:rPr lang="sv-SE" i="1" smtClean="0"/>
              <a:t>)) T</a:t>
            </a:r>
            <a:r>
              <a:rPr lang="sv-SE" i="1" baseline="-25000" smtClean="0"/>
              <a:t>ji'</a:t>
            </a:r>
            <a:r>
              <a:rPr lang="sv-SE" i="1" smtClean="0"/>
              <a:t>(a</a:t>
            </a:r>
            <a:r>
              <a:rPr lang="sv-SE" i="1" baseline="-25000" smtClean="0"/>
              <a:t>i</a:t>
            </a:r>
            <a:r>
              <a:rPr lang="sv-SE" i="1" smtClean="0"/>
              <a:t>) </a:t>
            </a:r>
            <a:r>
              <a:rPr lang="sv-SE" smtClean="0"/>
              <a:t>.</a:t>
            </a:r>
          </a:p>
          <a:p>
            <a:pPr lvl="1" eaLnBrk="1" hangingPunct="1"/>
            <a:r>
              <a:rPr lang="en-US" smtClean="0"/>
              <a:t>Note that D’ could vary a lot (say with pop.)</a:t>
            </a:r>
          </a:p>
        </p:txBody>
      </p:sp>
    </p:spTree>
    <p:extLst>
      <p:ext uri="{BB962C8B-B14F-4D97-AF65-F5344CB8AC3E}">
        <p14:creationId xmlns:p14="http://schemas.microsoft.com/office/powerpoint/2010/main" val="24578659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Multimedia, Avoidance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119386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Multimedia</a:t>
            </a:r>
          </a:p>
        </p:txBody>
      </p:sp>
      <p:sp>
        <p:nvSpPr>
          <p:cNvPr id="95235" name="Rectangle 3"/>
          <p:cNvSpPr>
            <a:spLocks noGrp="1" noChangeArrowheads="1"/>
          </p:cNvSpPr>
          <p:nvPr>
            <p:ph type="body" idx="1"/>
          </p:nvPr>
        </p:nvSpPr>
        <p:spPr/>
        <p:txBody>
          <a:bodyPr/>
          <a:lstStyle/>
          <a:p>
            <a:pPr eaLnBrk="1" hangingPunct="1"/>
            <a:r>
              <a:rPr lang="en-US" i="1" dirty="0" smtClean="0"/>
              <a:t>Two agents, two effluents, 1 product</a:t>
            </a:r>
          </a:p>
          <a:p>
            <a:pPr eaLnBrk="1" hangingPunct="1"/>
            <a:r>
              <a:rPr lang="en-US" i="1" dirty="0" smtClean="0"/>
              <a:t>Agent one </a:t>
            </a:r>
            <a:r>
              <a:rPr lang="en-US" i="1" dirty="0" err="1" smtClean="0"/>
              <a:t>maxs</a:t>
            </a:r>
            <a:r>
              <a:rPr lang="en-US" i="1" dirty="0" smtClean="0"/>
              <a:t> </a:t>
            </a:r>
          </a:p>
          <a:p>
            <a:pPr eaLnBrk="1" hangingPunct="1"/>
            <a:r>
              <a:rPr lang="en-US" i="1" dirty="0" smtClean="0"/>
              <a:t>U(q(a</a:t>
            </a:r>
            <a:r>
              <a:rPr lang="en-US" i="1" baseline="30000" dirty="0" smtClean="0"/>
              <a:t>1</a:t>
            </a:r>
            <a:r>
              <a:rPr lang="en-US" i="1" dirty="0" smtClean="0"/>
              <a:t>,a</a:t>
            </a:r>
            <a:r>
              <a:rPr lang="en-US" i="1" baseline="30000" dirty="0" smtClean="0"/>
              <a:t>2</a:t>
            </a:r>
            <a:r>
              <a:rPr lang="en-US" i="1" dirty="0" smtClean="0"/>
              <a:t>) – D</a:t>
            </a:r>
            <a:r>
              <a:rPr lang="en-US" i="1" baseline="30000" dirty="0" smtClean="0"/>
              <a:t>1</a:t>
            </a:r>
            <a:r>
              <a:rPr lang="en-US" i="1" dirty="0" smtClean="0"/>
              <a:t>(a</a:t>
            </a:r>
            <a:r>
              <a:rPr lang="en-US" i="1" baseline="30000" dirty="0" smtClean="0"/>
              <a:t>1</a:t>
            </a:r>
            <a:r>
              <a:rPr lang="en-US" i="1" dirty="0" smtClean="0"/>
              <a:t>) – C(q(a</a:t>
            </a:r>
            <a:r>
              <a:rPr lang="en-US" i="1" baseline="30000" dirty="0" smtClean="0"/>
              <a:t>1</a:t>
            </a:r>
            <a:r>
              <a:rPr lang="en-US" i="1" dirty="0" smtClean="0"/>
              <a:t>,a</a:t>
            </a:r>
            <a:r>
              <a:rPr lang="en-US" i="1" baseline="30000" dirty="0" smtClean="0"/>
              <a:t>2</a:t>
            </a:r>
            <a:r>
              <a:rPr lang="en-US" i="1" dirty="0" smtClean="0"/>
              <a:t>), a</a:t>
            </a:r>
            <a:r>
              <a:rPr lang="en-US" i="1" baseline="30000" dirty="0" smtClean="0"/>
              <a:t>1</a:t>
            </a:r>
            <a:r>
              <a:rPr lang="en-US" i="1" dirty="0" smtClean="0"/>
              <a:t>, a</a:t>
            </a:r>
            <a:r>
              <a:rPr lang="en-US" i="1" baseline="30000" dirty="0" smtClean="0"/>
              <a:t>2</a:t>
            </a:r>
            <a:r>
              <a:rPr lang="en-US" i="1" dirty="0" smtClean="0"/>
              <a:t>)</a:t>
            </a:r>
            <a:r>
              <a:rPr lang="en-US" dirty="0" smtClean="0"/>
              <a:t> .</a:t>
            </a:r>
          </a:p>
          <a:p>
            <a:pPr eaLnBrk="1" hangingPunct="1"/>
            <a:r>
              <a:rPr lang="en-US" dirty="0" smtClean="0"/>
              <a:t>Agent two does same with D</a:t>
            </a:r>
            <a:r>
              <a:rPr lang="en-US" baseline="30000" dirty="0" smtClean="0"/>
              <a:t>2</a:t>
            </a:r>
            <a:r>
              <a:rPr lang="en-US" dirty="0" smtClean="0"/>
              <a:t>(a</a:t>
            </a:r>
            <a:r>
              <a:rPr lang="en-US" baseline="30000" dirty="0" smtClean="0"/>
              <a:t>2</a:t>
            </a:r>
            <a:r>
              <a:rPr lang="en-US" dirty="0" smtClean="0"/>
              <a:t>)</a:t>
            </a:r>
          </a:p>
          <a:p>
            <a:pPr eaLnBrk="1" hangingPunct="1"/>
            <a:r>
              <a:rPr lang="en-US" dirty="0" smtClean="0"/>
              <a:t>Reproduces FOC for full optimum</a:t>
            </a:r>
          </a:p>
          <a:p>
            <a:pPr eaLnBrk="1" hangingPunct="1"/>
            <a:r>
              <a:rPr lang="en-US" dirty="0" err="1" smtClean="0"/>
              <a:t>Stackleberg</a:t>
            </a:r>
            <a:r>
              <a:rPr lang="en-US" dirty="0" smtClean="0"/>
              <a:t> doesn’t get that effect—other guys pollution gets left out</a:t>
            </a:r>
          </a:p>
          <a:p>
            <a:pPr eaLnBrk="1" hangingPunct="1"/>
            <a:r>
              <a:rPr lang="en-US" dirty="0" smtClean="0"/>
              <a:t>Also if choosing your pollution changes their pollution for physical reasons.</a:t>
            </a:r>
          </a:p>
          <a:p>
            <a:pPr eaLnBrk="1" hangingPunct="1"/>
            <a:endParaRPr lang="en-US" dirty="0" smtClean="0"/>
          </a:p>
        </p:txBody>
      </p:sp>
    </p:spTree>
    <p:extLst>
      <p:ext uri="{BB962C8B-B14F-4D97-AF65-F5344CB8AC3E}">
        <p14:creationId xmlns:p14="http://schemas.microsoft.com/office/powerpoint/2010/main" val="26682757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Dumas (</a:t>
            </a:r>
            <a:r>
              <a:rPr lang="en-US" dirty="0" err="1" smtClean="0"/>
              <a:t>ucb</a:t>
            </a:r>
            <a:r>
              <a:rPr lang="en-US" dirty="0" smtClean="0"/>
              <a:t> </a:t>
            </a:r>
            <a:r>
              <a:rPr lang="en-US" dirty="0" err="1" smtClean="0"/>
              <a:t>phd</a:t>
            </a:r>
            <a:r>
              <a:rPr lang="en-US" dirty="0" smtClean="0"/>
              <a:t>) More damage done by trucks servicing water clean up than was done by the dirty water itself.</a:t>
            </a:r>
            <a:endParaRPr lang="en-US" dirty="0"/>
          </a:p>
        </p:txBody>
      </p:sp>
    </p:spTree>
    <p:extLst>
      <p:ext uri="{BB962C8B-B14F-4D97-AF65-F5344CB8AC3E}">
        <p14:creationId xmlns:p14="http://schemas.microsoft.com/office/powerpoint/2010/main" val="20654487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dirty="0" smtClean="0"/>
              <a:t>Avoidance</a:t>
            </a:r>
          </a:p>
        </p:txBody>
      </p:sp>
      <p:sp>
        <p:nvSpPr>
          <p:cNvPr id="96259" name="Rectangle 3"/>
          <p:cNvSpPr>
            <a:spLocks noGrp="1" noChangeArrowheads="1"/>
          </p:cNvSpPr>
          <p:nvPr>
            <p:ph type="body" idx="1"/>
          </p:nvPr>
        </p:nvSpPr>
        <p:spPr/>
        <p:txBody>
          <a:bodyPr/>
          <a:lstStyle/>
          <a:p>
            <a:pPr eaLnBrk="1" hangingPunct="1"/>
            <a:r>
              <a:rPr lang="en-US" sz="2800" dirty="0" smtClean="0"/>
              <a:t>Let </a:t>
            </a:r>
            <a:r>
              <a:rPr lang="en-US" sz="2800" dirty="0" smtClean="0"/>
              <a:t>f(</a:t>
            </a:r>
            <a:r>
              <a:rPr lang="en-US" sz="2800" i="1" dirty="0" smtClean="0">
                <a:sym typeface="Symbol" pitchFamily="18" charset="2"/>
              </a:rPr>
              <a:t></a:t>
            </a:r>
            <a:r>
              <a:rPr lang="en-US" sz="2800" dirty="0" smtClean="0"/>
              <a:t> ) </a:t>
            </a:r>
            <a:r>
              <a:rPr lang="en-US" sz="2800" dirty="0" smtClean="0"/>
              <a:t>be the quantity of </a:t>
            </a:r>
            <a:r>
              <a:rPr lang="en-US" sz="2800" dirty="0" smtClean="0"/>
              <a:t>surplus given </a:t>
            </a:r>
            <a:r>
              <a:rPr lang="en-US" sz="2800" dirty="0" smtClean="0"/>
              <a:t>up to reduce damages, so a social optimum results from solving the problem</a:t>
            </a:r>
          </a:p>
          <a:p>
            <a:pPr eaLnBrk="1" hangingPunct="1"/>
            <a:r>
              <a:rPr lang="en-US" sz="2800" dirty="0" smtClean="0"/>
              <a:t>Max </a:t>
            </a:r>
            <a:r>
              <a:rPr lang="en-US" sz="2800" i="1" baseline="-25000" dirty="0" err="1" smtClean="0"/>
              <a:t>q,a</a:t>
            </a:r>
            <a:r>
              <a:rPr lang="en-US" sz="2800" i="1" baseline="-25000" dirty="0" smtClean="0"/>
              <a:t>,</a:t>
            </a:r>
            <a:r>
              <a:rPr lang="en-US" sz="2800" i="1" baseline="-25000" dirty="0" smtClean="0">
                <a:sym typeface="Symbol" pitchFamily="18" charset="2"/>
              </a:rPr>
              <a:t></a:t>
            </a:r>
            <a:r>
              <a:rPr lang="en-US" sz="2800" dirty="0" smtClean="0"/>
              <a:t> </a:t>
            </a:r>
            <a:r>
              <a:rPr lang="en-US" sz="2800" i="1" dirty="0" smtClean="0"/>
              <a:t>U(q) –f(</a:t>
            </a:r>
            <a:r>
              <a:rPr lang="en-US" sz="2800" i="1" dirty="0" smtClean="0">
                <a:sym typeface="Symbol" pitchFamily="18" charset="2"/>
              </a:rPr>
              <a:t>)-</a:t>
            </a:r>
            <a:r>
              <a:rPr lang="en-US" sz="2800" i="1" dirty="0" smtClean="0"/>
              <a:t> D(a-</a:t>
            </a:r>
            <a:r>
              <a:rPr lang="en-US" sz="2800" i="1" dirty="0" smtClean="0">
                <a:sym typeface="Symbol" pitchFamily="18" charset="2"/>
              </a:rPr>
              <a:t></a:t>
            </a:r>
            <a:r>
              <a:rPr lang="en-US" sz="2800" i="1" dirty="0" smtClean="0"/>
              <a:t>) – C(q, a).</a:t>
            </a:r>
          </a:p>
          <a:p>
            <a:pPr eaLnBrk="1" hangingPunct="1"/>
            <a:r>
              <a:rPr lang="en-US" sz="2800" dirty="0" smtClean="0"/>
              <a:t> first best:  f’ =D’=MCA</a:t>
            </a:r>
          </a:p>
          <a:p>
            <a:pPr eaLnBrk="1" hangingPunct="1"/>
            <a:r>
              <a:rPr lang="en-US" sz="2800" i="1" dirty="0" smtClean="0"/>
              <a:t>Suppose a is regulated.  What is d</a:t>
            </a:r>
            <a:r>
              <a:rPr lang="en-US" sz="2800" i="1" dirty="0">
                <a:sym typeface="Symbol" pitchFamily="18" charset="2"/>
              </a:rPr>
              <a:t> </a:t>
            </a:r>
            <a:r>
              <a:rPr lang="en-US" sz="2800" i="1" dirty="0" smtClean="0">
                <a:sym typeface="Symbol" pitchFamily="18" charset="2"/>
              </a:rPr>
              <a:t>/da?</a:t>
            </a:r>
          </a:p>
          <a:p>
            <a:pPr lvl="1" eaLnBrk="1" hangingPunct="1"/>
            <a:r>
              <a:rPr lang="en-US" sz="2400" i="1" dirty="0" smtClean="0">
                <a:sym typeface="Symbol" pitchFamily="18" charset="2"/>
              </a:rPr>
              <a:t>Expect &gt;0.  More pollution = more avoidance</a:t>
            </a:r>
          </a:p>
          <a:p>
            <a:pPr eaLnBrk="1" hangingPunct="1"/>
            <a:r>
              <a:rPr lang="en-US" i="1" dirty="0" smtClean="0">
                <a:sym typeface="Symbol" pitchFamily="18" charset="2"/>
              </a:rPr>
              <a:t>Optimal avoidance is non-zero</a:t>
            </a:r>
          </a:p>
          <a:p>
            <a:pPr eaLnBrk="1" hangingPunct="1"/>
            <a:r>
              <a:rPr lang="en-US" i="1" dirty="0" smtClean="0">
                <a:sym typeface="Symbol" pitchFamily="18" charset="2"/>
              </a:rPr>
              <a:t>Extra abatement counteracted by extra avoidance.</a:t>
            </a:r>
            <a:endParaRPr lang="en-US" i="1" dirty="0" smtClean="0"/>
          </a:p>
        </p:txBody>
      </p:sp>
    </p:spTree>
    <p:extLst>
      <p:ext uri="{BB962C8B-B14F-4D97-AF65-F5344CB8AC3E}">
        <p14:creationId xmlns:p14="http://schemas.microsoft.com/office/powerpoint/2010/main" val="20352411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rig so that first best is to pollute and to avoid.  Shifts all costs of pollution onto the avoider.</a:t>
            </a:r>
          </a:p>
          <a:p>
            <a:r>
              <a:rPr lang="en-US" dirty="0" smtClean="0"/>
              <a:t>Can rig so that the “danger” is kept constant.  All abatement is exactly offset by decreased avoidance.  (Pill bottles and older people)</a:t>
            </a:r>
          </a:p>
          <a:p>
            <a:r>
              <a:rPr lang="en-US" dirty="0" err="1" smtClean="0"/>
              <a:t>Viscusi</a:t>
            </a:r>
            <a:r>
              <a:rPr lang="en-US" dirty="0" smtClean="0"/>
              <a:t> tells these stories.</a:t>
            </a:r>
            <a:endParaRPr lang="en-US" dirty="0"/>
          </a:p>
        </p:txBody>
      </p:sp>
    </p:spTree>
    <p:extLst>
      <p:ext uri="{BB962C8B-B14F-4D97-AF65-F5344CB8AC3E}">
        <p14:creationId xmlns:p14="http://schemas.microsoft.com/office/powerpoint/2010/main" val="136413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Marginal Cost of Abatement Made Real</a:t>
            </a:r>
            <a:endParaRPr lang="en-US" dirty="0"/>
          </a:p>
        </p:txBody>
      </p:sp>
      <p:sp>
        <p:nvSpPr>
          <p:cNvPr id="3" name="Content Placeholder 2"/>
          <p:cNvSpPr>
            <a:spLocks noGrp="1"/>
          </p:cNvSpPr>
          <p:nvPr>
            <p:ph idx="1"/>
          </p:nvPr>
        </p:nvSpPr>
        <p:spPr/>
        <p:txBody>
          <a:bodyPr/>
          <a:lstStyle/>
          <a:p>
            <a:r>
              <a:rPr lang="en-US" dirty="0" smtClean="0"/>
              <a:t>Isoquant:  all bundles produce same</a:t>
            </a:r>
          </a:p>
          <a:p>
            <a:r>
              <a:rPr lang="en-US" dirty="0" err="1" smtClean="0"/>
              <a:t>Isopleth</a:t>
            </a:r>
            <a:r>
              <a:rPr lang="en-US" dirty="0" smtClean="0"/>
              <a:t>:  all bundles pollute the same</a:t>
            </a:r>
          </a:p>
          <a:p>
            <a:r>
              <a:rPr lang="en-US" dirty="0" err="1" smtClean="0"/>
              <a:t>Isocost</a:t>
            </a:r>
            <a:r>
              <a:rPr lang="en-US" dirty="0" smtClean="0"/>
              <a:t>:  all bundles have same cost</a:t>
            </a:r>
          </a:p>
          <a:p>
            <a:r>
              <a:rPr lang="en-US" dirty="0" smtClean="0"/>
              <a:t>Example.  Lettuce</a:t>
            </a:r>
          </a:p>
          <a:p>
            <a:pPr lvl="1"/>
            <a:r>
              <a:rPr lang="en-US" dirty="0" err="1" smtClean="0"/>
              <a:t>Nitrogren</a:t>
            </a:r>
            <a:r>
              <a:rPr lang="en-US" dirty="0" smtClean="0"/>
              <a:t> + Water = polluted </a:t>
            </a:r>
            <a:r>
              <a:rPr lang="en-US" dirty="0" err="1" smtClean="0"/>
              <a:t>leachate</a:t>
            </a:r>
            <a:r>
              <a:rPr lang="en-US" dirty="0" smtClean="0"/>
              <a:t> goes to ground water</a:t>
            </a:r>
          </a:p>
          <a:p>
            <a:pPr lvl="1"/>
            <a:r>
              <a:rPr lang="en-US" dirty="0" smtClean="0"/>
              <a:t>Also are inputs to lettuce, measured as dry matter in </a:t>
            </a:r>
            <a:r>
              <a:rPr lang="en-US" dirty="0" err="1" smtClean="0"/>
              <a:t>tonnes</a:t>
            </a:r>
            <a:r>
              <a:rPr lang="en-US" dirty="0" smtClean="0"/>
              <a:t> per hectare</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Env Justice</a:t>
            </a:r>
          </a:p>
        </p:txBody>
      </p:sp>
      <p:sp>
        <p:nvSpPr>
          <p:cNvPr id="2052" name="Rectangle 3"/>
          <p:cNvSpPr>
            <a:spLocks noGrp="1" noChangeArrowheads="1"/>
          </p:cNvSpPr>
          <p:nvPr>
            <p:ph type="body" sz="half" idx="1"/>
          </p:nvPr>
        </p:nvSpPr>
        <p:spPr/>
        <p:txBody>
          <a:bodyPr/>
          <a:lstStyle/>
          <a:p>
            <a:pPr eaLnBrk="1" hangingPunct="1"/>
            <a:r>
              <a:rPr lang="en-US" sz="2800" smtClean="0"/>
              <a:t>Simple two person model</a:t>
            </a:r>
          </a:p>
          <a:p>
            <a:pPr eaLnBrk="1" hangingPunct="1"/>
            <a:endParaRPr lang="en-US" sz="2800" smtClean="0"/>
          </a:p>
        </p:txBody>
      </p:sp>
      <p:graphicFrame>
        <p:nvGraphicFramePr>
          <p:cNvPr id="2050" name="Object 4"/>
          <p:cNvGraphicFramePr>
            <a:graphicFrameLocks noGrp="1" noChangeAspect="1"/>
          </p:cNvGraphicFramePr>
          <p:nvPr>
            <p:ph sz="half" idx="2"/>
          </p:nvPr>
        </p:nvGraphicFramePr>
        <p:xfrm>
          <a:off x="-641350" y="2698750"/>
          <a:ext cx="13004800" cy="990600"/>
        </p:xfrm>
        <a:graphic>
          <a:graphicData uri="http://schemas.openxmlformats.org/presentationml/2006/ole">
            <mc:AlternateContent xmlns:mc="http://schemas.openxmlformats.org/markup-compatibility/2006">
              <mc:Choice xmlns:v="urn:schemas-microsoft-com:vml" Requires="v">
                <p:oleObj spid="_x0000_s8198" name="Document" r:id="rId4" imgW="5935019" imgH="425602" progId="Word.Document.8">
                  <p:embed/>
                </p:oleObj>
              </mc:Choice>
              <mc:Fallback>
                <p:oleObj name="Document" r:id="rId4" imgW="5935019" imgH="4256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 y="2698750"/>
                        <a:ext cx="1300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6"/>
          <p:cNvSpPr txBox="1">
            <a:spLocks noChangeArrowheads="1"/>
          </p:cNvSpPr>
          <p:nvPr/>
        </p:nvSpPr>
        <p:spPr bwMode="auto">
          <a:xfrm>
            <a:off x="708025" y="3781425"/>
            <a:ext cx="8032750" cy="1465263"/>
          </a:xfrm>
          <a:prstGeom prst="rect">
            <a:avLst/>
          </a:prstGeom>
          <a:noFill/>
          <a:ln w="9525">
            <a:noFill/>
            <a:miter lim="800000"/>
            <a:headEnd/>
            <a:tailEnd/>
          </a:ln>
        </p:spPr>
        <p:txBody>
          <a:bodyPr wrap="none">
            <a:spAutoFit/>
          </a:bodyPr>
          <a:lstStyle/>
          <a:p>
            <a:r>
              <a:rPr lang="en-US"/>
              <a:t>Optimum sets p = mc and mca = D’ as usual.  Many possibilities for “injustice”</a:t>
            </a:r>
          </a:p>
          <a:p>
            <a:r>
              <a:rPr lang="en-US"/>
              <a:t>For instance in #1 were in control he would allocate all output to himself and</a:t>
            </a:r>
          </a:p>
          <a:p>
            <a:r>
              <a:rPr lang="en-US"/>
              <a:t>Allocate all pollution to the other guy.  </a:t>
            </a:r>
          </a:p>
          <a:p>
            <a:r>
              <a:rPr lang="en-US"/>
              <a:t>If the rules to allocate q prevent that, would still overallocate pollution to #2.  </a:t>
            </a:r>
          </a:p>
          <a:p>
            <a:r>
              <a:rPr lang="en-US"/>
              <a:t>Doing so can yield less pollution or more product or both for #1</a:t>
            </a:r>
          </a:p>
        </p:txBody>
      </p:sp>
    </p:spTree>
    <p:extLst>
      <p:ext uri="{BB962C8B-B14F-4D97-AF65-F5344CB8AC3E}">
        <p14:creationId xmlns:p14="http://schemas.microsoft.com/office/powerpoint/2010/main" val="18117427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Env. Justice</a:t>
            </a:r>
          </a:p>
        </p:txBody>
      </p:sp>
      <p:sp>
        <p:nvSpPr>
          <p:cNvPr id="98307" name="Rectangle 3"/>
          <p:cNvSpPr>
            <a:spLocks noGrp="1" noChangeArrowheads="1"/>
          </p:cNvSpPr>
          <p:nvPr>
            <p:ph type="body" idx="1"/>
          </p:nvPr>
        </p:nvSpPr>
        <p:spPr/>
        <p:txBody>
          <a:bodyPr/>
          <a:lstStyle/>
          <a:p>
            <a:pPr eaLnBrk="1" hangingPunct="1">
              <a:lnSpc>
                <a:spcPct val="90000"/>
              </a:lnSpc>
            </a:pPr>
            <a:r>
              <a:rPr lang="en-US" smtClean="0"/>
              <a:t>In real life concern is over new plant siting.</a:t>
            </a:r>
          </a:p>
          <a:p>
            <a:pPr lvl="1" eaLnBrk="1" hangingPunct="1">
              <a:lnSpc>
                <a:spcPct val="90000"/>
              </a:lnSpc>
            </a:pPr>
            <a:r>
              <a:rPr lang="en-US" smtClean="0"/>
              <a:t>Argument against putting new power plant in the Bronx is that poor people live there.</a:t>
            </a:r>
          </a:p>
          <a:p>
            <a:pPr eaLnBrk="1" hangingPunct="1">
              <a:lnSpc>
                <a:spcPct val="90000"/>
              </a:lnSpc>
            </a:pPr>
            <a:r>
              <a:rPr lang="en-US" smtClean="0"/>
              <a:t>Looking at current patterns of pollution doesn’t give clear answer, but includes lower rents near polluting facilities.</a:t>
            </a:r>
          </a:p>
          <a:p>
            <a:pPr eaLnBrk="1" hangingPunct="1">
              <a:lnSpc>
                <a:spcPct val="90000"/>
              </a:lnSpc>
            </a:pPr>
            <a:r>
              <a:rPr lang="en-US" smtClean="0"/>
              <a:t>Concept begs the issue of whether the problem is that people are poor and then we should give them money.</a:t>
            </a:r>
          </a:p>
        </p:txBody>
      </p:sp>
    </p:spTree>
    <p:extLst>
      <p:ext uri="{BB962C8B-B14F-4D97-AF65-F5344CB8AC3E}">
        <p14:creationId xmlns:p14="http://schemas.microsoft.com/office/powerpoint/2010/main" val="4508682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Rausser</a:t>
            </a:r>
            <a:r>
              <a:rPr lang="en-US" dirty="0" smtClean="0"/>
              <a:t> and </a:t>
            </a:r>
            <a:r>
              <a:rPr lang="en-US" dirty="0" err="1" smtClean="0"/>
              <a:t>McCluskey</a:t>
            </a:r>
            <a:r>
              <a:rPr lang="en-US" dirty="0" smtClean="0"/>
              <a:t> have an example where pollution is discovered an cleaned up, but the neighborhood permanently changes for the worse.</a:t>
            </a:r>
          </a:p>
          <a:p>
            <a:r>
              <a:rPr lang="en-US" dirty="0" smtClean="0"/>
              <a:t>Generally studies of </a:t>
            </a:r>
            <a:r>
              <a:rPr lang="en-US" dirty="0" err="1" smtClean="0"/>
              <a:t>env</a:t>
            </a:r>
            <a:r>
              <a:rPr lang="en-US" dirty="0" smtClean="0"/>
              <a:t>. Justice are going to suffer from “incredible identifying assumptions”  (who said these words and in what journal)</a:t>
            </a:r>
            <a:endParaRPr lang="en-US" dirty="0"/>
          </a:p>
        </p:txBody>
      </p:sp>
    </p:spTree>
    <p:extLst>
      <p:ext uri="{BB962C8B-B14F-4D97-AF65-F5344CB8AC3E}">
        <p14:creationId xmlns:p14="http://schemas.microsoft.com/office/powerpoint/2010/main" val="35908020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aseline="-25000" dirty="0"/>
              <a:t>Environmental Justice and Southern California’s “</a:t>
            </a:r>
            <a:r>
              <a:rPr lang="en-US" baseline="-25000" dirty="0" err="1"/>
              <a:t>Riskscape</a:t>
            </a:r>
            <a:r>
              <a:rPr lang="en-US" baseline="-25000" dirty="0" smtClean="0"/>
              <a:t>”</a:t>
            </a:r>
            <a:endParaRPr lang="en-US" baseline="-25000" dirty="0"/>
          </a:p>
          <a:p>
            <a:r>
              <a:rPr lang="en-US" baseline="-25000" dirty="0"/>
              <a:t>The Distribution of Air Toxics Exposures and Health Risks among Diverse </a:t>
            </a:r>
            <a:r>
              <a:rPr lang="en-US" baseline="-25000" dirty="0" smtClean="0"/>
              <a:t>Communities</a:t>
            </a:r>
            <a:endParaRPr lang="en-US" baseline="-25000" dirty="0"/>
          </a:p>
          <a:p>
            <a:r>
              <a:rPr lang="en-US" baseline="-25000" dirty="0"/>
              <a:t>Rachel </a:t>
            </a:r>
            <a:r>
              <a:rPr lang="en-US" baseline="-25000" dirty="0" err="1" smtClean="0"/>
              <a:t>Morello-Frosch</a:t>
            </a:r>
            <a:r>
              <a:rPr lang="en-US" baseline="-25000" dirty="0" smtClean="0"/>
              <a:t> et al.   </a:t>
            </a:r>
            <a:endParaRPr lang="en-US" baseline="-25000" dirty="0"/>
          </a:p>
          <a:p>
            <a:r>
              <a:rPr lang="en-US" sz="2000" dirty="0" smtClean="0"/>
              <a:t>“lifetime </a:t>
            </a:r>
            <a:r>
              <a:rPr lang="en-US" sz="2000" dirty="0"/>
              <a:t>cancer risks associated with these pollutants. They find that such risks are attributable mostly to transportation and small-area sources and not the usually targeted large-facility pollution emissions. Multivariate regression suggests that race plays an </a:t>
            </a:r>
            <a:r>
              <a:rPr lang="en-US" sz="2000" dirty="0">
                <a:solidFill>
                  <a:srgbClr val="FF0000"/>
                </a:solidFill>
              </a:rPr>
              <a:t>explanatory</a:t>
            </a:r>
            <a:r>
              <a:rPr lang="en-US" sz="2000" dirty="0"/>
              <a:t> role in risk distribution even after controlling for other economic, land-use, and population factors</a:t>
            </a:r>
            <a:r>
              <a:rPr lang="en-US" sz="2000" dirty="0" smtClean="0"/>
              <a:t>.”</a:t>
            </a:r>
            <a:endParaRPr lang="en-US" sz="2000" dirty="0"/>
          </a:p>
        </p:txBody>
      </p:sp>
    </p:spTree>
    <p:extLst>
      <p:ext uri="{BB962C8B-B14F-4D97-AF65-F5344CB8AC3E}">
        <p14:creationId xmlns:p14="http://schemas.microsoft.com/office/powerpoint/2010/main" val="41701337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cancer air toxics</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5180" y="1763539"/>
            <a:ext cx="7037270" cy="410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7390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Regression</a:t>
            </a:r>
            <a:endParaRPr lang="en-US" dirty="0"/>
          </a:p>
        </p:txBody>
      </p:sp>
      <p:sp>
        <p:nvSpPr>
          <p:cNvPr id="3" name="Content Placeholder 2"/>
          <p:cNvSpPr>
            <a:spLocks noGrp="1"/>
          </p:cNvSpPr>
          <p:nvPr>
            <p:ph idx="1"/>
          </p:nvPr>
        </p:nvSpPr>
        <p:spPr/>
        <p:txBody>
          <a:bodyPr/>
          <a:lstStyle/>
          <a:p>
            <a:r>
              <a:rPr lang="en-US" dirty="0" smtClean="0"/>
              <a:t>Make a map of location by race, income, etc.</a:t>
            </a:r>
          </a:p>
          <a:p>
            <a:r>
              <a:rPr lang="en-US" dirty="0" smtClean="0"/>
              <a:t>Regress cancer risk on race, income etc.</a:t>
            </a:r>
          </a:p>
          <a:p>
            <a:r>
              <a:rPr lang="en-US" dirty="0" smtClean="0"/>
              <a:t>All these things will matter.</a:t>
            </a:r>
          </a:p>
          <a:p>
            <a:r>
              <a:rPr lang="en-US" dirty="0" smtClean="0"/>
              <a:t>Usual problem of moving from correlation to causation.  Does not tell us whether pollution was moved on top of these people or these people moved on top of pollution.  (Or it is just plain random…</a:t>
            </a:r>
            <a:endParaRPr lang="en-US" dirty="0"/>
          </a:p>
        </p:txBody>
      </p:sp>
    </p:spTree>
    <p:extLst>
      <p:ext uri="{BB962C8B-B14F-4D97-AF65-F5344CB8AC3E}">
        <p14:creationId xmlns:p14="http://schemas.microsoft.com/office/powerpoint/2010/main" val="32103170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Blacks have more Pollute than Whites?</a:t>
            </a:r>
            <a:endParaRPr lang="en-US" dirty="0"/>
          </a:p>
        </p:txBody>
      </p:sp>
      <p:sp>
        <p:nvSpPr>
          <p:cNvPr id="3" name="Content Placeholder 2"/>
          <p:cNvSpPr>
            <a:spLocks noGrp="1"/>
          </p:cNvSpPr>
          <p:nvPr>
            <p:ph idx="1"/>
          </p:nvPr>
        </p:nvSpPr>
        <p:spPr/>
        <p:txBody>
          <a:bodyPr/>
          <a:lstStyle/>
          <a:p>
            <a:r>
              <a:rPr lang="en-US" b="1" dirty="0"/>
              <a:t>US Metropolitan-area Variation in Environmental Inequality Outcomes</a:t>
            </a:r>
            <a:endParaRPr lang="en-US" i="1" dirty="0" smtClean="0"/>
          </a:p>
          <a:p>
            <a:r>
              <a:rPr lang="en-US" i="1" dirty="0" smtClean="0"/>
              <a:t>Urban </a:t>
            </a:r>
            <a:r>
              <a:rPr lang="en-US" i="1" dirty="0"/>
              <a:t>Stud </a:t>
            </a:r>
            <a:r>
              <a:rPr lang="en-US" dirty="0"/>
              <a:t>2007 44: 953</a:t>
            </a:r>
          </a:p>
          <a:p>
            <a:r>
              <a:rPr lang="en-US" dirty="0"/>
              <a:t>Liam </a:t>
            </a:r>
            <a:r>
              <a:rPr lang="en-US" dirty="0" smtClean="0"/>
              <a:t>Downey</a:t>
            </a:r>
          </a:p>
          <a:p>
            <a:r>
              <a:rPr lang="en-US" dirty="0" smtClean="0"/>
              <a:t>Depends on the city.  Blacks/Hispanics more concentrated than whites.  In Baltimore, not in the air pollute;  In Milwaukee, yes.  Does all metro areas.</a:t>
            </a:r>
          </a:p>
          <a:p>
            <a:r>
              <a:rPr lang="en-US" dirty="0" smtClean="0"/>
              <a:t>Rough conclusion:  race doesn’t explain </a:t>
            </a:r>
            <a:endParaRPr lang="en-US" dirty="0"/>
          </a:p>
        </p:txBody>
      </p:sp>
    </p:spTree>
    <p:extLst>
      <p:ext uri="{BB962C8B-B14F-4D97-AF65-F5344CB8AC3E}">
        <p14:creationId xmlns:p14="http://schemas.microsoft.com/office/powerpoint/2010/main" val="27730230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Nonconvexities</a:t>
            </a:r>
          </a:p>
        </p:txBody>
      </p:sp>
      <p:sp>
        <p:nvSpPr>
          <p:cNvPr id="99331" name="Rectangle 3"/>
          <p:cNvSpPr>
            <a:spLocks noGrp="1" noChangeArrowheads="1"/>
          </p:cNvSpPr>
          <p:nvPr>
            <p:ph type="body" idx="1"/>
          </p:nvPr>
        </p:nvSpPr>
        <p:spPr/>
        <p:txBody>
          <a:bodyPr/>
          <a:lstStyle/>
          <a:p>
            <a:pPr eaLnBrk="1" hangingPunct="1"/>
            <a:r>
              <a:rPr lang="en-US" smtClean="0"/>
              <a:t>Power plants currently have returns to scale up to pretty large size</a:t>
            </a:r>
          </a:p>
          <a:p>
            <a:pPr eaLnBrk="1" hangingPunct="1"/>
            <a:r>
              <a:rPr lang="en-US" smtClean="0"/>
              <a:t>Hence they are located in only one place</a:t>
            </a:r>
          </a:p>
          <a:p>
            <a:pPr eaLnBrk="1" hangingPunct="1"/>
            <a:r>
              <a:rPr lang="en-US" smtClean="0"/>
              <a:t>Hence only one place gets a high dose of pollution</a:t>
            </a:r>
          </a:p>
          <a:p>
            <a:pPr eaLnBrk="1" hangingPunct="1"/>
            <a:r>
              <a:rPr lang="en-US" smtClean="0"/>
              <a:t>Can run other way.  Since one place is dirty, everyone moves away (corner condition) and there is no damage.</a:t>
            </a:r>
          </a:p>
        </p:txBody>
      </p:sp>
    </p:spTree>
    <p:extLst>
      <p:ext uri="{BB962C8B-B14F-4D97-AF65-F5344CB8AC3E}">
        <p14:creationId xmlns:p14="http://schemas.microsoft.com/office/powerpoint/2010/main" val="29244188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Nonconvexities</a:t>
            </a:r>
          </a:p>
        </p:txBody>
      </p:sp>
      <p:sp>
        <p:nvSpPr>
          <p:cNvPr id="100355" name="Rectangle 3"/>
          <p:cNvSpPr>
            <a:spLocks noGrp="1" noChangeArrowheads="1"/>
          </p:cNvSpPr>
          <p:nvPr>
            <p:ph type="body" idx="1"/>
          </p:nvPr>
        </p:nvSpPr>
        <p:spPr/>
        <p:txBody>
          <a:bodyPr/>
          <a:lstStyle/>
          <a:p>
            <a:pPr eaLnBrk="1" hangingPunct="1"/>
            <a:r>
              <a:rPr lang="en-US" dirty="0" smtClean="0"/>
              <a:t>Costs of moving pipe and running airplanes means that putting on more water per irrigation and more pesticide per spraying make sense</a:t>
            </a:r>
            <a:r>
              <a:rPr lang="en-US" dirty="0" smtClean="0"/>
              <a:t>.</a:t>
            </a:r>
          </a:p>
          <a:p>
            <a:pPr eaLnBrk="1" hangingPunct="1"/>
            <a:r>
              <a:rPr lang="en-US" dirty="0" smtClean="0"/>
              <a:t>Underexploited in </a:t>
            </a:r>
            <a:r>
              <a:rPr lang="en-US" dirty="0" err="1" smtClean="0"/>
              <a:t>ag</a:t>
            </a:r>
            <a:r>
              <a:rPr lang="en-US" dirty="0" smtClean="0"/>
              <a:t>/</a:t>
            </a:r>
            <a:r>
              <a:rPr lang="en-US" dirty="0" err="1" smtClean="0"/>
              <a:t>env</a:t>
            </a:r>
            <a:r>
              <a:rPr lang="en-US" dirty="0" smtClean="0"/>
              <a:t> literature.</a:t>
            </a:r>
            <a:endParaRPr lang="en-US" dirty="0" smtClean="0"/>
          </a:p>
        </p:txBody>
      </p:sp>
    </p:spTree>
    <p:extLst>
      <p:ext uri="{BB962C8B-B14F-4D97-AF65-F5344CB8AC3E}">
        <p14:creationId xmlns:p14="http://schemas.microsoft.com/office/powerpoint/2010/main" val="278264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input tax to effluent standard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price up, N price constant</a:t>
            </a:r>
            <a:endParaRPr lang="en-US" dirty="0"/>
          </a:p>
        </p:txBody>
      </p:sp>
      <p:pic>
        <p:nvPicPr>
          <p:cNvPr id="4" name="Picture 3" descr="fig0810"/>
          <p:cNvPicPr>
            <a:picLocks noChangeAspect="1" noChangeArrowheads="1"/>
          </p:cNvPicPr>
          <p:nvPr/>
        </p:nvPicPr>
        <p:blipFill>
          <a:blip r:embed="rId3"/>
          <a:srcRect/>
          <a:stretch>
            <a:fillRect/>
          </a:stretch>
        </p:blipFill>
        <p:spPr bwMode="auto">
          <a:xfrm>
            <a:off x="1066800" y="1193800"/>
            <a:ext cx="5830888" cy="51308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845160" y="1326600"/>
              <a:ext cx="2724840" cy="4633560"/>
            </p14:xfrm>
          </p:contentPart>
        </mc:Choice>
        <mc:Fallback xmlns="">
          <p:pic>
            <p:nvPicPr>
              <p:cNvPr id="3" name="Ink 2"/>
              <p:cNvPicPr/>
              <p:nvPr/>
            </p:nvPicPr>
            <p:blipFill>
              <a:blip r:embed="rId5"/>
              <a:stretch>
                <a:fillRect/>
              </a:stretch>
            </p:blipFill>
            <p:spPr>
              <a:xfrm>
                <a:off x="3841200" y="1321200"/>
                <a:ext cx="2732760" cy="464148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Effluent standard cheaper than a tax</a:t>
            </a:r>
            <a:endParaRPr lang="en-US" dirty="0"/>
          </a:p>
        </p:txBody>
      </p:sp>
      <p:sp>
        <p:nvSpPr>
          <p:cNvPr id="3" name="Content Placeholder 2"/>
          <p:cNvSpPr>
            <a:spLocks noGrp="1"/>
          </p:cNvSpPr>
          <p:nvPr>
            <p:ph idx="1"/>
          </p:nvPr>
        </p:nvSpPr>
        <p:spPr/>
        <p:txBody>
          <a:bodyPr/>
          <a:lstStyle/>
          <a:p>
            <a:r>
              <a:rPr lang="en-US" dirty="0" smtClean="0"/>
              <a:t>Picture shows how a price increase for water moves to a higher N/Water ratio.</a:t>
            </a:r>
          </a:p>
          <a:p>
            <a:r>
              <a:rPr lang="en-US" dirty="0" smtClean="0"/>
              <a:t>Need to draw one more line to show that price change costs more. </a:t>
            </a:r>
          </a:p>
          <a:p>
            <a:pPr lvl="1"/>
            <a:r>
              <a:rPr lang="en-US" dirty="0" smtClean="0"/>
              <a:t>Through H and parallel to </a:t>
            </a:r>
            <a:r>
              <a:rPr lang="en-US" dirty="0" err="1" smtClean="0"/>
              <a:t>isocost</a:t>
            </a:r>
            <a:r>
              <a:rPr lang="en-US" dirty="0" smtClean="0"/>
              <a:t> original cost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Saves 5kg/ha of </a:t>
            </a:r>
            <a:r>
              <a:rPr lang="en-US" dirty="0" err="1" smtClean="0"/>
              <a:t>leachate</a:t>
            </a:r>
            <a:endParaRPr lang="en-US" dirty="0"/>
          </a:p>
        </p:txBody>
      </p:sp>
      <p:pic>
        <p:nvPicPr>
          <p:cNvPr id="4" name="Picture 3" descr="tab0803"/>
          <p:cNvPicPr>
            <a:picLocks noChangeAspect="1" noChangeArrowheads="1"/>
          </p:cNvPicPr>
          <p:nvPr/>
        </p:nvPicPr>
        <p:blipFill>
          <a:blip r:embed="rId2"/>
          <a:srcRect/>
          <a:stretch>
            <a:fillRect/>
          </a:stretch>
        </p:blipFill>
        <p:spPr bwMode="auto">
          <a:xfrm>
            <a:off x="533400" y="1912938"/>
            <a:ext cx="6877050" cy="3487737"/>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829200" y="5595840"/>
              <a:ext cx="360" cy="360"/>
            </p14:xfrm>
          </p:contentPart>
        </mc:Choice>
        <mc:Fallback xmlns="">
          <p:pic>
            <p:nvPicPr>
              <p:cNvPr id="3" name="Ink 2"/>
              <p:cNvPicPr/>
              <p:nvPr/>
            </p:nvPicPr>
            <p:blipFill>
              <a:blip r:embed="rId4"/>
              <a:stretch>
                <a:fillRect/>
              </a:stretch>
            </p:blipFill>
            <p:spPr>
              <a:xfrm>
                <a:off x="6819840" y="558648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a:t>
            </a:r>
            <a:endParaRPr lang="en-US" dirty="0"/>
          </a:p>
        </p:txBody>
      </p:sp>
      <p:sp>
        <p:nvSpPr>
          <p:cNvPr id="3" name="Content Placeholder 2"/>
          <p:cNvSpPr>
            <a:spLocks noGrp="1"/>
          </p:cNvSpPr>
          <p:nvPr>
            <p:ph idx="1"/>
          </p:nvPr>
        </p:nvSpPr>
        <p:spPr/>
        <p:txBody>
          <a:bodyPr/>
          <a:lstStyle/>
          <a:p>
            <a:r>
              <a:rPr lang="en-US" dirty="0" smtClean="0"/>
              <a:t>{C(Q;121kg) – C(Q; 116kg) } / (121-116) </a:t>
            </a:r>
          </a:p>
          <a:p>
            <a:pPr lvl="1"/>
            <a:r>
              <a:rPr lang="en-US" dirty="0" smtClean="0"/>
              <a:t>MCA is about $1/kg per ha.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Alternatives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Basic Concepts</a:t>
            </a:r>
          </a:p>
        </p:txBody>
      </p:sp>
      <p:sp>
        <p:nvSpPr>
          <p:cNvPr id="6147" name="Rectangle 3"/>
          <p:cNvSpPr>
            <a:spLocks noGrp="1" noChangeArrowheads="1"/>
          </p:cNvSpPr>
          <p:nvPr>
            <p:ph type="body" idx="1"/>
          </p:nvPr>
        </p:nvSpPr>
        <p:spPr/>
        <p:txBody>
          <a:bodyPr/>
          <a:lstStyle/>
          <a:p>
            <a:pPr eaLnBrk="1" hangingPunct="1"/>
            <a:r>
              <a:rPr lang="en-US" smtClean="0"/>
              <a:t>From Emission to Harm</a:t>
            </a:r>
          </a:p>
          <a:p>
            <a:pPr eaLnBrk="1" hangingPunct="1"/>
            <a:r>
              <a:rPr lang="en-US" smtClean="0"/>
              <a:t>Marginal Cost of Abatement</a:t>
            </a:r>
          </a:p>
          <a:p>
            <a:pPr eaLnBrk="1" hangingPunct="1"/>
            <a:r>
              <a:rPr lang="en-US" smtClean="0"/>
              <a:t>Standards</a:t>
            </a:r>
          </a:p>
          <a:p>
            <a:pPr eaLnBrk="1" hangingPunct="1"/>
            <a:r>
              <a:rPr lang="en-US" smtClean="0"/>
              <a:t>Taxes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Types of Standard</a:t>
            </a:r>
          </a:p>
        </p:txBody>
      </p:sp>
      <p:sp>
        <p:nvSpPr>
          <p:cNvPr id="17411" name="Rectangle 3"/>
          <p:cNvSpPr>
            <a:spLocks noGrp="1" noChangeArrowheads="1"/>
          </p:cNvSpPr>
          <p:nvPr>
            <p:ph type="body" idx="1"/>
          </p:nvPr>
        </p:nvSpPr>
        <p:spPr/>
        <p:txBody>
          <a:bodyPr/>
          <a:lstStyle/>
          <a:p>
            <a:pPr eaLnBrk="1" hangingPunct="1"/>
            <a:r>
              <a:rPr lang="en-US" dirty="0" smtClean="0"/>
              <a:t>Emission standard</a:t>
            </a:r>
          </a:p>
          <a:p>
            <a:pPr lvl="1" eaLnBrk="1" hangingPunct="1"/>
            <a:r>
              <a:rPr lang="en-US" dirty="0" smtClean="0"/>
              <a:t>Lines up with model</a:t>
            </a:r>
          </a:p>
          <a:p>
            <a:pPr lvl="1" eaLnBrk="1" hangingPunct="1"/>
            <a:r>
              <a:rPr lang="en-US" dirty="0" smtClean="0"/>
              <a:t>Requires measurement of emissions</a:t>
            </a:r>
          </a:p>
          <a:p>
            <a:pPr lvl="1" eaLnBrk="1" hangingPunct="1"/>
            <a:r>
              <a:rPr lang="en-US" dirty="0" smtClean="0"/>
              <a:t>Hard to do with </a:t>
            </a:r>
            <a:r>
              <a:rPr lang="en-US" dirty="0" err="1" smtClean="0"/>
              <a:t>leachate</a:t>
            </a:r>
            <a:r>
              <a:rPr lang="en-US" dirty="0" smtClean="0"/>
              <a:t>, autos, and so on</a:t>
            </a:r>
          </a:p>
          <a:p>
            <a:pPr lvl="2" eaLnBrk="1" hangingPunct="1"/>
            <a:r>
              <a:rPr lang="en-US" dirty="0" smtClean="0"/>
              <a:t>Point source = can measure</a:t>
            </a:r>
          </a:p>
          <a:p>
            <a:pPr lvl="2" eaLnBrk="1" hangingPunct="1"/>
            <a:r>
              <a:rPr lang="en-US" dirty="0" smtClean="0"/>
              <a:t>Non point source = too expensive to measure</a:t>
            </a:r>
          </a:p>
          <a:p>
            <a:pPr lvl="1" eaLnBrk="1" hangingPunct="1"/>
            <a:r>
              <a:rPr lang="en-US" dirty="0" smtClean="0"/>
              <a:t>Hard limit  (e.g. 4 tons </a:t>
            </a:r>
            <a:r>
              <a:rPr lang="en-US" dirty="0" err="1" smtClean="0"/>
              <a:t>NOx</a:t>
            </a:r>
            <a:r>
              <a:rPr lang="en-US" dirty="0" smtClean="0"/>
              <a:t>)</a:t>
            </a:r>
          </a:p>
          <a:p>
            <a:pPr lvl="2" eaLnBrk="1" hangingPunct="1"/>
            <a:r>
              <a:rPr lang="en-US" dirty="0" smtClean="0"/>
              <a:t>RECLAIM and other </a:t>
            </a:r>
            <a:r>
              <a:rPr lang="en-US" dirty="0" err="1" smtClean="0"/>
              <a:t>cap’n’trade</a:t>
            </a:r>
            <a:r>
              <a:rPr lang="en-US" dirty="0" smtClean="0"/>
              <a:t> systems have hard emissions limits</a:t>
            </a: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Other types of standards</a:t>
            </a:r>
          </a:p>
        </p:txBody>
      </p:sp>
      <p:sp>
        <p:nvSpPr>
          <p:cNvPr id="18435" name="Rectangle 3"/>
          <p:cNvSpPr>
            <a:spLocks noGrp="1" noChangeArrowheads="1"/>
          </p:cNvSpPr>
          <p:nvPr>
            <p:ph type="body" idx="1"/>
          </p:nvPr>
        </p:nvSpPr>
        <p:spPr/>
        <p:txBody>
          <a:bodyPr/>
          <a:lstStyle/>
          <a:p>
            <a:pPr eaLnBrk="1" hangingPunct="1"/>
            <a:r>
              <a:rPr lang="en-US" dirty="0" smtClean="0"/>
              <a:t>Input standard </a:t>
            </a:r>
          </a:p>
          <a:p>
            <a:pPr lvl="1" eaLnBrk="1" hangingPunct="1"/>
            <a:r>
              <a:rPr lang="en-US" dirty="0" smtClean="0"/>
              <a:t>Must use natural gas not coal.</a:t>
            </a:r>
          </a:p>
          <a:p>
            <a:pPr lvl="1" eaLnBrk="1" hangingPunct="1"/>
            <a:r>
              <a:rPr lang="en-US" dirty="0" smtClean="0"/>
              <a:t>Must use low sulfur coal</a:t>
            </a:r>
          </a:p>
          <a:p>
            <a:pPr lvl="1" eaLnBrk="1" hangingPunct="1"/>
            <a:r>
              <a:rPr lang="en-US" dirty="0" smtClean="0"/>
              <a:t>Must not use more than 1 ton sulfur</a:t>
            </a:r>
          </a:p>
          <a:p>
            <a:pPr lvl="1" eaLnBrk="1" hangingPunct="1"/>
            <a:r>
              <a:rPr lang="en-US" dirty="0" smtClean="0"/>
              <a:t>Look back at lettuce example: for  least cost</a:t>
            </a:r>
          </a:p>
          <a:p>
            <a:pPr lvl="2" eaLnBrk="1" hangingPunct="1"/>
            <a:r>
              <a:rPr lang="en-US" dirty="0" smtClean="0"/>
              <a:t>Water limit will work</a:t>
            </a:r>
          </a:p>
          <a:p>
            <a:pPr lvl="2" eaLnBrk="1" hangingPunct="1"/>
            <a:r>
              <a:rPr lang="en-US" dirty="0" smtClean="0"/>
              <a:t>N limit will not work</a:t>
            </a:r>
          </a:p>
          <a:p>
            <a:pPr lvl="2" eaLnBrk="1" hangingPunct="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dirty="0" smtClean="0"/>
              <a:t>Emission per unit</a:t>
            </a:r>
            <a:endParaRPr lang="en-US" dirty="0"/>
          </a:p>
        </p:txBody>
      </p:sp>
      <p:sp>
        <p:nvSpPr>
          <p:cNvPr id="3" name="Content Placeholder 2"/>
          <p:cNvSpPr>
            <a:spLocks noGrp="1"/>
          </p:cNvSpPr>
          <p:nvPr>
            <p:ph idx="1"/>
          </p:nvPr>
        </p:nvSpPr>
        <p:spPr/>
        <p:txBody>
          <a:bodyPr/>
          <a:lstStyle/>
          <a:p>
            <a:pPr lvl="0" eaLnBrk="1" hangingPunct="1"/>
            <a:r>
              <a:rPr lang="en-US" sz="2800" dirty="0" smtClean="0"/>
              <a:t>Output  </a:t>
            </a:r>
          </a:p>
          <a:p>
            <a:pPr lvl="1" eaLnBrk="1" hangingPunct="1"/>
            <a:r>
              <a:rPr lang="en-US" sz="2400" dirty="0" smtClean="0"/>
              <a:t>Water permit system gives discharge permits as function of plant capacity.</a:t>
            </a:r>
          </a:p>
          <a:p>
            <a:pPr lvl="1" eaLnBrk="1" hangingPunct="1"/>
            <a:r>
              <a:rPr lang="en-US" sz="2400" dirty="0" smtClean="0"/>
              <a:t>Since plants don’t run at capacity much, system doesn’t constrain plants much.</a:t>
            </a:r>
          </a:p>
          <a:p>
            <a:pPr lvl="0" eaLnBrk="1" hangingPunct="1"/>
            <a:r>
              <a:rPr lang="en-US" sz="2800" dirty="0" smtClean="0"/>
              <a:t>Input</a:t>
            </a:r>
          </a:p>
          <a:p>
            <a:pPr lvl="1" eaLnBrk="1" hangingPunct="1"/>
            <a:r>
              <a:rPr lang="en-US" sz="2400" dirty="0" smtClean="0"/>
              <a:t>95% of the sulfur in the coal must be removed.</a:t>
            </a:r>
          </a:p>
          <a:p>
            <a:pPr lvl="1" eaLnBrk="1" hangingPunct="1"/>
            <a:r>
              <a:rPr lang="en-US" sz="2400" dirty="0" smtClean="0"/>
              <a:t>Notorious predecessor to CAA acid rain provisions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Technology Standards</a:t>
            </a:r>
          </a:p>
        </p:txBody>
      </p:sp>
      <p:sp>
        <p:nvSpPr>
          <p:cNvPr id="19459" name="Rectangle 3"/>
          <p:cNvSpPr>
            <a:spLocks noGrp="1" noChangeArrowheads="1"/>
          </p:cNvSpPr>
          <p:nvPr>
            <p:ph type="body" idx="1"/>
          </p:nvPr>
        </p:nvSpPr>
        <p:spPr/>
        <p:txBody>
          <a:bodyPr/>
          <a:lstStyle/>
          <a:p>
            <a:pPr eaLnBrk="1" hangingPunct="1"/>
            <a:r>
              <a:rPr lang="en-US" dirty="0" smtClean="0"/>
              <a:t>Building codes</a:t>
            </a:r>
          </a:p>
          <a:p>
            <a:pPr lvl="1" eaLnBrk="1" hangingPunct="1"/>
            <a:r>
              <a:rPr lang="en-US" dirty="0" smtClean="0"/>
              <a:t>Must use insulated windows</a:t>
            </a:r>
          </a:p>
          <a:p>
            <a:pPr eaLnBrk="1" hangingPunct="1"/>
            <a:endParaRPr lang="en-US" dirty="0" smtClean="0"/>
          </a:p>
          <a:p>
            <a:pPr eaLnBrk="1" hangingPunct="1"/>
            <a:r>
              <a:rPr lang="en-US" dirty="0" smtClean="0"/>
              <a:t>E.g. Must use catalytic converter on car</a:t>
            </a:r>
          </a:p>
          <a:p>
            <a:pPr eaLnBrk="1" hangingPunct="1"/>
            <a:r>
              <a:rPr lang="en-US" dirty="0" smtClean="0"/>
              <a:t>Compare to  x </a:t>
            </a:r>
            <a:r>
              <a:rPr lang="en-US" dirty="0" err="1" smtClean="0"/>
              <a:t>gms</a:t>
            </a:r>
            <a:r>
              <a:rPr lang="en-US" dirty="0" smtClean="0"/>
              <a:t> per mile, an emission/output standard,  which is met with a catalytic converter (CAA act does this)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Based Effluent</a:t>
            </a:r>
            <a:r>
              <a:rPr lang="en-US" baseline="0" dirty="0" smtClean="0"/>
              <a:t> Standards</a:t>
            </a:r>
            <a:endParaRPr lang="en-US" dirty="0"/>
          </a:p>
        </p:txBody>
      </p:sp>
      <p:sp>
        <p:nvSpPr>
          <p:cNvPr id="3" name="Content Placeholder 2"/>
          <p:cNvSpPr>
            <a:spLocks noGrp="1"/>
          </p:cNvSpPr>
          <p:nvPr>
            <p:ph idx="1"/>
          </p:nvPr>
        </p:nvSpPr>
        <p:spPr/>
        <p:txBody>
          <a:bodyPr/>
          <a:lstStyle/>
          <a:p>
            <a:r>
              <a:rPr lang="en-US" dirty="0" smtClean="0"/>
              <a:t>TBES</a:t>
            </a:r>
          </a:p>
          <a:p>
            <a:r>
              <a:rPr lang="en-US" dirty="0" smtClean="0"/>
              <a:t>Used in CAA and CWA</a:t>
            </a:r>
          </a:p>
          <a:p>
            <a:r>
              <a:rPr lang="en-US" dirty="0" smtClean="0"/>
              <a:t>An emissions standard</a:t>
            </a:r>
          </a:p>
          <a:p>
            <a:r>
              <a:rPr lang="en-US" dirty="0" smtClean="0"/>
              <a:t>Level is set as that which can be achieved with a reference technology</a:t>
            </a:r>
          </a:p>
          <a:p>
            <a:r>
              <a:rPr lang="en-US" dirty="0" smtClean="0"/>
              <a:t>E.g.  A 6 speed transmission can reduce co2 emissions by 12%, therefore cars must abate 12% (by any method they choose.)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Technology Based Effluent Standard</a:t>
            </a:r>
          </a:p>
        </p:txBody>
      </p:sp>
      <p:sp>
        <p:nvSpPr>
          <p:cNvPr id="20483" name="Line 4"/>
          <p:cNvSpPr>
            <a:spLocks noChangeShapeType="1"/>
          </p:cNvSpPr>
          <p:nvPr/>
        </p:nvSpPr>
        <p:spPr bwMode="auto">
          <a:xfrm>
            <a:off x="914400" y="2514600"/>
            <a:ext cx="0" cy="3429000"/>
          </a:xfrm>
          <a:prstGeom prst="line">
            <a:avLst/>
          </a:prstGeom>
          <a:noFill/>
          <a:ln w="9525">
            <a:solidFill>
              <a:schemeClr val="tx1"/>
            </a:solidFill>
            <a:round/>
            <a:headEnd/>
            <a:tailEnd/>
          </a:ln>
        </p:spPr>
        <p:txBody>
          <a:bodyPr wrap="none" anchor="ctr"/>
          <a:lstStyle/>
          <a:p>
            <a:endParaRPr lang="en-US"/>
          </a:p>
        </p:txBody>
      </p:sp>
      <p:sp>
        <p:nvSpPr>
          <p:cNvPr id="20484" name="Line 5"/>
          <p:cNvSpPr>
            <a:spLocks noChangeShapeType="1"/>
          </p:cNvSpPr>
          <p:nvPr/>
        </p:nvSpPr>
        <p:spPr bwMode="auto">
          <a:xfrm>
            <a:off x="914400" y="5943600"/>
            <a:ext cx="5867400" cy="0"/>
          </a:xfrm>
          <a:prstGeom prst="line">
            <a:avLst/>
          </a:prstGeom>
          <a:noFill/>
          <a:ln w="9525">
            <a:solidFill>
              <a:schemeClr val="tx1"/>
            </a:solidFill>
            <a:round/>
            <a:headEnd/>
            <a:tailEnd/>
          </a:ln>
        </p:spPr>
        <p:txBody>
          <a:bodyPr wrap="none" anchor="ctr"/>
          <a:lstStyle/>
          <a:p>
            <a:endParaRPr lang="en-US"/>
          </a:p>
        </p:txBody>
      </p:sp>
      <p:sp>
        <p:nvSpPr>
          <p:cNvPr id="20485" name="Text Box 6"/>
          <p:cNvSpPr txBox="1">
            <a:spLocks noChangeArrowheads="1"/>
          </p:cNvSpPr>
          <p:nvPr/>
        </p:nvSpPr>
        <p:spPr bwMode="auto">
          <a:xfrm>
            <a:off x="3032125" y="6061075"/>
            <a:ext cx="23479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Clean air services</a:t>
            </a:r>
          </a:p>
        </p:txBody>
      </p:sp>
      <p:sp>
        <p:nvSpPr>
          <p:cNvPr id="20486" name="Text Box 7"/>
          <p:cNvSpPr txBox="1">
            <a:spLocks noChangeArrowheads="1"/>
          </p:cNvSpPr>
          <p:nvPr/>
        </p:nvSpPr>
        <p:spPr bwMode="auto">
          <a:xfrm rot="-5400000">
            <a:off x="-256381" y="3226594"/>
            <a:ext cx="1579562"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Other input</a:t>
            </a:r>
          </a:p>
        </p:txBody>
      </p:sp>
      <p:sp>
        <p:nvSpPr>
          <p:cNvPr id="20487" name="Freeform 8"/>
          <p:cNvSpPr>
            <a:spLocks/>
          </p:cNvSpPr>
          <p:nvPr/>
        </p:nvSpPr>
        <p:spPr bwMode="auto">
          <a:xfrm>
            <a:off x="1219200" y="2514600"/>
            <a:ext cx="4724400" cy="3276600"/>
          </a:xfrm>
          <a:custGeom>
            <a:avLst/>
            <a:gdLst>
              <a:gd name="T0" fmla="*/ 0 w 2976"/>
              <a:gd name="T1" fmla="*/ 0 h 2064"/>
              <a:gd name="T2" fmla="*/ 76200 w 2976"/>
              <a:gd name="T3" fmla="*/ 990600 h 2064"/>
              <a:gd name="T4" fmla="*/ 304800 w 2976"/>
              <a:gd name="T5" fmla="*/ 1905000 h 2064"/>
              <a:gd name="T6" fmla="*/ 685800 w 2976"/>
              <a:gd name="T7" fmla="*/ 2514600 h 2064"/>
              <a:gd name="T8" fmla="*/ 1447800 w 2976"/>
              <a:gd name="T9" fmla="*/ 2971799 h 2064"/>
              <a:gd name="T10" fmla="*/ 3429000 w 2976"/>
              <a:gd name="T11" fmla="*/ 3200399 h 2064"/>
              <a:gd name="T12" fmla="*/ 4724400 w 2976"/>
              <a:gd name="T13" fmla="*/ 3276600 h 2064"/>
              <a:gd name="T14" fmla="*/ 0 60000 65536"/>
              <a:gd name="T15" fmla="*/ 0 60000 65536"/>
              <a:gd name="T16" fmla="*/ 0 60000 65536"/>
              <a:gd name="T17" fmla="*/ 0 60000 65536"/>
              <a:gd name="T18" fmla="*/ 0 60000 65536"/>
              <a:gd name="T19" fmla="*/ 0 60000 65536"/>
              <a:gd name="T20" fmla="*/ 0 60000 65536"/>
              <a:gd name="T21" fmla="*/ 0 w 2976"/>
              <a:gd name="T22" fmla="*/ 0 h 2064"/>
              <a:gd name="T23" fmla="*/ 2976 w 2976"/>
              <a:gd name="T24" fmla="*/ 2064 h 2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76" h="2064">
                <a:moveTo>
                  <a:pt x="0" y="0"/>
                </a:moveTo>
                <a:cubicBezTo>
                  <a:pt x="8" y="212"/>
                  <a:pt x="16" y="424"/>
                  <a:pt x="48" y="624"/>
                </a:cubicBezTo>
                <a:cubicBezTo>
                  <a:pt x="80" y="824"/>
                  <a:pt x="128" y="1040"/>
                  <a:pt x="192" y="1200"/>
                </a:cubicBezTo>
                <a:cubicBezTo>
                  <a:pt x="256" y="1360"/>
                  <a:pt x="312" y="1472"/>
                  <a:pt x="432" y="1584"/>
                </a:cubicBezTo>
                <a:cubicBezTo>
                  <a:pt x="552" y="1696"/>
                  <a:pt x="624" y="1800"/>
                  <a:pt x="912" y="1872"/>
                </a:cubicBezTo>
                <a:cubicBezTo>
                  <a:pt x="1200" y="1944"/>
                  <a:pt x="1816" y="1984"/>
                  <a:pt x="2160" y="2016"/>
                </a:cubicBezTo>
                <a:cubicBezTo>
                  <a:pt x="2504" y="2048"/>
                  <a:pt x="2840" y="2056"/>
                  <a:pt x="2976" y="2064"/>
                </a:cubicBezTo>
              </a:path>
            </a:pathLst>
          </a:custGeom>
          <a:noFill/>
          <a:ln w="9525">
            <a:solidFill>
              <a:schemeClr val="tx1"/>
            </a:solidFill>
            <a:round/>
            <a:headEnd/>
            <a:tailEnd/>
          </a:ln>
        </p:spPr>
        <p:txBody>
          <a:bodyPr wrap="none" anchor="ctr"/>
          <a:lstStyle/>
          <a:p>
            <a:endParaRPr lang="en-US"/>
          </a:p>
        </p:txBody>
      </p:sp>
      <p:sp>
        <p:nvSpPr>
          <p:cNvPr id="20488" name="Line 9"/>
          <p:cNvSpPr>
            <a:spLocks noChangeShapeType="1"/>
          </p:cNvSpPr>
          <p:nvPr/>
        </p:nvSpPr>
        <p:spPr bwMode="auto">
          <a:xfrm>
            <a:off x="1676400" y="3048000"/>
            <a:ext cx="0" cy="2971800"/>
          </a:xfrm>
          <a:prstGeom prst="line">
            <a:avLst/>
          </a:prstGeom>
          <a:noFill/>
          <a:ln w="9525">
            <a:solidFill>
              <a:schemeClr val="accent1"/>
            </a:solidFill>
            <a:round/>
            <a:headEnd/>
            <a:tailEnd/>
          </a:ln>
        </p:spPr>
        <p:txBody>
          <a:bodyPr wrap="none" anchor="ctr"/>
          <a:lstStyle/>
          <a:p>
            <a:endParaRPr lang="en-US"/>
          </a:p>
        </p:txBody>
      </p:sp>
      <p:sp>
        <p:nvSpPr>
          <p:cNvPr id="20489" name="AutoShape 10"/>
          <p:cNvSpPr>
            <a:spLocks noChangeArrowheads="1"/>
          </p:cNvSpPr>
          <p:nvPr/>
        </p:nvSpPr>
        <p:spPr bwMode="auto">
          <a:xfrm>
            <a:off x="1600200" y="4038600"/>
            <a:ext cx="228600" cy="228600"/>
          </a:xfrm>
          <a:prstGeom prst="star4">
            <a:avLst>
              <a:gd name="adj" fmla="val 22222"/>
            </a:avLst>
          </a:prstGeom>
          <a:solidFill>
            <a:schemeClr val="accent1"/>
          </a:solidFill>
          <a:ln w="9525">
            <a:solidFill>
              <a:schemeClr val="tx1"/>
            </a:solidFill>
            <a:miter lim="800000"/>
            <a:headEnd/>
            <a:tailEnd/>
          </a:ln>
        </p:spPr>
        <p:txBody>
          <a:bodyPr wrap="none" anchor="ctr"/>
          <a:lstStyle/>
          <a:p>
            <a:endParaRPr lang="en-US"/>
          </a:p>
        </p:txBody>
      </p:sp>
      <p:sp>
        <p:nvSpPr>
          <p:cNvPr id="20490" name="Text Box 11"/>
          <p:cNvSpPr txBox="1">
            <a:spLocks noChangeArrowheads="1"/>
          </p:cNvSpPr>
          <p:nvPr/>
        </p:nvSpPr>
        <p:spPr bwMode="auto">
          <a:xfrm>
            <a:off x="2590800" y="59436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1"/>
                </a:solidFill>
                <a:latin typeface="Times New Roman" pitchFamily="18" charset="0"/>
              </a:rPr>
              <a:t>C</a:t>
            </a:r>
            <a:endParaRPr lang="en-US" sz="2400">
              <a:latin typeface="Times New Roman" pitchFamily="18" charset="0"/>
            </a:endParaRPr>
          </a:p>
        </p:txBody>
      </p:sp>
      <p:sp>
        <p:nvSpPr>
          <p:cNvPr id="20491" name="Text Box 12"/>
          <p:cNvSpPr txBox="1">
            <a:spLocks noChangeArrowheads="1"/>
          </p:cNvSpPr>
          <p:nvPr/>
        </p:nvSpPr>
        <p:spPr bwMode="auto">
          <a:xfrm>
            <a:off x="1981200" y="4114800"/>
            <a:ext cx="3821113" cy="822325"/>
          </a:xfrm>
          <a:prstGeom prst="rect">
            <a:avLst/>
          </a:prstGeom>
          <a:noFill/>
          <a:ln w="9525">
            <a:noFill/>
            <a:miter lim="800000"/>
            <a:headEnd/>
            <a:tailEnd/>
          </a:ln>
        </p:spPr>
        <p:txBody>
          <a:bodyPr wrap="none">
            <a:spAutoFit/>
          </a:bodyPr>
          <a:lstStyle/>
          <a:p>
            <a:pPr eaLnBrk="0" hangingPunct="0"/>
            <a:r>
              <a:rPr lang="en-US" sz="2400">
                <a:solidFill>
                  <a:schemeClr val="accent1"/>
                </a:solidFill>
                <a:latin typeface="Times New Roman" pitchFamily="18" charset="0"/>
              </a:rPr>
              <a:t>A technique that  uses C units</a:t>
            </a:r>
          </a:p>
          <a:p>
            <a:pPr eaLnBrk="0" hangingPunct="0"/>
            <a:r>
              <a:rPr lang="en-US" sz="2400">
                <a:solidFill>
                  <a:schemeClr val="accent1"/>
                </a:solidFill>
                <a:latin typeface="Times New Roman" pitchFamily="18" charset="0"/>
              </a:rPr>
              <a:t>of clean air services</a:t>
            </a:r>
          </a:p>
        </p:txBody>
      </p:sp>
      <p:sp>
        <p:nvSpPr>
          <p:cNvPr id="20492" name="Text Box 13"/>
          <p:cNvSpPr txBox="1">
            <a:spLocks noChangeArrowheads="1"/>
          </p:cNvSpPr>
          <p:nvPr/>
        </p:nvSpPr>
        <p:spPr bwMode="auto">
          <a:xfrm>
            <a:off x="1355725" y="2251075"/>
            <a:ext cx="6054725" cy="1187450"/>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Regulator finds a technique that uses less air</a:t>
            </a:r>
          </a:p>
          <a:p>
            <a:pPr eaLnBrk="0" hangingPunct="0"/>
            <a:r>
              <a:rPr lang="en-US" sz="2400">
                <a:solidFill>
                  <a:schemeClr val="accent2"/>
                </a:solidFill>
                <a:latin typeface="Times New Roman" pitchFamily="18" charset="0"/>
              </a:rPr>
              <a:t>and sets standard C as the amount of air used by</a:t>
            </a:r>
          </a:p>
          <a:p>
            <a:pPr eaLnBrk="0" hangingPunct="0"/>
            <a:r>
              <a:rPr lang="en-US" sz="2400">
                <a:solidFill>
                  <a:schemeClr val="accent2"/>
                </a:solidFill>
                <a:latin typeface="Times New Roman" pitchFamily="18" charset="0"/>
              </a:rPr>
              <a:t>that technique</a:t>
            </a:r>
          </a:p>
        </p:txBody>
      </p:sp>
      <p:sp>
        <p:nvSpPr>
          <p:cNvPr id="20493" name="Line 14"/>
          <p:cNvSpPr>
            <a:spLocks noChangeShapeType="1"/>
          </p:cNvSpPr>
          <p:nvPr/>
        </p:nvSpPr>
        <p:spPr bwMode="auto">
          <a:xfrm>
            <a:off x="914400" y="4419600"/>
            <a:ext cx="2286000" cy="1524000"/>
          </a:xfrm>
          <a:prstGeom prst="line">
            <a:avLst/>
          </a:prstGeom>
          <a:noFill/>
          <a:ln w="9525">
            <a:solidFill>
              <a:schemeClr val="tx1"/>
            </a:solidFill>
            <a:round/>
            <a:headEnd/>
            <a:tailEnd/>
          </a:ln>
        </p:spPr>
        <p:txBody>
          <a:bodyPr wrap="none" anchor="ctr"/>
          <a:lstStyle/>
          <a:p>
            <a:endParaRPr lang="en-US"/>
          </a:p>
        </p:txBody>
      </p:sp>
      <p:sp>
        <p:nvSpPr>
          <p:cNvPr id="20494" name="AutoShape 15"/>
          <p:cNvSpPr>
            <a:spLocks noChangeArrowheads="1"/>
          </p:cNvSpPr>
          <p:nvPr/>
        </p:nvSpPr>
        <p:spPr bwMode="auto">
          <a:xfrm>
            <a:off x="1981200" y="5105400"/>
            <a:ext cx="304800" cy="304800"/>
          </a:xfrm>
          <a:prstGeom prst="star4">
            <a:avLst>
              <a:gd name="adj" fmla="val 12500"/>
            </a:avLst>
          </a:prstGeom>
          <a:solidFill>
            <a:srgbClr val="FF5050"/>
          </a:solidFill>
          <a:ln w="9525">
            <a:solidFill>
              <a:schemeClr val="tx1"/>
            </a:solidFill>
            <a:miter lim="800000"/>
            <a:headEnd/>
            <a:tailEnd/>
          </a:ln>
        </p:spPr>
        <p:txBody>
          <a:bodyPr wrap="none" anchor="ctr"/>
          <a:lstStyle/>
          <a:p>
            <a:endParaRPr lang="en-US"/>
          </a:p>
        </p:txBody>
      </p:sp>
      <p:sp>
        <p:nvSpPr>
          <p:cNvPr id="20495" name="Text Box 16"/>
          <p:cNvSpPr txBox="1">
            <a:spLocks noChangeArrowheads="1"/>
          </p:cNvSpPr>
          <p:nvPr/>
        </p:nvSpPr>
        <p:spPr bwMode="auto">
          <a:xfrm>
            <a:off x="2727325" y="4918075"/>
            <a:ext cx="3479800" cy="457200"/>
          </a:xfrm>
          <a:prstGeom prst="rect">
            <a:avLst/>
          </a:prstGeom>
          <a:noFill/>
          <a:ln w="9525">
            <a:noFill/>
            <a:miter lim="800000"/>
            <a:headEnd/>
            <a:tailEnd/>
          </a:ln>
        </p:spPr>
        <p:txBody>
          <a:bodyPr wrap="none">
            <a:spAutoFit/>
          </a:bodyPr>
          <a:lstStyle/>
          <a:p>
            <a:pPr eaLnBrk="0" hangingPunct="0"/>
            <a:r>
              <a:rPr lang="en-US" sz="2400">
                <a:solidFill>
                  <a:srgbClr val="FF5050"/>
                </a:solidFill>
                <a:latin typeface="Times New Roman" pitchFamily="18" charset="0"/>
              </a:rPr>
              <a:t>Cost minimizing technique</a:t>
            </a:r>
          </a:p>
        </p:txBody>
      </p:sp>
      <p:sp>
        <p:nvSpPr>
          <p:cNvPr id="16" name="TextBox 15"/>
          <p:cNvSpPr txBox="1"/>
          <p:nvPr/>
        </p:nvSpPr>
        <p:spPr>
          <a:xfrm>
            <a:off x="5704114" y="3439886"/>
            <a:ext cx="1741715" cy="923330"/>
          </a:xfrm>
          <a:prstGeom prst="rect">
            <a:avLst/>
          </a:prstGeom>
          <a:noFill/>
        </p:spPr>
        <p:txBody>
          <a:bodyPr wrap="square" rtlCol="0">
            <a:spAutoFit/>
          </a:bodyPr>
          <a:lstStyle/>
          <a:p>
            <a:r>
              <a:rPr lang="en-US" dirty="0" smtClean="0"/>
              <a:t>Draw </a:t>
            </a:r>
            <a:r>
              <a:rPr lang="en-US" dirty="0" err="1" smtClean="0"/>
              <a:t>isocost</a:t>
            </a:r>
            <a:r>
              <a:rPr lang="en-US" dirty="0" smtClean="0"/>
              <a:t> to show cost of TBES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Standards:  </a:t>
            </a:r>
          </a:p>
          <a:p>
            <a:pPr lvl="1"/>
            <a:r>
              <a:rPr lang="en-US" dirty="0" smtClean="0"/>
              <a:t>Many forms possible</a:t>
            </a:r>
          </a:p>
          <a:p>
            <a:pPr lvl="1"/>
            <a:r>
              <a:rPr lang="en-US" dirty="0" smtClean="0"/>
              <a:t>TBES are used in CAA and CWA</a:t>
            </a:r>
          </a:p>
          <a:p>
            <a:pPr lvl="1"/>
            <a:r>
              <a:rPr lang="en-US" dirty="0" smtClean="0"/>
              <a:t>Scaled by output capacity was usual</a:t>
            </a:r>
          </a:p>
          <a:p>
            <a:pPr lvl="1"/>
            <a:r>
              <a:rPr lang="en-US" dirty="0" smtClean="0"/>
              <a:t>Absolute value in trading schemes</a:t>
            </a:r>
          </a:p>
          <a:p>
            <a:pPr lvl="2"/>
            <a:r>
              <a:rPr lang="en-US" dirty="0" smtClean="0"/>
              <a:t>Does that explain why trading schemes are harder edged than previous regulations?</a:t>
            </a:r>
          </a:p>
          <a:p>
            <a:pPr lvl="1"/>
            <a:r>
              <a:rPr lang="en-US" dirty="0" smtClean="0"/>
              <a:t>Building permits are technology standards</a:t>
            </a:r>
          </a:p>
          <a:p>
            <a:pPr lvl="1"/>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Major Laws in the US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735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NEPA</a:t>
            </a:r>
            <a:endParaRPr lang="en-US" dirty="0"/>
          </a:p>
        </p:txBody>
      </p:sp>
      <p:sp>
        <p:nvSpPr>
          <p:cNvPr id="5" name="Content Placeholder 4"/>
          <p:cNvSpPr>
            <a:spLocks noGrp="1"/>
          </p:cNvSpPr>
          <p:nvPr>
            <p:ph idx="1"/>
          </p:nvPr>
        </p:nvSpPr>
        <p:spPr/>
        <p:txBody>
          <a:bodyPr/>
          <a:lstStyle/>
          <a:p>
            <a:r>
              <a:rPr lang="en-US" dirty="0" smtClean="0"/>
              <a:t>National Environmental Policy Act</a:t>
            </a:r>
          </a:p>
          <a:p>
            <a:r>
              <a:rPr lang="en-US" dirty="0" smtClean="0"/>
              <a:t>Purely procedural</a:t>
            </a:r>
          </a:p>
          <a:p>
            <a:r>
              <a:rPr lang="en-US" dirty="0" smtClean="0"/>
              <a:t>Must prepare EIS</a:t>
            </a:r>
          </a:p>
          <a:p>
            <a:r>
              <a:rPr lang="en-US" dirty="0">
                <a:hlinkClick r:id="rId2"/>
              </a:rPr>
              <a:t>http://</a:t>
            </a:r>
            <a:r>
              <a:rPr lang="en-US" dirty="0" smtClean="0">
                <a:hlinkClick r:id="rId2"/>
              </a:rPr>
              <a:t>www.epa.gov/compliance/basics/nepa.html</a:t>
            </a:r>
            <a:endParaRPr lang="en-US" dirty="0" smtClean="0"/>
          </a:p>
          <a:p>
            <a:r>
              <a:rPr lang="en-US" dirty="0" smtClean="0"/>
              <a:t>Increased transaction costs for all development projects</a:t>
            </a:r>
            <a:endParaRPr lang="en-US" dirty="0"/>
          </a:p>
        </p:txBody>
      </p:sp>
    </p:spTree>
    <p:extLst>
      <p:ext uri="{BB962C8B-B14F-4D97-AF65-F5344CB8AC3E}">
        <p14:creationId xmlns:p14="http://schemas.microsoft.com/office/powerpoint/2010/main" val="156662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Endangered Species Act</a:t>
            </a:r>
            <a:endParaRPr lang="en-US" dirty="0"/>
          </a:p>
        </p:txBody>
      </p:sp>
      <p:sp>
        <p:nvSpPr>
          <p:cNvPr id="3" name="Content Placeholder 2"/>
          <p:cNvSpPr>
            <a:spLocks noGrp="1"/>
          </p:cNvSpPr>
          <p:nvPr>
            <p:ph idx="1"/>
          </p:nvPr>
        </p:nvSpPr>
        <p:spPr/>
        <p:txBody>
          <a:bodyPr/>
          <a:lstStyle/>
          <a:p>
            <a:r>
              <a:rPr lang="en-US" dirty="0" smtClean="0"/>
              <a:t>May not take an endangered species.</a:t>
            </a:r>
          </a:p>
          <a:p>
            <a:r>
              <a:rPr lang="en-US" dirty="0" smtClean="0"/>
              <a:t>Take permits needed to develop land</a:t>
            </a:r>
          </a:p>
          <a:p>
            <a:r>
              <a:rPr lang="en-US" dirty="0" smtClean="0"/>
              <a:t>Habitat Conservation Plans</a:t>
            </a:r>
          </a:p>
          <a:p>
            <a:r>
              <a:rPr lang="en-US" dirty="0" smtClean="0"/>
              <a:t>Typical:  deed some portion of property to conservation use in exchange for take permit.</a:t>
            </a:r>
          </a:p>
          <a:p>
            <a:r>
              <a:rPr lang="en-US" dirty="0" smtClean="0"/>
              <a:t>Conservative View:  This is simply an uncompensated taking.</a:t>
            </a:r>
            <a:endParaRPr lang="en-US" dirty="0"/>
          </a:p>
        </p:txBody>
      </p:sp>
    </p:spTree>
    <p:extLst>
      <p:ext uri="{BB962C8B-B14F-4D97-AF65-F5344CB8AC3E}">
        <p14:creationId xmlns:p14="http://schemas.microsoft.com/office/powerpoint/2010/main" val="184948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768124"/>
            <a:ext cx="8229600" cy="1143000"/>
          </a:xfrm>
        </p:spPr>
        <p:txBody>
          <a:bodyPr/>
          <a:lstStyle/>
          <a:p>
            <a:pPr eaLnBrk="1" hangingPunct="1"/>
            <a:r>
              <a:rPr lang="en-US" dirty="0" smtClean="0"/>
              <a:t>Emissions to Harm</a:t>
            </a:r>
            <a:br>
              <a:rPr lang="en-US" dirty="0" smtClean="0"/>
            </a:br>
            <a:r>
              <a:rPr lang="en-US" dirty="0" smtClean="0"/>
              <a:t>where to intervene</a:t>
            </a:r>
            <a:br>
              <a:rPr lang="en-US" dirty="0" smtClean="0"/>
            </a:br>
            <a:r>
              <a:rPr lang="en-US" dirty="0" smtClean="0"/>
              <a:t>multi-media</a:t>
            </a:r>
          </a:p>
        </p:txBody>
      </p:sp>
      <p:sp>
        <p:nvSpPr>
          <p:cNvPr id="7171" name="Rectangle 5"/>
          <p:cNvSpPr>
            <a:spLocks noChangeArrowheads="1"/>
          </p:cNvSpPr>
          <p:nvPr/>
        </p:nvSpPr>
        <p:spPr bwMode="auto">
          <a:xfrm>
            <a:off x="609600" y="2082800"/>
            <a:ext cx="1295400" cy="1582738"/>
          </a:xfrm>
          <a:prstGeom prst="rect">
            <a:avLst/>
          </a:prstGeom>
          <a:solidFill>
            <a:schemeClr val="accent1"/>
          </a:solidFill>
          <a:ln w="9525">
            <a:solidFill>
              <a:schemeClr val="tx1"/>
            </a:solidFill>
            <a:miter lim="800000"/>
            <a:headEnd/>
            <a:tailEnd/>
          </a:ln>
        </p:spPr>
        <p:txBody>
          <a:bodyPr wrap="none" anchor="ctr"/>
          <a:lstStyle/>
          <a:p>
            <a:pPr algn="ctr"/>
            <a:r>
              <a:rPr lang="en-US">
                <a:latin typeface="Arial" charset="0"/>
              </a:rPr>
              <a:t>Emissions</a:t>
            </a:r>
          </a:p>
        </p:txBody>
      </p:sp>
      <p:sp>
        <p:nvSpPr>
          <p:cNvPr id="7172" name="Rectangle 7"/>
          <p:cNvSpPr>
            <a:spLocks noChangeArrowheads="1"/>
          </p:cNvSpPr>
          <p:nvPr/>
        </p:nvSpPr>
        <p:spPr bwMode="auto">
          <a:xfrm>
            <a:off x="608013" y="3810000"/>
            <a:ext cx="1295400" cy="1582738"/>
          </a:xfrm>
          <a:prstGeom prst="rect">
            <a:avLst/>
          </a:prstGeom>
          <a:solidFill>
            <a:schemeClr val="accent1"/>
          </a:solidFill>
          <a:ln w="9525">
            <a:solidFill>
              <a:schemeClr val="tx1"/>
            </a:solidFill>
            <a:miter lim="800000"/>
            <a:headEnd/>
            <a:tailEnd/>
          </a:ln>
        </p:spPr>
        <p:txBody>
          <a:bodyPr wrap="none" anchor="ctr"/>
          <a:lstStyle/>
          <a:p>
            <a:pPr algn="ctr"/>
            <a:r>
              <a:rPr lang="en-US">
                <a:latin typeface="Arial" charset="0"/>
              </a:rPr>
              <a:t>Emissions</a:t>
            </a:r>
          </a:p>
        </p:txBody>
      </p:sp>
      <p:sp>
        <p:nvSpPr>
          <p:cNvPr id="7173" name="Oval 8"/>
          <p:cNvSpPr>
            <a:spLocks noChangeArrowheads="1"/>
          </p:cNvSpPr>
          <p:nvPr/>
        </p:nvSpPr>
        <p:spPr bwMode="auto">
          <a:xfrm>
            <a:off x="2674938" y="2938463"/>
            <a:ext cx="1752600" cy="1565275"/>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Media (air)</a:t>
            </a:r>
          </a:p>
        </p:txBody>
      </p:sp>
      <p:sp>
        <p:nvSpPr>
          <p:cNvPr id="7174" name="Line 10"/>
          <p:cNvSpPr>
            <a:spLocks noChangeShapeType="1"/>
          </p:cNvSpPr>
          <p:nvPr/>
        </p:nvSpPr>
        <p:spPr bwMode="auto">
          <a:xfrm>
            <a:off x="1912938" y="2692400"/>
            <a:ext cx="914400" cy="508000"/>
          </a:xfrm>
          <a:prstGeom prst="line">
            <a:avLst/>
          </a:prstGeom>
          <a:noFill/>
          <a:ln w="9525">
            <a:solidFill>
              <a:schemeClr val="tx1"/>
            </a:solidFill>
            <a:round/>
            <a:headEnd/>
            <a:tailEnd type="triangle" w="med" len="med"/>
          </a:ln>
        </p:spPr>
        <p:txBody>
          <a:bodyPr/>
          <a:lstStyle/>
          <a:p>
            <a:endParaRPr lang="en-US"/>
          </a:p>
        </p:txBody>
      </p:sp>
      <p:sp>
        <p:nvSpPr>
          <p:cNvPr id="7175" name="Line 11"/>
          <p:cNvSpPr>
            <a:spLocks noChangeShapeType="1"/>
          </p:cNvSpPr>
          <p:nvPr/>
        </p:nvSpPr>
        <p:spPr bwMode="auto">
          <a:xfrm flipV="1">
            <a:off x="1981200" y="4351338"/>
            <a:ext cx="947738" cy="390525"/>
          </a:xfrm>
          <a:prstGeom prst="line">
            <a:avLst/>
          </a:prstGeom>
          <a:noFill/>
          <a:ln w="9525">
            <a:solidFill>
              <a:schemeClr val="tx1"/>
            </a:solidFill>
            <a:round/>
            <a:headEnd/>
            <a:tailEnd type="triangle" w="med" len="med"/>
          </a:ln>
        </p:spPr>
        <p:txBody>
          <a:bodyPr/>
          <a:lstStyle/>
          <a:p>
            <a:endParaRPr lang="en-US"/>
          </a:p>
        </p:txBody>
      </p:sp>
      <p:sp>
        <p:nvSpPr>
          <p:cNvPr id="7176" name="Line 12"/>
          <p:cNvSpPr>
            <a:spLocks noChangeShapeType="1"/>
          </p:cNvSpPr>
          <p:nvPr/>
        </p:nvSpPr>
        <p:spPr bwMode="auto">
          <a:xfrm flipV="1">
            <a:off x="4452938" y="3708400"/>
            <a:ext cx="703262" cy="7938"/>
          </a:xfrm>
          <a:prstGeom prst="line">
            <a:avLst/>
          </a:prstGeom>
          <a:noFill/>
          <a:ln w="9525">
            <a:solidFill>
              <a:schemeClr val="tx1"/>
            </a:solidFill>
            <a:round/>
            <a:headEnd/>
            <a:tailEnd type="triangle" w="med" len="med"/>
          </a:ln>
        </p:spPr>
        <p:txBody>
          <a:bodyPr/>
          <a:lstStyle/>
          <a:p>
            <a:endParaRPr lang="en-US"/>
          </a:p>
        </p:txBody>
      </p:sp>
      <p:sp>
        <p:nvSpPr>
          <p:cNvPr id="7177" name="Oval 13"/>
          <p:cNvSpPr>
            <a:spLocks noChangeArrowheads="1"/>
          </p:cNvSpPr>
          <p:nvPr/>
        </p:nvSpPr>
        <p:spPr bwMode="auto">
          <a:xfrm>
            <a:off x="5140325" y="2998788"/>
            <a:ext cx="1150938" cy="1430337"/>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Chemistry</a:t>
            </a:r>
          </a:p>
          <a:p>
            <a:pPr algn="ctr"/>
            <a:endParaRPr lang="en-US">
              <a:latin typeface="Arial" charset="0"/>
            </a:endParaRPr>
          </a:p>
        </p:txBody>
      </p:sp>
      <p:sp>
        <p:nvSpPr>
          <p:cNvPr id="7178" name="Rectangle 15"/>
          <p:cNvSpPr>
            <a:spLocks noChangeArrowheads="1"/>
          </p:cNvSpPr>
          <p:nvPr/>
        </p:nvSpPr>
        <p:spPr bwMode="auto">
          <a:xfrm>
            <a:off x="6985000" y="2209800"/>
            <a:ext cx="1168400" cy="1084263"/>
          </a:xfrm>
          <a:prstGeom prst="rect">
            <a:avLst/>
          </a:prstGeom>
          <a:solidFill>
            <a:schemeClr val="accent1"/>
          </a:solidFill>
          <a:ln w="9525">
            <a:solidFill>
              <a:schemeClr val="tx1"/>
            </a:solidFill>
            <a:miter lim="800000"/>
            <a:headEnd/>
            <a:tailEnd/>
          </a:ln>
        </p:spPr>
        <p:txBody>
          <a:bodyPr wrap="none" anchor="ctr"/>
          <a:lstStyle/>
          <a:p>
            <a:pPr algn="ctr"/>
            <a:r>
              <a:rPr lang="en-US">
                <a:latin typeface="Arial" charset="0"/>
              </a:rPr>
              <a:t>Trees &amp; </a:t>
            </a:r>
          </a:p>
          <a:p>
            <a:pPr algn="ctr"/>
            <a:r>
              <a:rPr lang="en-US">
                <a:latin typeface="Arial" charset="0"/>
              </a:rPr>
              <a:t>Lakes</a:t>
            </a:r>
          </a:p>
          <a:p>
            <a:pPr algn="ctr"/>
            <a:endParaRPr lang="en-US">
              <a:latin typeface="Arial" charset="0"/>
            </a:endParaRPr>
          </a:p>
        </p:txBody>
      </p:sp>
      <p:sp>
        <p:nvSpPr>
          <p:cNvPr id="7179" name="Rectangle 17"/>
          <p:cNvSpPr>
            <a:spLocks noChangeArrowheads="1"/>
          </p:cNvSpPr>
          <p:nvPr/>
        </p:nvSpPr>
        <p:spPr bwMode="auto">
          <a:xfrm>
            <a:off x="7053263" y="4114800"/>
            <a:ext cx="1346200" cy="1295400"/>
          </a:xfrm>
          <a:prstGeom prst="rect">
            <a:avLst/>
          </a:prstGeom>
          <a:solidFill>
            <a:schemeClr val="accent1"/>
          </a:solidFill>
          <a:ln w="9525">
            <a:solidFill>
              <a:schemeClr val="tx1"/>
            </a:solidFill>
            <a:miter lim="800000"/>
            <a:headEnd/>
            <a:tailEnd/>
          </a:ln>
        </p:spPr>
        <p:txBody>
          <a:bodyPr wrap="none" anchor="ctr"/>
          <a:lstStyle/>
          <a:p>
            <a:pPr algn="ctr"/>
            <a:r>
              <a:rPr lang="en-US">
                <a:latin typeface="Arial" charset="0"/>
              </a:rPr>
              <a:t>people</a:t>
            </a:r>
          </a:p>
        </p:txBody>
      </p:sp>
      <p:sp>
        <p:nvSpPr>
          <p:cNvPr id="7180" name="Line 19"/>
          <p:cNvSpPr>
            <a:spLocks noChangeShapeType="1"/>
          </p:cNvSpPr>
          <p:nvPr/>
        </p:nvSpPr>
        <p:spPr bwMode="auto">
          <a:xfrm flipV="1">
            <a:off x="6180138" y="2852738"/>
            <a:ext cx="804862" cy="373062"/>
          </a:xfrm>
          <a:prstGeom prst="line">
            <a:avLst/>
          </a:prstGeom>
          <a:noFill/>
          <a:ln w="9525">
            <a:solidFill>
              <a:schemeClr val="tx1"/>
            </a:solidFill>
            <a:round/>
            <a:headEnd/>
            <a:tailEnd type="triangle" w="med" len="med"/>
          </a:ln>
        </p:spPr>
        <p:txBody>
          <a:bodyPr/>
          <a:lstStyle/>
          <a:p>
            <a:endParaRPr lang="en-US"/>
          </a:p>
        </p:txBody>
      </p:sp>
      <p:sp>
        <p:nvSpPr>
          <p:cNvPr id="7181" name="Line 20"/>
          <p:cNvSpPr>
            <a:spLocks noChangeShapeType="1"/>
          </p:cNvSpPr>
          <p:nvPr/>
        </p:nvSpPr>
        <p:spPr bwMode="auto">
          <a:xfrm>
            <a:off x="6172200" y="4173538"/>
            <a:ext cx="855663" cy="558800"/>
          </a:xfrm>
          <a:prstGeom prst="line">
            <a:avLst/>
          </a:prstGeom>
          <a:noFill/>
          <a:ln w="9525">
            <a:solidFill>
              <a:schemeClr val="tx1"/>
            </a:solidFill>
            <a:round/>
            <a:headEnd/>
            <a:tailEnd type="triangle" w="med" len="med"/>
          </a:ln>
        </p:spPr>
        <p:txBody>
          <a:bodyPr/>
          <a:lstStyle/>
          <a:p>
            <a:endParaRPr lang="en-US"/>
          </a:p>
        </p:txBody>
      </p:sp>
      <p:sp>
        <p:nvSpPr>
          <p:cNvPr id="7182" name="Oval 21"/>
          <p:cNvSpPr>
            <a:spLocks noChangeArrowheads="1"/>
          </p:cNvSpPr>
          <p:nvPr/>
        </p:nvSpPr>
        <p:spPr bwMode="auto">
          <a:xfrm>
            <a:off x="2633663" y="5570538"/>
            <a:ext cx="1049337" cy="949325"/>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Alt Media</a:t>
            </a:r>
          </a:p>
          <a:p>
            <a:pPr algn="ctr"/>
            <a:r>
              <a:rPr lang="en-US">
                <a:latin typeface="Arial" charset="0"/>
              </a:rPr>
              <a:t>water</a:t>
            </a:r>
          </a:p>
        </p:txBody>
      </p:sp>
      <p:sp>
        <p:nvSpPr>
          <p:cNvPr id="7183" name="Line 23"/>
          <p:cNvSpPr>
            <a:spLocks noChangeShapeType="1"/>
          </p:cNvSpPr>
          <p:nvPr/>
        </p:nvSpPr>
        <p:spPr bwMode="auto">
          <a:xfrm>
            <a:off x="1912938" y="3462338"/>
            <a:ext cx="1219200" cy="2100262"/>
          </a:xfrm>
          <a:prstGeom prst="line">
            <a:avLst/>
          </a:prstGeom>
          <a:noFill/>
          <a:ln w="9525">
            <a:solidFill>
              <a:schemeClr val="tx1"/>
            </a:solidFill>
            <a:round/>
            <a:headEnd/>
            <a:tailEnd type="triangle" w="med" len="med"/>
          </a:ln>
        </p:spPr>
        <p:txBody>
          <a:bodyPr/>
          <a:lstStyle/>
          <a:p>
            <a:endParaRPr lang="en-US"/>
          </a:p>
        </p:txBody>
      </p:sp>
      <p:sp>
        <p:nvSpPr>
          <p:cNvPr id="7184" name="Line 24"/>
          <p:cNvSpPr>
            <a:spLocks noChangeShapeType="1"/>
          </p:cNvSpPr>
          <p:nvPr/>
        </p:nvSpPr>
        <p:spPr bwMode="auto">
          <a:xfrm>
            <a:off x="1930400" y="4995863"/>
            <a:ext cx="1117600" cy="574675"/>
          </a:xfrm>
          <a:prstGeom prst="line">
            <a:avLst/>
          </a:prstGeom>
          <a:noFill/>
          <a:ln w="9525">
            <a:solidFill>
              <a:schemeClr val="tx1"/>
            </a:solidFill>
            <a:round/>
            <a:headEnd/>
            <a:tailEnd type="triangle" w="med" len="med"/>
          </a:ln>
        </p:spPr>
        <p:txBody>
          <a:bodyPr/>
          <a:lstStyle/>
          <a:p>
            <a:endParaRPr lang="en-US"/>
          </a:p>
        </p:txBody>
      </p:sp>
      <p:sp>
        <p:nvSpPr>
          <p:cNvPr id="7185" name="Line 25"/>
          <p:cNvSpPr>
            <a:spLocks noChangeShapeType="1"/>
          </p:cNvSpPr>
          <p:nvPr/>
        </p:nvSpPr>
        <p:spPr bwMode="auto">
          <a:xfrm>
            <a:off x="3700463" y="6053138"/>
            <a:ext cx="727075" cy="9525"/>
          </a:xfrm>
          <a:prstGeom prst="line">
            <a:avLst/>
          </a:prstGeom>
          <a:noFill/>
          <a:ln w="9525">
            <a:solidFill>
              <a:schemeClr val="tx1"/>
            </a:solidFill>
            <a:round/>
            <a:headEnd/>
            <a:tailEnd type="triangle" w="med" len="med"/>
          </a:ln>
        </p:spPr>
        <p:txBody>
          <a:bodyPr/>
          <a:lstStyle/>
          <a:p>
            <a:endParaRPr lang="en-US"/>
          </a:p>
        </p:txBody>
      </p:sp>
      <p:sp>
        <p:nvSpPr>
          <p:cNvPr id="18" name="TextBox 17"/>
          <p:cNvSpPr txBox="1"/>
          <p:nvPr/>
        </p:nvSpPr>
        <p:spPr>
          <a:xfrm>
            <a:off x="5588000" y="5965371"/>
            <a:ext cx="2336800" cy="369332"/>
          </a:xfrm>
          <a:prstGeom prst="rect">
            <a:avLst/>
          </a:prstGeom>
          <a:noFill/>
        </p:spPr>
        <p:txBody>
          <a:bodyPr wrap="square" rtlCol="0">
            <a:spAutoFit/>
          </a:bodyPr>
          <a:lstStyle/>
          <a:p>
            <a:r>
              <a:rPr lang="en-US" dirty="0" smtClean="0"/>
              <a:t>Ambient air quality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LEDPA Process</a:t>
            </a:r>
          </a:p>
        </p:txBody>
      </p:sp>
      <p:sp>
        <p:nvSpPr>
          <p:cNvPr id="50179" name="Rectangle 3"/>
          <p:cNvSpPr>
            <a:spLocks noGrp="1" noChangeArrowheads="1"/>
          </p:cNvSpPr>
          <p:nvPr>
            <p:ph type="body" idx="1"/>
          </p:nvPr>
        </p:nvSpPr>
        <p:spPr/>
        <p:txBody>
          <a:bodyPr/>
          <a:lstStyle/>
          <a:p>
            <a:pPr eaLnBrk="1" hangingPunct="1"/>
            <a:r>
              <a:rPr lang="en-US" dirty="0" smtClean="0"/>
              <a:t>Section 404 of Clean Water Act requires preservation of wetlands.</a:t>
            </a:r>
          </a:p>
          <a:p>
            <a:pPr eaLnBrk="1" hangingPunct="1"/>
            <a:r>
              <a:rPr lang="en-US" dirty="0" smtClean="0"/>
              <a:t>It is very rough.  First have to show that the project can’t be done somewhere else.  Hard showing.</a:t>
            </a:r>
          </a:p>
          <a:p>
            <a:pPr eaLnBrk="1" hangingPunct="1"/>
            <a:r>
              <a:rPr lang="en-US" dirty="0" smtClean="0"/>
              <a:t>Then have to mitigate.  For instance buy the salt ponds in SF bay and return them to wetlands in exchange for a runway.</a:t>
            </a:r>
          </a:p>
          <a:p>
            <a:pPr eaLnBrk="1" hangingPunct="1"/>
            <a:endParaRPr lang="en-US" dirty="0" smtClean="0"/>
          </a:p>
        </p:txBody>
      </p:sp>
    </p:spTree>
    <p:extLst>
      <p:ext uri="{BB962C8B-B14F-4D97-AF65-F5344CB8AC3E}">
        <p14:creationId xmlns:p14="http://schemas.microsoft.com/office/powerpoint/2010/main" val="158452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Limitations</a:t>
            </a:r>
          </a:p>
        </p:txBody>
      </p:sp>
      <p:sp>
        <p:nvSpPr>
          <p:cNvPr id="51203" name="Rectangle 3"/>
          <p:cNvSpPr>
            <a:spLocks noGrp="1" noChangeArrowheads="1"/>
          </p:cNvSpPr>
          <p:nvPr>
            <p:ph type="body" idx="1"/>
          </p:nvPr>
        </p:nvSpPr>
        <p:spPr/>
        <p:txBody>
          <a:bodyPr/>
          <a:lstStyle/>
          <a:p>
            <a:pPr eaLnBrk="1" hangingPunct="1"/>
            <a:r>
              <a:rPr lang="en-US" dirty="0" smtClean="0"/>
              <a:t>To waterways of the US.  (navigable and also a claim under commerce clause)</a:t>
            </a:r>
          </a:p>
          <a:p>
            <a:pPr eaLnBrk="1" hangingPunct="1"/>
            <a:r>
              <a:rPr lang="en-US" dirty="0" smtClean="0"/>
              <a:t>A non connected quarry isn’t a wetland.</a:t>
            </a:r>
          </a:p>
          <a:p>
            <a:pPr eaLnBrk="1" hangingPunct="1"/>
            <a:r>
              <a:rPr lang="en-US" dirty="0" smtClean="0"/>
              <a:t>A vernal pool that eventually makes it into a river is.</a:t>
            </a:r>
          </a:p>
          <a:p>
            <a:pPr eaLnBrk="1" hangingPunct="1"/>
            <a:r>
              <a:rPr lang="en-US" dirty="0" smtClean="0"/>
              <a:t>Navigable means could drag a canoe up it.</a:t>
            </a:r>
          </a:p>
          <a:p>
            <a:pPr eaLnBrk="1" hangingPunct="1"/>
            <a:r>
              <a:rPr lang="en-US" dirty="0" smtClean="0"/>
              <a:t>So most waterways in US fall within act.  	</a:t>
            </a:r>
          </a:p>
        </p:txBody>
      </p:sp>
    </p:spTree>
    <p:extLst>
      <p:ext uri="{BB962C8B-B14F-4D97-AF65-F5344CB8AC3E}">
        <p14:creationId xmlns:p14="http://schemas.microsoft.com/office/powerpoint/2010/main" val="3316080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Clean Air Act</a:t>
            </a:r>
          </a:p>
        </p:txBody>
      </p:sp>
      <p:sp>
        <p:nvSpPr>
          <p:cNvPr id="22531" name="Rectangle 3"/>
          <p:cNvSpPr>
            <a:spLocks noGrp="1" noChangeArrowheads="1"/>
          </p:cNvSpPr>
          <p:nvPr>
            <p:ph type="body" idx="1"/>
          </p:nvPr>
        </p:nvSpPr>
        <p:spPr/>
        <p:txBody>
          <a:bodyPr/>
          <a:lstStyle/>
          <a:p>
            <a:pPr eaLnBrk="1" hangingPunct="1"/>
            <a:r>
              <a:rPr lang="en-US" dirty="0" smtClean="0"/>
              <a:t>Landmark legislation</a:t>
            </a:r>
          </a:p>
          <a:p>
            <a:pPr eaLnBrk="1" hangingPunct="1"/>
            <a:r>
              <a:rPr lang="en-US" dirty="0" smtClean="0"/>
              <a:t>Sets out comprehensive scheme to control air pollution</a:t>
            </a:r>
          </a:p>
          <a:p>
            <a:pPr eaLnBrk="1" hangingPunct="1"/>
            <a:r>
              <a:rPr lang="en-US" dirty="0" smtClean="0"/>
              <a:t>Has 5  logical parts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1.  National Ambient Air Quality Standards. </a:t>
            </a:r>
          </a:p>
        </p:txBody>
      </p:sp>
      <p:sp>
        <p:nvSpPr>
          <p:cNvPr id="23555" name="Rectangle 3"/>
          <p:cNvSpPr>
            <a:spLocks noGrp="1" noChangeArrowheads="1"/>
          </p:cNvSpPr>
          <p:nvPr>
            <p:ph type="body" idx="1"/>
          </p:nvPr>
        </p:nvSpPr>
        <p:spPr/>
        <p:txBody>
          <a:bodyPr/>
          <a:lstStyle/>
          <a:p>
            <a:pPr eaLnBrk="1" hangingPunct="1">
              <a:buFontTx/>
              <a:buNone/>
            </a:pPr>
            <a:r>
              <a:rPr lang="en-US" sz="2800" smtClean="0"/>
              <a:t>    A.  The EPA sets goals for how clean the air must be based upon public health.  See </a:t>
            </a:r>
            <a:r>
              <a:rPr lang="en-US" sz="2800" smtClean="0">
                <a:hlinkClick r:id="rId3"/>
              </a:rPr>
              <a:t>http://www.epa.gov/air/criteria.html</a:t>
            </a:r>
            <a:r>
              <a:rPr lang="en-US" sz="2800" smtClean="0"/>
              <a:t> for the current standards.  The criteria pollutants regulated by NAAQS include NOX, SOX, etc.</a:t>
            </a:r>
          </a:p>
          <a:p>
            <a:pPr eaLnBrk="1" hangingPunct="1"/>
            <a:r>
              <a:rPr lang="en-US" sz="2800" smtClean="0"/>
              <a:t>     B.  The States are required to make regulations on stationary sources that will bring the state's air  into compliance with NAAQS.  The State does this by writing a State Implementation Plan.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NAAQS</a:t>
            </a:r>
          </a:p>
        </p:txBody>
      </p:sp>
      <p:sp>
        <p:nvSpPr>
          <p:cNvPr id="24579" name="Rectangle 3"/>
          <p:cNvSpPr>
            <a:spLocks noGrp="1" noChangeArrowheads="1"/>
          </p:cNvSpPr>
          <p:nvPr>
            <p:ph type="body" idx="1"/>
          </p:nvPr>
        </p:nvSpPr>
        <p:spPr/>
        <p:txBody>
          <a:bodyPr/>
          <a:lstStyle/>
          <a:p>
            <a:pPr eaLnBrk="1" hangingPunct="1"/>
            <a:r>
              <a:rPr lang="en-US" smtClean="0"/>
              <a:t>Nonattainment areas have to have plans to come into attainment</a:t>
            </a:r>
          </a:p>
          <a:p>
            <a:pPr eaLnBrk="1" hangingPunct="1"/>
            <a:r>
              <a:rPr lang="en-US" smtClean="0"/>
              <a:t>Plans limit emissions from stationary sources, like power plants</a:t>
            </a:r>
          </a:p>
          <a:p>
            <a:pPr lvl="1" eaLnBrk="1" hangingPunct="1"/>
            <a:r>
              <a:rPr lang="en-US" smtClean="0"/>
              <a:t>Typically, bigger plants got more emission rights</a:t>
            </a:r>
          </a:p>
          <a:p>
            <a:pPr lvl="1" eaLnBrk="1" hangingPunct="1"/>
            <a:r>
              <a:rPr lang="en-US" smtClean="0"/>
              <a:t>But, the rights don’t increase if the plant gets bigger</a:t>
            </a:r>
          </a:p>
          <a:p>
            <a:pPr lvl="1"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States</a:t>
            </a:r>
          </a:p>
        </p:txBody>
      </p:sp>
      <p:sp>
        <p:nvSpPr>
          <p:cNvPr id="25603" name="Rectangle 3"/>
          <p:cNvSpPr>
            <a:spLocks noGrp="1" noChangeArrowheads="1"/>
          </p:cNvSpPr>
          <p:nvPr>
            <p:ph type="body" idx="1"/>
          </p:nvPr>
        </p:nvSpPr>
        <p:spPr/>
        <p:txBody>
          <a:bodyPr/>
          <a:lstStyle/>
          <a:p>
            <a:pPr eaLnBrk="1" hangingPunct="1"/>
            <a:r>
              <a:rPr lang="en-US" dirty="0" smtClean="0"/>
              <a:t>States through SIP process must control emissions to produce an improvement in air quality</a:t>
            </a:r>
          </a:p>
          <a:p>
            <a:pPr eaLnBrk="1" hangingPunct="1"/>
            <a:r>
              <a:rPr lang="en-US" dirty="0" smtClean="0"/>
              <a:t>And </a:t>
            </a:r>
            <a:r>
              <a:rPr lang="en-US" i="1" dirty="0" smtClean="0"/>
              <a:t>eventual</a:t>
            </a:r>
            <a:r>
              <a:rPr lang="en-US" dirty="0" smtClean="0"/>
              <a:t> compliance with NAAQS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new empiricism:  start with</a:t>
            </a:r>
            <a:endParaRPr lang="en-US" dirty="0"/>
          </a:p>
        </p:txBody>
      </p:sp>
      <p:sp>
        <p:nvSpPr>
          <p:cNvPr id="3" name="Content Placeholder 2"/>
          <p:cNvSpPr>
            <a:spLocks noGrp="1"/>
          </p:cNvSpPr>
          <p:nvPr>
            <p:ph idx="1"/>
          </p:nvPr>
        </p:nvSpPr>
        <p:spPr/>
        <p:txBody>
          <a:bodyPr/>
          <a:lstStyle/>
          <a:p>
            <a:r>
              <a:rPr lang="en-US" dirty="0"/>
              <a:t>Greenstone:  </a:t>
            </a:r>
            <a:r>
              <a:rPr lang="en-US" dirty="0">
                <a:hlinkClick r:id="rId2"/>
              </a:rPr>
              <a:t>http://</a:t>
            </a:r>
            <a:r>
              <a:rPr lang="en-US" dirty="0" smtClean="0">
                <a:hlinkClick r:id="rId2"/>
              </a:rPr>
              <a:t>www.nber.org/papers/w8484</a:t>
            </a:r>
            <a:endParaRPr lang="en-US" dirty="0" smtClean="0"/>
          </a:p>
          <a:p>
            <a:r>
              <a:rPr lang="en-US" dirty="0" smtClean="0"/>
              <a:t>CAA rearranged investment in us away from non-compliant counties</a:t>
            </a:r>
          </a:p>
          <a:p>
            <a:r>
              <a:rPr lang="en-US" dirty="0">
                <a:hlinkClick r:id="rId3"/>
              </a:rPr>
              <a:t>http://</a:t>
            </a:r>
            <a:r>
              <a:rPr lang="en-US" dirty="0" smtClean="0">
                <a:hlinkClick r:id="rId3"/>
              </a:rPr>
              <a:t>www.sciencedirect.com/science/article/pii/S0095069604001202</a:t>
            </a:r>
            <a:endParaRPr lang="en-US" dirty="0" smtClean="0"/>
          </a:p>
          <a:p>
            <a:r>
              <a:rPr lang="en-US" dirty="0" smtClean="0"/>
              <a:t>Becker; PACE survey shows that polluters do spend more on pollution control.</a:t>
            </a:r>
            <a:endParaRPr lang="en-US" dirty="0"/>
          </a:p>
        </p:txBody>
      </p:sp>
    </p:spTree>
    <p:extLst>
      <p:ext uri="{BB962C8B-B14F-4D97-AF65-F5344CB8AC3E}">
        <p14:creationId xmlns:p14="http://schemas.microsoft.com/office/powerpoint/2010/main" val="520455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Extreme Response to SIP:  RECLAIM</a:t>
            </a:r>
          </a:p>
        </p:txBody>
      </p:sp>
      <p:sp>
        <p:nvSpPr>
          <p:cNvPr id="36867" name="Rectangle 3"/>
          <p:cNvSpPr>
            <a:spLocks noGrp="1" noChangeArrowheads="1"/>
          </p:cNvSpPr>
          <p:nvPr>
            <p:ph type="body" idx="1"/>
          </p:nvPr>
        </p:nvSpPr>
        <p:spPr/>
        <p:txBody>
          <a:bodyPr/>
          <a:lstStyle/>
          <a:p>
            <a:pPr eaLnBrk="1" hangingPunct="1"/>
            <a:r>
              <a:rPr lang="en-US" dirty="0" smtClean="0"/>
              <a:t>South Coast Air Quality Management District  has responsibility for stationary sources in LA basin (delegated from CARB)</a:t>
            </a:r>
          </a:p>
          <a:p>
            <a:pPr eaLnBrk="1" hangingPunct="1"/>
            <a:r>
              <a:rPr lang="en-US" dirty="0" smtClean="0"/>
              <a:t>Runs a cap and trade program in NOX, SOX and ROG.</a:t>
            </a:r>
          </a:p>
          <a:p>
            <a:pPr eaLnBrk="1" hangingPunct="1"/>
            <a:r>
              <a:rPr lang="en-US" dirty="0" smtClean="0"/>
              <a:t>Supplants TBES in State Imp. Plan</a:t>
            </a:r>
          </a:p>
          <a:p>
            <a:pPr eaLnBrk="1" hangingPunct="1"/>
            <a:r>
              <a:rPr lang="en-US" dirty="0" smtClean="0"/>
              <a:t>RGGI is second program  (NE power plants also trade)</a:t>
            </a:r>
          </a:p>
        </p:txBody>
      </p:sp>
    </p:spTree>
    <p:extLst>
      <p:ext uri="{BB962C8B-B14F-4D97-AF65-F5344CB8AC3E}">
        <p14:creationId xmlns:p14="http://schemas.microsoft.com/office/powerpoint/2010/main" val="139426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Marketing Air Pollution</a:t>
            </a:r>
          </a:p>
        </p:txBody>
      </p:sp>
      <p:sp>
        <p:nvSpPr>
          <p:cNvPr id="41987" name="Rectangle 3"/>
          <p:cNvSpPr>
            <a:spLocks noGrp="1" noChangeArrowheads="1"/>
          </p:cNvSpPr>
          <p:nvPr>
            <p:ph type="body" idx="1"/>
          </p:nvPr>
        </p:nvSpPr>
        <p:spPr/>
        <p:txBody>
          <a:bodyPr/>
          <a:lstStyle/>
          <a:p>
            <a:pPr eaLnBrk="1" hangingPunct="1"/>
            <a:r>
              <a:rPr lang="en-US" sz="2800" dirty="0" smtClean="0"/>
              <a:t>Long history of Bubbles and Other trading Schemes</a:t>
            </a:r>
          </a:p>
          <a:p>
            <a:pPr eaLnBrk="1" hangingPunct="1"/>
            <a:r>
              <a:rPr lang="en-US" sz="2800" dirty="0" smtClean="0"/>
              <a:t>South Coast allows market in pollution RECLAIM</a:t>
            </a:r>
          </a:p>
          <a:p>
            <a:pPr lvl="1" eaLnBrk="1" hangingPunct="1"/>
            <a:r>
              <a:rPr lang="en-US" sz="2400" dirty="0" smtClean="0"/>
              <a:t>amount of permits decrease each years</a:t>
            </a:r>
          </a:p>
          <a:p>
            <a:pPr lvl="1" eaLnBrk="1" hangingPunct="1"/>
            <a:r>
              <a:rPr lang="en-US" sz="2400" dirty="0" smtClean="0"/>
              <a:t>“solves” problem of mc different for different firms </a:t>
            </a:r>
          </a:p>
          <a:p>
            <a:pPr eaLnBrk="1" hangingPunct="1"/>
            <a:r>
              <a:rPr lang="en-US" sz="2800" dirty="0" smtClean="0"/>
              <a:t>National Market in SO2.  Price lower than expected</a:t>
            </a:r>
          </a:p>
        </p:txBody>
      </p:sp>
    </p:spTree>
    <p:extLst>
      <p:ext uri="{BB962C8B-B14F-4D97-AF65-F5344CB8AC3E}">
        <p14:creationId xmlns:p14="http://schemas.microsoft.com/office/powerpoint/2010/main" val="1222909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2. NSPS</a:t>
            </a:r>
          </a:p>
        </p:txBody>
      </p:sp>
      <p:sp>
        <p:nvSpPr>
          <p:cNvPr id="26627" name="Rectangle 3"/>
          <p:cNvSpPr>
            <a:spLocks noGrp="1" noChangeArrowheads="1"/>
          </p:cNvSpPr>
          <p:nvPr>
            <p:ph type="body" idx="1"/>
          </p:nvPr>
        </p:nvSpPr>
        <p:spPr/>
        <p:txBody>
          <a:bodyPr/>
          <a:lstStyle/>
          <a:p>
            <a:pPr eaLnBrk="1" hangingPunct="1">
              <a:lnSpc>
                <a:spcPct val="90000"/>
              </a:lnSpc>
            </a:pPr>
            <a:r>
              <a:rPr lang="en-US" sz="2800" dirty="0" smtClean="0"/>
              <a:t>New Source </a:t>
            </a:r>
            <a:r>
              <a:rPr lang="en-US" sz="2800" dirty="0" err="1" smtClean="0"/>
              <a:t>Perfomance</a:t>
            </a:r>
            <a:r>
              <a:rPr lang="en-US" sz="2800" dirty="0" smtClean="0"/>
              <a:t> Standards</a:t>
            </a:r>
          </a:p>
          <a:p>
            <a:pPr eaLnBrk="1" hangingPunct="1">
              <a:lnSpc>
                <a:spcPct val="90000"/>
              </a:lnSpc>
            </a:pPr>
            <a:r>
              <a:rPr lang="en-US" sz="2800" dirty="0" smtClean="0"/>
              <a:t>(For the statute: </a:t>
            </a:r>
          </a:p>
          <a:p>
            <a:pPr eaLnBrk="1" hangingPunct="1">
              <a:lnSpc>
                <a:spcPct val="90000"/>
              </a:lnSpc>
            </a:pPr>
            <a:r>
              <a:rPr lang="en-US" sz="2800" dirty="0" smtClean="0"/>
              <a:t> </a:t>
            </a:r>
            <a:r>
              <a:rPr lang="en-US" sz="2800" dirty="0" smtClean="0">
                <a:hlinkClick r:id="rId3"/>
              </a:rPr>
              <a:t>http://www.access.gpo.gov/nara/cfr/waisidx_99/40cfr60_99.html</a:t>
            </a:r>
            <a:r>
              <a:rPr lang="en-US" sz="2800" dirty="0" smtClean="0"/>
              <a:t>).  New sources of air pollution are limited in their emissions.  These emission standards are tighter in areas that have worse air.  Hence, it is thought to be better for your regions economy not to be a non-attainment area. TBES is the form of NSPS.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Inputs to Emissions:</a:t>
            </a:r>
            <a:br>
              <a:rPr lang="en-US" dirty="0" smtClean="0"/>
            </a:br>
            <a:r>
              <a:rPr lang="en-US" dirty="0" smtClean="0"/>
              <a:t>pollution prevention v. cleanup</a:t>
            </a:r>
          </a:p>
        </p:txBody>
      </p:sp>
      <p:sp>
        <p:nvSpPr>
          <p:cNvPr id="8195" name="Oval 4"/>
          <p:cNvSpPr>
            <a:spLocks noChangeArrowheads="1"/>
          </p:cNvSpPr>
          <p:nvPr/>
        </p:nvSpPr>
        <p:spPr bwMode="auto">
          <a:xfrm>
            <a:off x="550863" y="2506663"/>
            <a:ext cx="1082675" cy="1006475"/>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Input</a:t>
            </a:r>
          </a:p>
        </p:txBody>
      </p:sp>
      <p:sp>
        <p:nvSpPr>
          <p:cNvPr id="8196" name="Line 6"/>
          <p:cNvSpPr>
            <a:spLocks noChangeShapeType="1"/>
          </p:cNvSpPr>
          <p:nvPr/>
        </p:nvSpPr>
        <p:spPr bwMode="auto">
          <a:xfrm flipV="1">
            <a:off x="1641475" y="2989263"/>
            <a:ext cx="838200" cy="7937"/>
          </a:xfrm>
          <a:prstGeom prst="line">
            <a:avLst/>
          </a:prstGeom>
          <a:noFill/>
          <a:ln w="9525">
            <a:solidFill>
              <a:schemeClr val="tx1"/>
            </a:solidFill>
            <a:round/>
            <a:headEnd/>
            <a:tailEnd type="triangle" w="med" len="med"/>
          </a:ln>
        </p:spPr>
        <p:txBody>
          <a:bodyPr/>
          <a:lstStyle/>
          <a:p>
            <a:endParaRPr lang="en-US"/>
          </a:p>
        </p:txBody>
      </p:sp>
      <p:sp>
        <p:nvSpPr>
          <p:cNvPr id="8197" name="Oval 7"/>
          <p:cNvSpPr>
            <a:spLocks noChangeArrowheads="1"/>
          </p:cNvSpPr>
          <p:nvPr/>
        </p:nvSpPr>
        <p:spPr bwMode="auto">
          <a:xfrm>
            <a:off x="2497138" y="2514600"/>
            <a:ext cx="1101725" cy="855663"/>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Process</a:t>
            </a:r>
          </a:p>
        </p:txBody>
      </p:sp>
      <p:sp>
        <p:nvSpPr>
          <p:cNvPr id="8198" name="Oval 10"/>
          <p:cNvSpPr>
            <a:spLocks noChangeArrowheads="1"/>
          </p:cNvSpPr>
          <p:nvPr/>
        </p:nvSpPr>
        <p:spPr bwMode="auto">
          <a:xfrm>
            <a:off x="609600" y="3835400"/>
            <a:ext cx="1082675" cy="1006475"/>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Input</a:t>
            </a:r>
          </a:p>
        </p:txBody>
      </p:sp>
      <p:sp>
        <p:nvSpPr>
          <p:cNvPr id="8199" name="Line 11"/>
          <p:cNvSpPr>
            <a:spLocks noChangeShapeType="1"/>
          </p:cNvSpPr>
          <p:nvPr/>
        </p:nvSpPr>
        <p:spPr bwMode="auto">
          <a:xfrm flipV="1">
            <a:off x="1651000" y="3259138"/>
            <a:ext cx="965200" cy="898525"/>
          </a:xfrm>
          <a:prstGeom prst="line">
            <a:avLst/>
          </a:prstGeom>
          <a:noFill/>
          <a:ln w="9525">
            <a:solidFill>
              <a:schemeClr val="tx1"/>
            </a:solidFill>
            <a:round/>
            <a:headEnd/>
            <a:tailEnd type="triangle" w="med" len="med"/>
          </a:ln>
        </p:spPr>
        <p:txBody>
          <a:bodyPr/>
          <a:lstStyle/>
          <a:p>
            <a:endParaRPr lang="en-US"/>
          </a:p>
        </p:txBody>
      </p:sp>
      <p:sp>
        <p:nvSpPr>
          <p:cNvPr id="8200" name="Oval 12"/>
          <p:cNvSpPr>
            <a:spLocks noChangeArrowheads="1"/>
          </p:cNvSpPr>
          <p:nvPr/>
        </p:nvSpPr>
        <p:spPr bwMode="auto">
          <a:xfrm>
            <a:off x="4649788" y="2454275"/>
            <a:ext cx="1066800" cy="957263"/>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Cleanup</a:t>
            </a:r>
          </a:p>
        </p:txBody>
      </p:sp>
      <p:sp>
        <p:nvSpPr>
          <p:cNvPr id="8201" name="Line 14"/>
          <p:cNvSpPr>
            <a:spLocks noChangeShapeType="1"/>
          </p:cNvSpPr>
          <p:nvPr/>
        </p:nvSpPr>
        <p:spPr bwMode="auto">
          <a:xfrm>
            <a:off x="3606800" y="2921000"/>
            <a:ext cx="981075" cy="7938"/>
          </a:xfrm>
          <a:prstGeom prst="line">
            <a:avLst/>
          </a:prstGeom>
          <a:noFill/>
          <a:ln w="9525">
            <a:solidFill>
              <a:schemeClr val="tx1"/>
            </a:solidFill>
            <a:round/>
            <a:headEnd/>
            <a:tailEnd type="triangle" w="med" len="med"/>
          </a:ln>
        </p:spPr>
        <p:txBody>
          <a:bodyPr/>
          <a:lstStyle/>
          <a:p>
            <a:endParaRPr lang="en-US"/>
          </a:p>
        </p:txBody>
      </p:sp>
      <p:sp>
        <p:nvSpPr>
          <p:cNvPr id="8202" name="Line 15"/>
          <p:cNvSpPr>
            <a:spLocks noChangeShapeType="1"/>
          </p:cNvSpPr>
          <p:nvPr/>
        </p:nvSpPr>
        <p:spPr bwMode="auto">
          <a:xfrm>
            <a:off x="5740400" y="2913063"/>
            <a:ext cx="947738" cy="0"/>
          </a:xfrm>
          <a:prstGeom prst="line">
            <a:avLst/>
          </a:prstGeom>
          <a:noFill/>
          <a:ln w="9525">
            <a:solidFill>
              <a:schemeClr val="tx1"/>
            </a:solidFill>
            <a:round/>
            <a:headEnd/>
            <a:tailEnd type="triangle" w="med" len="med"/>
          </a:ln>
        </p:spPr>
        <p:txBody>
          <a:bodyPr/>
          <a:lstStyle/>
          <a:p>
            <a:endParaRPr lang="en-US"/>
          </a:p>
        </p:txBody>
      </p:sp>
      <p:sp>
        <p:nvSpPr>
          <p:cNvPr id="8203" name="Oval 16"/>
          <p:cNvSpPr>
            <a:spLocks noChangeArrowheads="1"/>
          </p:cNvSpPr>
          <p:nvPr/>
        </p:nvSpPr>
        <p:spPr bwMode="auto">
          <a:xfrm>
            <a:off x="6654800" y="2413000"/>
            <a:ext cx="939800" cy="981075"/>
          </a:xfrm>
          <a:prstGeom prst="ellipse">
            <a:avLst/>
          </a:prstGeom>
          <a:solidFill>
            <a:schemeClr val="accent1"/>
          </a:solidFill>
          <a:ln w="9525">
            <a:solidFill>
              <a:schemeClr val="tx1"/>
            </a:solidFill>
            <a:round/>
            <a:headEnd/>
            <a:tailEnd/>
          </a:ln>
        </p:spPr>
        <p:txBody>
          <a:bodyPr wrap="none" anchor="ctr"/>
          <a:lstStyle/>
          <a:p>
            <a:pPr algn="ctr"/>
            <a:r>
              <a:rPr lang="en-US">
                <a:latin typeface="Arial" charset="0"/>
              </a:rPr>
              <a:t>Emission</a:t>
            </a:r>
          </a:p>
        </p:txBody>
      </p:sp>
      <p:sp>
        <p:nvSpPr>
          <p:cNvPr id="8204" name="Text Box 18"/>
          <p:cNvSpPr txBox="1">
            <a:spLocks noChangeArrowheads="1"/>
          </p:cNvSpPr>
          <p:nvPr/>
        </p:nvSpPr>
        <p:spPr bwMode="auto">
          <a:xfrm>
            <a:off x="822325" y="5319713"/>
            <a:ext cx="3460750" cy="366712"/>
          </a:xfrm>
          <a:prstGeom prst="rect">
            <a:avLst/>
          </a:prstGeom>
          <a:noFill/>
          <a:ln w="9525">
            <a:noFill/>
            <a:miter lim="800000"/>
            <a:headEnd/>
            <a:tailEnd/>
          </a:ln>
        </p:spPr>
        <p:txBody>
          <a:bodyPr wrap="none">
            <a:spAutoFit/>
          </a:bodyPr>
          <a:lstStyle/>
          <a:p>
            <a:r>
              <a:rPr lang="en-US">
                <a:latin typeface="Arial" charset="0"/>
              </a:rPr>
              <a:t>Pollution prevention vs. Cleanup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NSPS</a:t>
            </a:r>
          </a:p>
        </p:txBody>
      </p:sp>
      <p:sp>
        <p:nvSpPr>
          <p:cNvPr id="27651" name="Rectangle 3"/>
          <p:cNvSpPr>
            <a:spLocks noGrp="1" noChangeArrowheads="1"/>
          </p:cNvSpPr>
          <p:nvPr>
            <p:ph type="body" idx="1"/>
          </p:nvPr>
        </p:nvSpPr>
        <p:spPr/>
        <p:txBody>
          <a:bodyPr/>
          <a:lstStyle/>
          <a:p>
            <a:pPr eaLnBrk="1" hangingPunct="1"/>
            <a:r>
              <a:rPr lang="en-US" dirty="0" smtClean="0"/>
              <a:t>But even in pristine areas a new source must limit its emissions</a:t>
            </a:r>
          </a:p>
          <a:p>
            <a:pPr eaLnBrk="1" hangingPunct="1"/>
            <a:r>
              <a:rPr lang="en-US" dirty="0" smtClean="0"/>
              <a:t>Limits trading of pollution and jobs from dirty to clean places</a:t>
            </a:r>
          </a:p>
          <a:p>
            <a:pPr eaLnBrk="1" hangingPunct="1"/>
            <a:r>
              <a:rPr lang="en-US" dirty="0" smtClean="0"/>
              <a:t>Phrased as non deterioration.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NSPS Politics</a:t>
            </a:r>
          </a:p>
        </p:txBody>
      </p:sp>
      <p:sp>
        <p:nvSpPr>
          <p:cNvPr id="28675" name="Rectangle 3"/>
          <p:cNvSpPr>
            <a:spLocks noGrp="1" noChangeArrowheads="1"/>
          </p:cNvSpPr>
          <p:nvPr>
            <p:ph type="body" idx="1"/>
          </p:nvPr>
        </p:nvSpPr>
        <p:spPr/>
        <p:txBody>
          <a:bodyPr/>
          <a:lstStyle/>
          <a:p>
            <a:pPr eaLnBrk="1" hangingPunct="1"/>
            <a:r>
              <a:rPr lang="en-US" dirty="0" smtClean="0"/>
              <a:t>Power plants in operation in ’72 were </a:t>
            </a:r>
            <a:r>
              <a:rPr lang="en-US" i="1" dirty="0" smtClean="0"/>
              <a:t>grandfathered</a:t>
            </a:r>
          </a:p>
          <a:p>
            <a:pPr lvl="1" eaLnBrk="1" hangingPunct="1"/>
            <a:r>
              <a:rPr lang="en-US" dirty="0" smtClean="0"/>
              <a:t>They can continue to emit more than permitted by NSPS</a:t>
            </a:r>
          </a:p>
          <a:p>
            <a:pPr lvl="1" eaLnBrk="1" hangingPunct="1"/>
            <a:r>
              <a:rPr lang="en-US" dirty="0" smtClean="0"/>
              <a:t>So long as they do not have any physical modification</a:t>
            </a:r>
          </a:p>
          <a:p>
            <a:pPr lvl="1" eaLnBrk="1" hangingPunct="1"/>
            <a:r>
              <a:rPr lang="en-US" dirty="0" smtClean="0"/>
              <a:t>Idea was that as the plants deteriorated and were replaced new plants would be cleaner</a:t>
            </a:r>
          </a:p>
          <a:p>
            <a:pPr lvl="1" eaLnBrk="1" hangingPunct="1"/>
            <a:r>
              <a:rPr lang="en-US" dirty="0" smtClean="0"/>
              <a:t>But no major disruption from standards.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Grandfathering</a:t>
            </a:r>
          </a:p>
        </p:txBody>
      </p:sp>
      <p:sp>
        <p:nvSpPr>
          <p:cNvPr id="21507" name="Rectangle 3"/>
          <p:cNvSpPr>
            <a:spLocks noGrp="1" noChangeArrowheads="1"/>
          </p:cNvSpPr>
          <p:nvPr>
            <p:ph type="body" idx="1"/>
          </p:nvPr>
        </p:nvSpPr>
        <p:spPr/>
        <p:txBody>
          <a:bodyPr/>
          <a:lstStyle/>
          <a:p>
            <a:pPr eaLnBrk="1" hangingPunct="1"/>
            <a:r>
              <a:rPr lang="en-US" dirty="0" smtClean="0"/>
              <a:t>Old sources do not have to adopt as strict pollution control technology as new sources.</a:t>
            </a:r>
          </a:p>
          <a:p>
            <a:pPr eaLnBrk="1" hangingPunct="1"/>
            <a:r>
              <a:rPr lang="en-US" dirty="0" smtClean="0"/>
              <a:t>Therefore they have lower costs.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9-</a:t>
            </a:r>
            <a:fld id="{AD3C92FF-CA5C-41E0-93C0-4A7509D8D470}" type="slidenum">
              <a:rPr lang="en-US"/>
              <a:pPr/>
              <a:t>43</a:t>
            </a:fld>
            <a:endParaRPr lang="en-US"/>
          </a:p>
        </p:txBody>
      </p:sp>
      <p:sp>
        <p:nvSpPr>
          <p:cNvPr id="5" name="Footer Placeholder 4"/>
          <p:cNvSpPr>
            <a:spLocks noGrp="1"/>
          </p:cNvSpPr>
          <p:nvPr>
            <p:ph type="ftr" sz="quarter" idx="11"/>
          </p:nvPr>
        </p:nvSpPr>
        <p:spPr/>
        <p:txBody>
          <a:bodyPr/>
          <a:lstStyle/>
          <a:p>
            <a:r>
              <a:rPr lang="en-US"/>
              <a:t>© 2011 Pearson Addison-Wesley. All rights reserved.</a:t>
            </a:r>
          </a:p>
        </p:txBody>
      </p:sp>
      <p:sp>
        <p:nvSpPr>
          <p:cNvPr id="572418" name="Rectangle 2"/>
          <p:cNvSpPr>
            <a:spLocks noGrp="1" noChangeArrowheads="1"/>
          </p:cNvSpPr>
          <p:nvPr>
            <p:ph type="title"/>
          </p:nvPr>
        </p:nvSpPr>
        <p:spPr/>
        <p:txBody>
          <a:bodyPr/>
          <a:lstStyle/>
          <a:p>
            <a:r>
              <a:rPr lang="en-US" dirty="0" smtClean="0"/>
              <a:t>Grandfathering</a:t>
            </a:r>
            <a:r>
              <a:rPr lang="en-US" dirty="0"/>
              <a:t>.</a:t>
            </a:r>
          </a:p>
        </p:txBody>
      </p:sp>
      <p:pic>
        <p:nvPicPr>
          <p:cNvPr id="572419" name="Picture 3" descr="fig0913"/>
          <p:cNvPicPr>
            <a:picLocks noChangeAspect="1" noChangeArrowheads="1"/>
          </p:cNvPicPr>
          <p:nvPr/>
        </p:nvPicPr>
        <p:blipFill>
          <a:blip r:embed="rId2"/>
          <a:srcRect/>
          <a:stretch>
            <a:fillRect/>
          </a:stretch>
        </p:blipFill>
        <p:spPr bwMode="auto">
          <a:xfrm>
            <a:off x="1201738" y="1219200"/>
            <a:ext cx="5656262" cy="5105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Coal	</a:t>
            </a:r>
          </a:p>
        </p:txBody>
      </p:sp>
      <p:sp>
        <p:nvSpPr>
          <p:cNvPr id="29699" name="Rectangle 3"/>
          <p:cNvSpPr>
            <a:spLocks noGrp="1" noChangeArrowheads="1"/>
          </p:cNvSpPr>
          <p:nvPr>
            <p:ph type="body" idx="1"/>
          </p:nvPr>
        </p:nvSpPr>
        <p:spPr/>
        <p:txBody>
          <a:bodyPr/>
          <a:lstStyle/>
          <a:p>
            <a:pPr eaLnBrk="1" hangingPunct="1"/>
            <a:r>
              <a:rPr lang="en-US" dirty="0" smtClean="0"/>
              <a:t>Is naturally dirty</a:t>
            </a:r>
          </a:p>
          <a:p>
            <a:pPr eaLnBrk="1" hangingPunct="1"/>
            <a:r>
              <a:rPr lang="en-US" dirty="0" smtClean="0"/>
              <a:t>Gives rise to sox, </a:t>
            </a:r>
            <a:r>
              <a:rPr lang="en-US" dirty="0" err="1" smtClean="0"/>
              <a:t>nox</a:t>
            </a:r>
            <a:r>
              <a:rPr lang="en-US" dirty="0" smtClean="0"/>
              <a:t>, and particulates</a:t>
            </a:r>
          </a:p>
          <a:p>
            <a:pPr eaLnBrk="1" hangingPunct="1"/>
            <a:r>
              <a:rPr lang="en-US" dirty="0" smtClean="0"/>
              <a:t>Pm10, pm2.5.  Can also be toxic</a:t>
            </a:r>
          </a:p>
          <a:p>
            <a:pPr eaLnBrk="1" hangingPunct="1"/>
            <a:r>
              <a:rPr lang="en-US" dirty="0" smtClean="0"/>
              <a:t>Mercury is common</a:t>
            </a:r>
          </a:p>
          <a:p>
            <a:pPr eaLnBrk="1" hangingPunct="1"/>
            <a:r>
              <a:rPr lang="en-US" dirty="0" smtClean="0"/>
              <a:t>Is expensive to clean up</a:t>
            </a:r>
          </a:p>
          <a:p>
            <a:pPr lvl="1" eaLnBrk="1" hangingPunct="1"/>
            <a:r>
              <a:rPr lang="en-US" dirty="0" smtClean="0"/>
              <a:t>Low sulfur coal is cheap</a:t>
            </a:r>
          </a:p>
          <a:p>
            <a:pPr lvl="1" eaLnBrk="1" hangingPunct="1"/>
            <a:r>
              <a:rPr lang="en-US" dirty="0" smtClean="0"/>
              <a:t>Scrubbers are expensive</a:t>
            </a:r>
          </a:p>
          <a:p>
            <a:pPr lvl="1" eaLnBrk="1" hangingPunct="1"/>
            <a:r>
              <a:rPr lang="en-US" dirty="0" err="1" smtClean="0"/>
              <a:t>Nox</a:t>
            </a:r>
            <a:r>
              <a:rPr lang="en-US" dirty="0" smtClean="0"/>
              <a:t> removal, mercury removal, expensive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Clinton</a:t>
            </a:r>
          </a:p>
        </p:txBody>
      </p:sp>
      <p:sp>
        <p:nvSpPr>
          <p:cNvPr id="30723" name="Rectangle 3"/>
          <p:cNvSpPr>
            <a:spLocks noGrp="1" noChangeArrowheads="1"/>
          </p:cNvSpPr>
          <p:nvPr>
            <p:ph type="body" idx="1"/>
          </p:nvPr>
        </p:nvSpPr>
        <p:spPr/>
        <p:txBody>
          <a:bodyPr/>
          <a:lstStyle/>
          <a:p>
            <a:pPr eaLnBrk="1" hangingPunct="1"/>
            <a:r>
              <a:rPr lang="en-US" sz="2800" dirty="0" smtClean="0"/>
              <a:t>Found that coal fired power plants had knowingly made major modifications and not come into compliance with NSPR.</a:t>
            </a:r>
          </a:p>
          <a:p>
            <a:pPr eaLnBrk="1" hangingPunct="1"/>
            <a:r>
              <a:rPr lang="en-US" sz="2800" dirty="0" smtClean="0"/>
              <a:t>Sued.  finally settled</a:t>
            </a:r>
          </a:p>
          <a:p>
            <a:pPr eaLnBrk="1" hangingPunct="1"/>
            <a:r>
              <a:rPr lang="en-US" sz="2800" dirty="0" smtClean="0"/>
              <a:t>Bush admin promised more industry friendly rules</a:t>
            </a:r>
          </a:p>
          <a:p>
            <a:pPr eaLnBrk="1" hangingPunct="1"/>
            <a:r>
              <a:rPr lang="en-US" sz="2800" dirty="0" smtClean="0"/>
              <a:t>Court eventually struck down rule that ?20% of capital costs per year were mere maintenance.</a:t>
            </a:r>
          </a:p>
          <a:p>
            <a:pPr lvl="1" eaLnBrk="1" hangingPunct="1"/>
            <a:r>
              <a:rPr lang="en-US" sz="2400" dirty="0" smtClean="0"/>
              <a:t>Duke Energy—Supreme court sided against companies. AEP settled.</a:t>
            </a:r>
          </a:p>
          <a:p>
            <a:pPr eaLnBrk="1" hangingPunct="1"/>
            <a:endParaRPr lang="en-US" sz="28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dirty="0" smtClean="0"/>
              <a:t>3. National Emission Standards for Hazardous Air Pollutants.</a:t>
            </a:r>
          </a:p>
        </p:txBody>
      </p:sp>
      <p:sp>
        <p:nvSpPr>
          <p:cNvPr id="31747" name="Rectangle 3"/>
          <p:cNvSpPr>
            <a:spLocks noGrp="1" noChangeArrowheads="1"/>
          </p:cNvSpPr>
          <p:nvPr>
            <p:ph type="body" idx="1"/>
          </p:nvPr>
        </p:nvSpPr>
        <p:spPr/>
        <p:txBody>
          <a:bodyPr/>
          <a:lstStyle/>
          <a:p>
            <a:pPr eaLnBrk="1" hangingPunct="1">
              <a:lnSpc>
                <a:spcPct val="90000"/>
              </a:lnSpc>
            </a:pPr>
            <a:r>
              <a:rPr lang="en-US" dirty="0" smtClean="0"/>
              <a:t>  For instance for radiation:  </a:t>
            </a:r>
            <a:r>
              <a:rPr lang="en-US" dirty="0" smtClean="0">
                <a:hlinkClick r:id="rId3"/>
              </a:rPr>
              <a:t>http://www.epa.gov/radiation/neshaps</a:t>
            </a:r>
            <a:r>
              <a:rPr lang="en-US" dirty="0" smtClean="0"/>
              <a:t>  </a:t>
            </a:r>
          </a:p>
          <a:p>
            <a:pPr eaLnBrk="1" hangingPunct="1">
              <a:lnSpc>
                <a:spcPct val="90000"/>
              </a:lnSpc>
            </a:pPr>
            <a:r>
              <a:rPr lang="en-US" dirty="0" smtClean="0"/>
              <a:t>Much stricter than </a:t>
            </a:r>
            <a:r>
              <a:rPr lang="en-US" i="1" dirty="0" smtClean="0"/>
              <a:t>criteria</a:t>
            </a:r>
            <a:r>
              <a:rPr lang="en-US" dirty="0" smtClean="0"/>
              <a:t> pollutants like sox and </a:t>
            </a:r>
            <a:r>
              <a:rPr lang="en-US" dirty="0" err="1" smtClean="0"/>
              <a:t>nox</a:t>
            </a:r>
            <a:r>
              <a:rPr lang="en-US" dirty="0" smtClean="0"/>
              <a:t>.</a:t>
            </a:r>
          </a:p>
          <a:p>
            <a:pPr eaLnBrk="1" hangingPunct="1">
              <a:lnSpc>
                <a:spcPct val="90000"/>
              </a:lnSpc>
            </a:pPr>
            <a:r>
              <a:rPr lang="en-US" dirty="0" err="1" smtClean="0"/>
              <a:t>Calif</a:t>
            </a:r>
            <a:r>
              <a:rPr lang="en-US" dirty="0" smtClean="0"/>
              <a:t> threatened to prove diesel exhaust was a hazardous air pollutant as a way to make EPA allow regulation of trucks and such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4.  Mobile Sources.</a:t>
            </a:r>
          </a:p>
        </p:txBody>
      </p:sp>
      <p:sp>
        <p:nvSpPr>
          <p:cNvPr id="32771" name="Rectangle 3"/>
          <p:cNvSpPr>
            <a:spLocks noGrp="1" noChangeArrowheads="1"/>
          </p:cNvSpPr>
          <p:nvPr>
            <p:ph type="body" idx="1"/>
          </p:nvPr>
        </p:nvSpPr>
        <p:spPr/>
        <p:txBody>
          <a:bodyPr/>
          <a:lstStyle/>
          <a:p>
            <a:pPr eaLnBrk="1" hangingPunct="1"/>
            <a:r>
              <a:rPr lang="en-US" smtClean="0"/>
              <a:t>  The EPA directly regulates mobile sources and sets the limits of what they may emit for NOX and so on.  </a:t>
            </a:r>
          </a:p>
          <a:p>
            <a:pPr eaLnBrk="1" hangingPunct="1"/>
            <a:r>
              <a:rPr lang="en-US" smtClean="0"/>
              <a:t>Of the States, only California may adopt more stringent regulations and if it does so other states may follow California.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GHG: waiver of federal preemption</a:t>
            </a:r>
          </a:p>
        </p:txBody>
      </p:sp>
      <p:sp>
        <p:nvSpPr>
          <p:cNvPr id="33795" name="Rectangle 3"/>
          <p:cNvSpPr>
            <a:spLocks noGrp="1" noChangeArrowheads="1"/>
          </p:cNvSpPr>
          <p:nvPr>
            <p:ph type="body" idx="1"/>
          </p:nvPr>
        </p:nvSpPr>
        <p:spPr/>
        <p:txBody>
          <a:bodyPr/>
          <a:lstStyle/>
          <a:p>
            <a:pPr eaLnBrk="1" hangingPunct="1"/>
            <a:r>
              <a:rPr lang="en-US" dirty="0" smtClean="0"/>
              <a:t>CA has exploited its special status in the CAA to regulate GHG</a:t>
            </a:r>
          </a:p>
          <a:p>
            <a:pPr eaLnBrk="1" hangingPunct="1"/>
            <a:r>
              <a:rPr lang="en-US" dirty="0" smtClean="0"/>
              <a:t>Required a ?25% cutback in fleet average GHG output.</a:t>
            </a:r>
          </a:p>
          <a:p>
            <a:pPr eaLnBrk="1" hangingPunct="1"/>
            <a:r>
              <a:rPr lang="en-US" dirty="0" smtClean="0"/>
              <a:t>Typical CAA: First found health hazard.  Then found technologies (6 speed transmissions).  Then set emission standard.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Clean Air: Non-point Sources</a:t>
            </a:r>
          </a:p>
        </p:txBody>
      </p:sp>
      <p:sp>
        <p:nvSpPr>
          <p:cNvPr id="38915" name="Rectangle 3"/>
          <p:cNvSpPr>
            <a:spLocks noGrp="1" noChangeArrowheads="1"/>
          </p:cNvSpPr>
          <p:nvPr>
            <p:ph type="body" idx="1"/>
          </p:nvPr>
        </p:nvSpPr>
        <p:spPr/>
        <p:txBody>
          <a:bodyPr/>
          <a:lstStyle/>
          <a:p>
            <a:pPr eaLnBrk="1" hangingPunct="1"/>
            <a:r>
              <a:rPr lang="en-US" dirty="0" smtClean="0"/>
              <a:t>cars:  grams of NOX per mile; </a:t>
            </a:r>
          </a:p>
          <a:p>
            <a:pPr lvl="1" eaLnBrk="1" hangingPunct="1"/>
            <a:r>
              <a:rPr lang="en-US" dirty="0" err="1" smtClean="0"/>
              <a:t>Calif</a:t>
            </a:r>
            <a:r>
              <a:rPr lang="en-US" dirty="0" smtClean="0"/>
              <a:t>:  mandatory zero pollution vehicles as part of fleet </a:t>
            </a:r>
          </a:p>
          <a:p>
            <a:pPr eaLnBrk="1" hangingPunct="1"/>
            <a:r>
              <a:rPr lang="en-US" dirty="0" smtClean="0"/>
              <a:t>Heavy Trucks and Trains</a:t>
            </a:r>
          </a:p>
          <a:p>
            <a:pPr lvl="1" eaLnBrk="1" hangingPunct="1"/>
            <a:r>
              <a:rPr lang="en-US" dirty="0" smtClean="0"/>
              <a:t>FIP versus the SIP: </a:t>
            </a:r>
            <a:r>
              <a:rPr lang="en-US" dirty="0" err="1" smtClean="0"/>
              <a:t>Calif</a:t>
            </a:r>
            <a:r>
              <a:rPr lang="en-US" dirty="0" smtClean="0"/>
              <a:t> goals</a:t>
            </a:r>
          </a:p>
          <a:p>
            <a:pPr lvl="1" eaLnBrk="1" hangingPunct="1"/>
            <a:r>
              <a:rPr lang="en-US" dirty="0" smtClean="0"/>
              <a:t>40%?! of remaining cleanup-able pollution in South Coast</a:t>
            </a:r>
          </a:p>
          <a:p>
            <a:pPr eaLnBrk="1" hangingPunct="1"/>
            <a:r>
              <a:rPr lang="en-US" dirty="0" smtClean="0"/>
              <a:t>Boats:  Water vs. Air Pollution and MTBE</a:t>
            </a:r>
          </a:p>
        </p:txBody>
      </p:sp>
    </p:spTree>
    <p:extLst>
      <p:ext uri="{BB962C8B-B14F-4D97-AF65-F5344CB8AC3E}">
        <p14:creationId xmlns:p14="http://schemas.microsoft.com/office/powerpoint/2010/main" val="17411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Fundamental Eq of Pollution</a:t>
            </a:r>
          </a:p>
        </p:txBody>
      </p:sp>
      <p:sp>
        <p:nvSpPr>
          <p:cNvPr id="9219" name="Rectangle 3"/>
          <p:cNvSpPr>
            <a:spLocks noGrp="1" noChangeArrowheads="1"/>
          </p:cNvSpPr>
          <p:nvPr>
            <p:ph type="body" idx="1"/>
          </p:nvPr>
        </p:nvSpPr>
        <p:spPr/>
        <p:txBody>
          <a:bodyPr/>
          <a:lstStyle/>
          <a:p>
            <a:pPr eaLnBrk="1" hangingPunct="1"/>
            <a:r>
              <a:rPr lang="en-US" smtClean="0"/>
              <a:t>Pollution =</a:t>
            </a:r>
          </a:p>
          <a:p>
            <a:pPr lvl="1" eaLnBrk="1" hangingPunct="1"/>
            <a:r>
              <a:rPr lang="en-US" smtClean="0"/>
              <a:t>Sum over activities of</a:t>
            </a:r>
          </a:p>
          <a:p>
            <a:pPr lvl="2" eaLnBrk="1" hangingPunct="1"/>
            <a:r>
              <a:rPr lang="en-US" smtClean="0"/>
              <a:t>Output times pollution/output</a:t>
            </a:r>
          </a:p>
          <a:p>
            <a:pPr lvl="2" eaLnBrk="1" hangingPunct="1"/>
            <a:endParaRPr lang="en-US" smtClean="0"/>
          </a:p>
          <a:p>
            <a:pPr eaLnBrk="1" hangingPunct="1"/>
            <a:r>
              <a:rPr lang="en-US" smtClean="0"/>
              <a:t>Abatement requires some of </a:t>
            </a:r>
          </a:p>
          <a:p>
            <a:pPr lvl="1" eaLnBrk="1" hangingPunct="1"/>
            <a:r>
              <a:rPr lang="en-US" smtClean="0"/>
              <a:t>Less output from polluting sectors</a:t>
            </a:r>
          </a:p>
          <a:p>
            <a:pPr lvl="2" eaLnBrk="1" hangingPunct="1"/>
            <a:r>
              <a:rPr lang="en-US" smtClean="0"/>
              <a:t>Make gdp smaller or change composition</a:t>
            </a:r>
          </a:p>
          <a:p>
            <a:pPr lvl="1" eaLnBrk="1" hangingPunct="1"/>
            <a:r>
              <a:rPr lang="en-US" smtClean="0"/>
              <a:t>Better pollution/output</a:t>
            </a:r>
          </a:p>
          <a:p>
            <a:pPr lvl="2" eaLnBrk="1" hangingPunct="1"/>
            <a:r>
              <a:rPr lang="en-US" smtClean="0"/>
              <a:t>Cleanup or pollution prevention</a:t>
            </a:r>
          </a:p>
          <a:p>
            <a:pPr lvl="1"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Mobile:  Role of Econ</a:t>
            </a:r>
          </a:p>
        </p:txBody>
      </p:sp>
      <p:sp>
        <p:nvSpPr>
          <p:cNvPr id="34819" name="Rectangle 3"/>
          <p:cNvSpPr>
            <a:spLocks noGrp="1" noChangeArrowheads="1"/>
          </p:cNvSpPr>
          <p:nvPr>
            <p:ph type="body" idx="1"/>
          </p:nvPr>
        </p:nvSpPr>
        <p:spPr/>
        <p:txBody>
          <a:bodyPr/>
          <a:lstStyle/>
          <a:p>
            <a:pPr eaLnBrk="1" hangingPunct="1"/>
            <a:r>
              <a:rPr lang="en-US" dirty="0" smtClean="0"/>
              <a:t>Choosing technologies within a certain cost range.</a:t>
            </a:r>
          </a:p>
          <a:p>
            <a:pPr eaLnBrk="1" hangingPunct="1"/>
            <a:r>
              <a:rPr lang="en-US" dirty="0" smtClean="0"/>
              <a:t>Only in CA:  </a:t>
            </a:r>
          </a:p>
          <a:p>
            <a:pPr lvl="1" eaLnBrk="1" hangingPunct="1"/>
            <a:r>
              <a:rPr lang="en-US" dirty="0" smtClean="0"/>
              <a:t>explicit calculation of cost per ton cleaned up</a:t>
            </a:r>
          </a:p>
          <a:p>
            <a:pPr lvl="1" eaLnBrk="1" hangingPunct="1"/>
            <a:r>
              <a:rPr lang="en-US" dirty="0" smtClean="0"/>
              <a:t>Impact on state </a:t>
            </a:r>
            <a:r>
              <a:rPr lang="en-US" dirty="0" err="1" smtClean="0"/>
              <a:t>gdp</a:t>
            </a:r>
            <a:r>
              <a:rPr lang="en-US" dirty="0" smtClean="0"/>
              <a:t>, jobs etc.</a:t>
            </a:r>
          </a:p>
          <a:p>
            <a:pPr lvl="1" eaLnBrk="1" hangingPunct="1"/>
            <a:r>
              <a:rPr lang="en-US" dirty="0" smtClean="0"/>
              <a:t>No fed regulation for this type analysis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5. Acid Rain</a:t>
            </a:r>
          </a:p>
        </p:txBody>
      </p:sp>
      <p:sp>
        <p:nvSpPr>
          <p:cNvPr id="35843" name="Rectangle 3"/>
          <p:cNvSpPr>
            <a:spLocks noGrp="1" noChangeArrowheads="1"/>
          </p:cNvSpPr>
          <p:nvPr>
            <p:ph type="body" idx="1"/>
          </p:nvPr>
        </p:nvSpPr>
        <p:spPr/>
        <p:txBody>
          <a:bodyPr/>
          <a:lstStyle/>
          <a:p>
            <a:pPr eaLnBrk="1" hangingPunct="1"/>
            <a:r>
              <a:rPr lang="en-US" dirty="0" smtClean="0"/>
              <a:t>National trading program in SOX from power plants.</a:t>
            </a:r>
          </a:p>
          <a:p>
            <a:pPr eaLnBrk="1" hangingPunct="1"/>
            <a:r>
              <a:rPr lang="en-US" dirty="0" smtClean="0"/>
              <a:t>Cap and trade.</a:t>
            </a:r>
          </a:p>
          <a:p>
            <a:pPr eaLnBrk="1" hangingPunct="1"/>
            <a:r>
              <a:rPr lang="en-US" dirty="0" smtClean="0"/>
              <a:t>Auction of some rights</a:t>
            </a:r>
          </a:p>
          <a:p>
            <a:pPr eaLnBrk="1" hangingPunct="1"/>
            <a:r>
              <a:rPr lang="en-US" dirty="0" smtClean="0">
                <a:hlinkClick r:id="rId3"/>
              </a:rPr>
              <a:t>http://www.epa.gov/airmarkets/arp/</a:t>
            </a:r>
            <a:r>
              <a:rPr lang="en-US" dirty="0" smtClean="0"/>
              <a:t>  </a:t>
            </a:r>
          </a:p>
          <a:p>
            <a:pPr eaLnBrk="1" hangingPunct="1"/>
            <a:r>
              <a:rPr lang="en-US" dirty="0" smtClean="0"/>
              <a:t>(also extensive econ literature)</a:t>
            </a:r>
          </a:p>
          <a:p>
            <a:pPr eaLnBrk="1" hangingPunct="1"/>
            <a:endParaRPr 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acid rain</a:t>
            </a:r>
            <a:endParaRPr lang="en-US" dirty="0"/>
          </a:p>
        </p:txBody>
      </p:sp>
      <p:sp>
        <p:nvSpPr>
          <p:cNvPr id="3" name="Content Placeholder 2"/>
          <p:cNvSpPr>
            <a:spLocks noGrp="1"/>
          </p:cNvSpPr>
          <p:nvPr>
            <p:ph idx="1"/>
          </p:nvPr>
        </p:nvSpPr>
        <p:spPr/>
        <p:txBody>
          <a:bodyPr/>
          <a:lstStyle/>
          <a:p>
            <a:r>
              <a:rPr lang="en-US" dirty="0" smtClean="0"/>
              <a:t>The  program is for trading of allowances, but</a:t>
            </a:r>
          </a:p>
          <a:p>
            <a:pPr lvl="1"/>
            <a:r>
              <a:rPr lang="en-US" dirty="0" smtClean="0"/>
              <a:t>Firms also subject to new source standards</a:t>
            </a:r>
          </a:p>
          <a:p>
            <a:pPr lvl="1"/>
            <a:r>
              <a:rPr lang="en-US" dirty="0" smtClean="0"/>
              <a:t>And SIP regulations</a:t>
            </a:r>
          </a:p>
          <a:p>
            <a:r>
              <a:rPr lang="en-US" dirty="0" smtClean="0"/>
              <a:t>So it is trading after already cleaned up somewhat.</a:t>
            </a:r>
          </a:p>
          <a:p>
            <a:r>
              <a:rPr lang="en-US" dirty="0" smtClean="0"/>
              <a:t>Powder river basin coal.</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Responsible to Whom?</a:t>
            </a:r>
          </a:p>
        </p:txBody>
      </p:sp>
      <p:sp>
        <p:nvSpPr>
          <p:cNvPr id="37891" name="Rectangle 3"/>
          <p:cNvSpPr>
            <a:spLocks noGrp="1" noChangeArrowheads="1"/>
          </p:cNvSpPr>
          <p:nvPr>
            <p:ph type="body" idx="1"/>
          </p:nvPr>
        </p:nvSpPr>
        <p:spPr/>
        <p:txBody>
          <a:bodyPr/>
          <a:lstStyle/>
          <a:p>
            <a:pPr eaLnBrk="1" hangingPunct="1"/>
            <a:r>
              <a:rPr lang="en-US" dirty="0" smtClean="0"/>
              <a:t>Plant in LA could be</a:t>
            </a:r>
          </a:p>
          <a:p>
            <a:pPr lvl="1" eaLnBrk="1" hangingPunct="1"/>
            <a:r>
              <a:rPr lang="en-US" dirty="0" smtClean="0"/>
              <a:t>In Reclaim</a:t>
            </a:r>
          </a:p>
          <a:p>
            <a:pPr lvl="1" eaLnBrk="1" hangingPunct="1"/>
            <a:r>
              <a:rPr lang="en-US" dirty="0" smtClean="0"/>
              <a:t>Subject to NSPS</a:t>
            </a:r>
          </a:p>
          <a:p>
            <a:pPr lvl="1" eaLnBrk="1" hangingPunct="1"/>
            <a:r>
              <a:rPr lang="en-US" dirty="0" smtClean="0"/>
              <a:t>Hazardous air pollutants</a:t>
            </a:r>
          </a:p>
          <a:p>
            <a:pPr lvl="1" eaLnBrk="1" hangingPunct="1"/>
            <a:r>
              <a:rPr lang="en-US" dirty="0" smtClean="0"/>
              <a:t>Acid rain trading</a:t>
            </a:r>
          </a:p>
          <a:p>
            <a:pPr eaLnBrk="1" hangingPunct="1"/>
            <a:r>
              <a:rPr lang="en-US" dirty="0" smtClean="0"/>
              <a:t>So would be responsible to state and feds and in 4 different programs!</a:t>
            </a:r>
          </a:p>
          <a:p>
            <a:pPr eaLnBrk="1" hangingPunct="1"/>
            <a:r>
              <a:rPr lang="en-US" dirty="0" smtClean="0"/>
              <a:t>Just for Air!!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Demand Side Measures</a:t>
            </a:r>
          </a:p>
        </p:txBody>
      </p:sp>
      <p:sp>
        <p:nvSpPr>
          <p:cNvPr id="43011" name="Rectangle 3"/>
          <p:cNvSpPr>
            <a:spLocks noGrp="1" noChangeArrowheads="1"/>
          </p:cNvSpPr>
          <p:nvPr>
            <p:ph type="body" idx="1"/>
          </p:nvPr>
        </p:nvSpPr>
        <p:spPr/>
        <p:txBody>
          <a:bodyPr/>
          <a:lstStyle/>
          <a:p>
            <a:pPr eaLnBrk="1" hangingPunct="1">
              <a:lnSpc>
                <a:spcPct val="90000"/>
              </a:lnSpc>
            </a:pPr>
            <a:r>
              <a:rPr lang="en-US" sz="2800" dirty="0" smtClean="0"/>
              <a:t>Public utilities used to charge AC &lt; MC for their services.</a:t>
            </a:r>
          </a:p>
          <a:p>
            <a:pPr eaLnBrk="1" hangingPunct="1">
              <a:lnSpc>
                <a:spcPct val="90000"/>
              </a:lnSpc>
            </a:pPr>
            <a:r>
              <a:rPr lang="en-US" sz="2800" dirty="0" smtClean="0"/>
              <a:t>Welfare would increase when energy saving appliances/insulation was purchased with an effective subsidy per unit of power of MC-AC.</a:t>
            </a:r>
          </a:p>
          <a:p>
            <a:pPr eaLnBrk="1" hangingPunct="1">
              <a:lnSpc>
                <a:spcPct val="90000"/>
              </a:lnSpc>
            </a:pPr>
            <a:r>
              <a:rPr lang="en-US" sz="2800" dirty="0" smtClean="0"/>
              <a:t>Subsidy of mass transit.</a:t>
            </a:r>
          </a:p>
          <a:p>
            <a:pPr eaLnBrk="1" hangingPunct="1">
              <a:lnSpc>
                <a:spcPct val="90000"/>
              </a:lnSpc>
            </a:pPr>
            <a:r>
              <a:rPr lang="en-US" sz="2800" dirty="0" smtClean="0"/>
              <a:t>Welfare would also increase if price were increased to MC.  </a:t>
            </a:r>
          </a:p>
          <a:p>
            <a:pPr eaLnBrk="1" hangingPunct="1">
              <a:lnSpc>
                <a:spcPct val="90000"/>
              </a:lnSpc>
            </a:pPr>
            <a:r>
              <a:rPr lang="en-US" sz="2800" dirty="0" smtClean="0"/>
              <a:t>Less energy implies less pollution.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Water</a:t>
            </a:r>
          </a:p>
        </p:txBody>
      </p:sp>
      <p:sp>
        <p:nvSpPr>
          <p:cNvPr id="44035" name="Rectangle 3"/>
          <p:cNvSpPr>
            <a:spLocks noGrp="1" noChangeArrowheads="1"/>
          </p:cNvSpPr>
          <p:nvPr>
            <p:ph type="body" idx="1"/>
          </p:nvPr>
        </p:nvSpPr>
        <p:spPr/>
        <p:txBody>
          <a:bodyPr/>
          <a:lstStyle/>
          <a:p>
            <a:pPr eaLnBrk="1" hangingPunct="1"/>
            <a:r>
              <a:rPr lang="en-US" dirty="0" smtClean="0"/>
              <a:t>1972 Water Pollution Control Act Amendments </a:t>
            </a:r>
          </a:p>
          <a:p>
            <a:pPr lvl="1" eaLnBrk="1" hangingPunct="1"/>
            <a:r>
              <a:rPr lang="en-US" dirty="0" smtClean="0"/>
              <a:t>The Clean Water Act  </a:t>
            </a:r>
          </a:p>
          <a:p>
            <a:pPr eaLnBrk="1" hangingPunct="1"/>
            <a:r>
              <a:rPr lang="en-US" dirty="0" smtClean="0"/>
              <a:t>Goal of NO Discharge</a:t>
            </a:r>
          </a:p>
          <a:p>
            <a:pPr lvl="1" eaLnBrk="1" hangingPunct="1"/>
            <a:r>
              <a:rPr lang="en-US" dirty="0" smtClean="0"/>
              <a:t>impossible</a:t>
            </a:r>
          </a:p>
          <a:p>
            <a:pPr lvl="1" eaLnBrk="1" hangingPunct="1"/>
            <a:r>
              <a:rPr lang="en-US" dirty="0" smtClean="0"/>
              <a:t>Unmet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Remaining Strings in the Bow</a:t>
            </a:r>
            <a:endParaRPr lang="en-US" dirty="0"/>
          </a:p>
        </p:txBody>
      </p:sp>
      <p:sp>
        <p:nvSpPr>
          <p:cNvPr id="3" name="Content Placeholder 2"/>
          <p:cNvSpPr>
            <a:spLocks noGrp="1"/>
          </p:cNvSpPr>
          <p:nvPr>
            <p:ph idx="1"/>
          </p:nvPr>
        </p:nvSpPr>
        <p:spPr/>
        <p:txBody>
          <a:bodyPr/>
          <a:lstStyle/>
          <a:p>
            <a:r>
              <a:rPr lang="en-US" dirty="0" smtClean="0"/>
              <a:t>1.  NPDES.  A nationally run TBES system for effluent discharge to water.</a:t>
            </a:r>
          </a:p>
          <a:p>
            <a:r>
              <a:rPr lang="en-US" dirty="0" smtClean="0"/>
              <a:t>2.  TDML.  A state run program to further reduce discharge.</a:t>
            </a:r>
            <a:endParaRPr lang="en-US" dirty="0"/>
          </a:p>
        </p:txBody>
      </p:sp>
    </p:spTree>
    <p:extLst>
      <p:ext uri="{BB962C8B-B14F-4D97-AF65-F5344CB8AC3E}">
        <p14:creationId xmlns:p14="http://schemas.microsoft.com/office/powerpoint/2010/main" val="1091971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Sewage</a:t>
            </a:r>
            <a:endParaRPr lang="en-US" dirty="0"/>
          </a:p>
        </p:txBody>
      </p:sp>
      <p:sp>
        <p:nvSpPr>
          <p:cNvPr id="3" name="Content Placeholder 2"/>
          <p:cNvSpPr>
            <a:spLocks noGrp="1"/>
          </p:cNvSpPr>
          <p:nvPr>
            <p:ph idx="1"/>
          </p:nvPr>
        </p:nvSpPr>
        <p:spPr/>
        <p:txBody>
          <a:bodyPr/>
          <a:lstStyle/>
          <a:p>
            <a:r>
              <a:rPr lang="en-US" dirty="0" smtClean="0"/>
              <a:t>US used to subsidize sewage treatment.  I think this was spectacularly effective.</a:t>
            </a:r>
          </a:p>
          <a:p>
            <a:r>
              <a:rPr lang="en-US" dirty="0" smtClean="0"/>
              <a:t>Reasons to turn it off:  Liberals-it encouraged sprawl.  Conservatives-it cost money</a:t>
            </a:r>
          </a:p>
          <a:p>
            <a:r>
              <a:rPr lang="en-US" dirty="0" smtClean="0"/>
              <a:t>Can swim in little neck bay; beaver in </a:t>
            </a:r>
            <a:r>
              <a:rPr lang="en-US" dirty="0" err="1" smtClean="0"/>
              <a:t>bronx</a:t>
            </a:r>
            <a:r>
              <a:rPr lang="en-US" dirty="0" smtClean="0"/>
              <a:t> river; shipworms in the </a:t>
            </a:r>
            <a:r>
              <a:rPr lang="en-US" dirty="0" err="1" smtClean="0"/>
              <a:t>hudson</a:t>
            </a:r>
            <a:r>
              <a:rPr lang="en-US" dirty="0" smtClean="0"/>
              <a:t>.</a:t>
            </a:r>
            <a:endParaRPr lang="en-US" dirty="0"/>
          </a:p>
        </p:txBody>
      </p:sp>
    </p:spTree>
    <p:extLst>
      <p:ext uri="{BB962C8B-B14F-4D97-AF65-F5344CB8AC3E}">
        <p14:creationId xmlns:p14="http://schemas.microsoft.com/office/powerpoint/2010/main" val="2566533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NPDES</a:t>
            </a:r>
            <a:endParaRPr lang="en-US" dirty="0"/>
          </a:p>
        </p:txBody>
      </p:sp>
      <p:sp>
        <p:nvSpPr>
          <p:cNvPr id="3" name="Content Placeholder 2"/>
          <p:cNvSpPr>
            <a:spLocks noGrp="1"/>
          </p:cNvSpPr>
          <p:nvPr>
            <p:ph idx="1"/>
          </p:nvPr>
        </p:nvSpPr>
        <p:spPr/>
        <p:txBody>
          <a:bodyPr/>
          <a:lstStyle/>
          <a:p>
            <a:r>
              <a:rPr lang="en-US" dirty="0" smtClean="0"/>
              <a:t>Every point source discharge must be permitted by USEPA</a:t>
            </a:r>
            <a:endParaRPr lang="en-US" dirty="0"/>
          </a:p>
        </p:txBody>
      </p:sp>
    </p:spTree>
    <p:extLst>
      <p:ext uri="{BB962C8B-B14F-4D97-AF65-F5344CB8AC3E}">
        <p14:creationId xmlns:p14="http://schemas.microsoft.com/office/powerpoint/2010/main" val="3845216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NPDES-TBES</a:t>
            </a:r>
          </a:p>
        </p:txBody>
      </p:sp>
      <p:sp>
        <p:nvSpPr>
          <p:cNvPr id="47107" name="Rectangle 3"/>
          <p:cNvSpPr>
            <a:spLocks noGrp="1" noChangeArrowheads="1"/>
          </p:cNvSpPr>
          <p:nvPr>
            <p:ph type="body" idx="1"/>
          </p:nvPr>
        </p:nvSpPr>
        <p:spPr/>
        <p:txBody>
          <a:bodyPr/>
          <a:lstStyle/>
          <a:p>
            <a:pPr eaLnBrk="1" hangingPunct="1">
              <a:lnSpc>
                <a:spcPct val="80000"/>
              </a:lnSpc>
            </a:pPr>
            <a:r>
              <a:rPr lang="en-US" sz="2800" dirty="0" smtClean="0"/>
              <a:t>Industrial sources have TBES</a:t>
            </a:r>
          </a:p>
          <a:p>
            <a:pPr eaLnBrk="1" hangingPunct="1">
              <a:lnSpc>
                <a:spcPct val="80000"/>
              </a:lnSpc>
            </a:pPr>
            <a:r>
              <a:rPr lang="en-US" sz="2800" dirty="0" smtClean="0"/>
              <a:t>some say that the TBES are tantamount to a technology standard because doing what EPA says seems to grant immunity</a:t>
            </a:r>
          </a:p>
          <a:p>
            <a:pPr eaLnBrk="1" hangingPunct="1">
              <a:lnSpc>
                <a:spcPct val="80000"/>
              </a:lnSpc>
            </a:pPr>
            <a:r>
              <a:rPr lang="en-US" sz="2800" dirty="0" smtClean="0"/>
              <a:t>Existing sources now held to Best Available Control Tech.  (more </a:t>
            </a:r>
            <a:r>
              <a:rPr lang="en-US" sz="2800" dirty="0" err="1" smtClean="0"/>
              <a:t>stingent</a:t>
            </a:r>
            <a:r>
              <a:rPr lang="en-US" sz="2800" dirty="0" smtClean="0"/>
              <a:t> than best practicable which has cost/benefit test, which BAT does not.</a:t>
            </a:r>
          </a:p>
          <a:p>
            <a:pPr lvl="1" eaLnBrk="1" hangingPunct="1">
              <a:lnSpc>
                <a:spcPct val="80000"/>
              </a:lnSpc>
            </a:pPr>
            <a:r>
              <a:rPr lang="en-US" sz="2400" dirty="0" smtClean="0"/>
              <a:t>backlash</a:t>
            </a:r>
          </a:p>
          <a:p>
            <a:pPr lvl="1" eaLnBrk="1" hangingPunct="1">
              <a:lnSpc>
                <a:spcPct val="80000"/>
              </a:lnSpc>
            </a:pPr>
            <a:r>
              <a:rPr lang="en-US" sz="2400" dirty="0" smtClean="0"/>
              <a:t>now confused system depends upon toxicity</a:t>
            </a:r>
          </a:p>
          <a:p>
            <a:pPr eaLnBrk="1" hangingPunct="1">
              <a:lnSpc>
                <a:spcPct val="80000"/>
              </a:lnSpc>
            </a:pPr>
            <a:r>
              <a:rPr lang="en-US" sz="2800" dirty="0" smtClean="0"/>
              <a:t>new sources more stringent </a:t>
            </a:r>
            <a:r>
              <a:rPr lang="en-US" sz="2800" dirty="0" err="1" smtClean="0"/>
              <a:t>regs</a:t>
            </a:r>
            <a:r>
              <a:rPr lang="en-US" sz="2800" dirty="0" smtClean="0"/>
              <a:t>.</a:t>
            </a:r>
          </a:p>
          <a:p>
            <a:pPr lvl="1" eaLnBrk="1" hangingPunct="1">
              <a:lnSpc>
                <a:spcPct val="80000"/>
              </a:lnSpc>
            </a:pPr>
            <a:endParaRPr lang="en-US" sz="2400" dirty="0" smtClean="0"/>
          </a:p>
        </p:txBody>
      </p:sp>
    </p:spTree>
    <p:extLst>
      <p:ext uri="{BB962C8B-B14F-4D97-AF65-F5344CB8AC3E}">
        <p14:creationId xmlns:p14="http://schemas.microsoft.com/office/powerpoint/2010/main" val="200061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In econ terms</a:t>
            </a:r>
          </a:p>
        </p:txBody>
      </p:sp>
      <p:sp>
        <p:nvSpPr>
          <p:cNvPr id="10243" name="Rectangle 3"/>
          <p:cNvSpPr>
            <a:spLocks noGrp="1" noChangeArrowheads="1"/>
          </p:cNvSpPr>
          <p:nvPr>
            <p:ph type="body" idx="1"/>
          </p:nvPr>
        </p:nvSpPr>
        <p:spPr/>
        <p:txBody>
          <a:bodyPr/>
          <a:lstStyle/>
          <a:p>
            <a:pPr eaLnBrk="1" hangingPunct="1"/>
            <a:r>
              <a:rPr lang="en-US" smtClean="0"/>
              <a:t>Need to get sectoral output right—if it pollutes it probably has too much output relative to social optimum</a:t>
            </a:r>
          </a:p>
          <a:p>
            <a:pPr eaLnBrk="1" hangingPunct="1"/>
            <a:r>
              <a:rPr lang="en-US" smtClean="0"/>
              <a:t>Need to get right point of isoquant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Form of the Standard</a:t>
            </a:r>
          </a:p>
        </p:txBody>
      </p:sp>
      <p:sp>
        <p:nvSpPr>
          <p:cNvPr id="40963" name="Rectangle 3"/>
          <p:cNvSpPr>
            <a:spLocks noGrp="1" noChangeArrowheads="1"/>
          </p:cNvSpPr>
          <p:nvPr>
            <p:ph type="body" idx="1"/>
          </p:nvPr>
        </p:nvSpPr>
        <p:spPr/>
        <p:txBody>
          <a:bodyPr/>
          <a:lstStyle/>
          <a:p>
            <a:pPr eaLnBrk="1" hangingPunct="1"/>
            <a:r>
              <a:rPr lang="en-US" smtClean="0"/>
              <a:t>Plant capacity is determined</a:t>
            </a:r>
          </a:p>
          <a:p>
            <a:pPr eaLnBrk="1" hangingPunct="1"/>
            <a:r>
              <a:rPr lang="en-US" smtClean="0"/>
              <a:t>Emission permits are given as fraction of capacity.</a:t>
            </a:r>
          </a:p>
          <a:p>
            <a:pPr lvl="1" eaLnBrk="1" hangingPunct="1"/>
            <a:r>
              <a:rPr lang="en-US" smtClean="0"/>
              <a:t>Water discharge permits almost always exceed actual discharge.  (Why?)</a:t>
            </a:r>
          </a:p>
          <a:p>
            <a:pPr eaLnBrk="1" hangingPunct="1"/>
            <a:r>
              <a:rPr lang="en-US" smtClean="0"/>
              <a:t>Could have permits by output or input.</a:t>
            </a:r>
          </a:p>
          <a:p>
            <a:pPr lvl="1" eaLnBrk="1" hangingPunct="1"/>
            <a:r>
              <a:rPr lang="en-US" smtClean="0"/>
              <a:t>(See G.E. Helfand Standards vs. Standards) </a:t>
            </a:r>
          </a:p>
        </p:txBody>
      </p:sp>
    </p:spTree>
    <p:extLst>
      <p:ext uri="{BB962C8B-B14F-4D97-AF65-F5344CB8AC3E}">
        <p14:creationId xmlns:p14="http://schemas.microsoft.com/office/powerpoint/2010/main" val="1692908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TDML</a:t>
            </a:r>
            <a:endParaRPr lang="en-US" dirty="0"/>
          </a:p>
        </p:txBody>
      </p:sp>
      <p:sp>
        <p:nvSpPr>
          <p:cNvPr id="3" name="Content Placeholder 2"/>
          <p:cNvSpPr>
            <a:spLocks noGrp="1"/>
          </p:cNvSpPr>
          <p:nvPr>
            <p:ph idx="1"/>
          </p:nvPr>
        </p:nvSpPr>
        <p:spPr/>
        <p:txBody>
          <a:bodyPr/>
          <a:lstStyle/>
          <a:p>
            <a:pPr marL="457200" indent="-457200"/>
            <a:r>
              <a:rPr lang="en-US" dirty="0" smtClean="0"/>
              <a:t>CWA requires states to set water ambient water quality standards for each body of water. (e.g. swimmable, drinkable, fishable, </a:t>
            </a:r>
            <a:r>
              <a:rPr lang="en-US" dirty="0" err="1" smtClean="0"/>
              <a:t>etc</a:t>
            </a:r>
            <a:r>
              <a:rPr lang="en-US" dirty="0" smtClean="0"/>
              <a:t>)</a:t>
            </a:r>
          </a:p>
          <a:p>
            <a:pPr marL="457200" indent="-457200"/>
            <a:r>
              <a:rPr lang="en-US" dirty="0" smtClean="0"/>
              <a:t>Once a standard is set, state must find Total Daily Maximum Loads (total emissions) that lead to that quality</a:t>
            </a:r>
          </a:p>
          <a:p>
            <a:pPr marL="457200" indent="-457200"/>
            <a:r>
              <a:rPr lang="en-US" dirty="0" smtClean="0"/>
              <a:t>Then they must limit point sources so that TDML’s are not exceeded.</a:t>
            </a:r>
          </a:p>
        </p:txBody>
      </p:sp>
    </p:spTree>
    <p:extLst>
      <p:ext uri="{BB962C8B-B14F-4D97-AF65-F5344CB8AC3E}">
        <p14:creationId xmlns:p14="http://schemas.microsoft.com/office/powerpoint/2010/main" val="1924564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Federal Forcing</a:t>
            </a:r>
            <a:endParaRPr lang="en-US" dirty="0"/>
          </a:p>
        </p:txBody>
      </p:sp>
      <p:sp>
        <p:nvSpPr>
          <p:cNvPr id="3" name="Content Placeholder 2"/>
          <p:cNvSpPr>
            <a:spLocks noGrp="1"/>
          </p:cNvSpPr>
          <p:nvPr>
            <p:ph idx="1"/>
          </p:nvPr>
        </p:nvSpPr>
        <p:spPr/>
        <p:txBody>
          <a:bodyPr/>
          <a:lstStyle/>
          <a:p>
            <a:r>
              <a:rPr lang="en-US" dirty="0" smtClean="0"/>
              <a:t>  Unlike CAA, CWA has no equivalent to the Federal Implementation Plan, so USEPA cannot force states to set standards (e.g. swimmable)</a:t>
            </a:r>
          </a:p>
          <a:p>
            <a:r>
              <a:rPr lang="en-US" dirty="0" smtClean="0"/>
              <a:t> or to back up standards with TDML’s (total emissions) and back those up with emissions permits by firm (except by lawsuit)</a:t>
            </a:r>
            <a:endParaRPr lang="en-US" dirty="0"/>
          </a:p>
        </p:txBody>
      </p:sp>
    </p:spTree>
    <p:extLst>
      <p:ext uri="{BB962C8B-B14F-4D97-AF65-F5344CB8AC3E}">
        <p14:creationId xmlns:p14="http://schemas.microsoft.com/office/powerpoint/2010/main" val="2168769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Clean other States Water?</a:t>
            </a:r>
            <a:endParaRPr lang="en-US" dirty="0"/>
          </a:p>
        </p:txBody>
      </p:sp>
      <p:sp>
        <p:nvSpPr>
          <p:cNvPr id="3" name="Content Placeholder 2"/>
          <p:cNvSpPr>
            <a:spLocks noGrp="1"/>
          </p:cNvSpPr>
          <p:nvPr>
            <p:ph idx="1"/>
          </p:nvPr>
        </p:nvSpPr>
        <p:spPr/>
        <p:txBody>
          <a:bodyPr/>
          <a:lstStyle/>
          <a:p>
            <a:r>
              <a:rPr lang="en-US" dirty="0" smtClean="0"/>
              <a:t>Missouri River in Montana has too much N and other pollutants to be </a:t>
            </a:r>
            <a:r>
              <a:rPr lang="en-US" dirty="0" err="1" smtClean="0"/>
              <a:t>purifiable</a:t>
            </a:r>
            <a:r>
              <a:rPr lang="en-US" dirty="0" smtClean="0"/>
              <a:t> with a portable filter.  </a:t>
            </a:r>
          </a:p>
          <a:p>
            <a:r>
              <a:rPr lang="en-US" dirty="0" smtClean="0"/>
              <a:t>Most of the US is downstream..</a:t>
            </a:r>
          </a:p>
          <a:p>
            <a:r>
              <a:rPr lang="en-US" dirty="0" smtClean="0"/>
              <a:t>I benefit, you cost!  Why clean up.</a:t>
            </a:r>
          </a:p>
          <a:p>
            <a:r>
              <a:rPr lang="en-US" dirty="0" smtClean="0"/>
              <a:t>Montana had set TDML’s for only small streams on national forests last time I looked.</a:t>
            </a:r>
            <a:endParaRPr lang="en-US" dirty="0"/>
          </a:p>
        </p:txBody>
      </p:sp>
    </p:spTree>
    <p:extLst>
      <p:ext uri="{BB962C8B-B14F-4D97-AF65-F5344CB8AC3E}">
        <p14:creationId xmlns:p14="http://schemas.microsoft.com/office/powerpoint/2010/main" val="1120910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Non Point Water Pollution</a:t>
            </a:r>
          </a:p>
        </p:txBody>
      </p:sp>
      <p:sp>
        <p:nvSpPr>
          <p:cNvPr id="48131" name="Rectangle 3"/>
          <p:cNvSpPr>
            <a:spLocks noGrp="1" noChangeArrowheads="1"/>
          </p:cNvSpPr>
          <p:nvPr>
            <p:ph type="body" idx="1"/>
          </p:nvPr>
        </p:nvSpPr>
        <p:spPr/>
        <p:txBody>
          <a:bodyPr/>
          <a:lstStyle/>
          <a:p>
            <a:pPr eaLnBrk="1" hangingPunct="1"/>
            <a:r>
              <a:rPr lang="en-US" dirty="0" err="1" smtClean="0"/>
              <a:t>epa</a:t>
            </a:r>
            <a:r>
              <a:rPr lang="en-US" dirty="0" smtClean="0"/>
              <a:t> leaves to the states!</a:t>
            </a:r>
          </a:p>
          <a:p>
            <a:pPr eaLnBrk="1" hangingPunct="1"/>
            <a:r>
              <a:rPr lang="en-US" dirty="0" smtClean="0"/>
              <a:t>Porter Cologne does NOT exempt </a:t>
            </a:r>
            <a:r>
              <a:rPr lang="en-US" dirty="0" err="1" smtClean="0"/>
              <a:t>ag</a:t>
            </a:r>
            <a:r>
              <a:rPr lang="en-US" dirty="0" smtClean="0"/>
              <a:t>. (CA)</a:t>
            </a:r>
          </a:p>
          <a:p>
            <a:pPr eaLnBrk="1" hangingPunct="1"/>
            <a:r>
              <a:rPr lang="en-US" dirty="0" smtClean="0"/>
              <a:t>Agriculture is exempt from CWA</a:t>
            </a:r>
          </a:p>
          <a:p>
            <a:pPr eaLnBrk="1" hangingPunct="1"/>
            <a:r>
              <a:rPr lang="en-US" dirty="0" smtClean="0"/>
              <a:t>(cf.  Baltic region agreement on K and N runoff)</a:t>
            </a:r>
          </a:p>
          <a:p>
            <a:pPr eaLnBrk="1" hangingPunct="1"/>
            <a:r>
              <a:rPr lang="en-US" dirty="0" smtClean="0"/>
              <a:t>But CAFO’s are treated like industry.</a:t>
            </a:r>
          </a:p>
          <a:p>
            <a:pPr eaLnBrk="1" hangingPunct="1"/>
            <a:endParaRPr lang="en-US" dirty="0" smtClean="0"/>
          </a:p>
          <a:p>
            <a:pPr eaLnBrk="1" hangingPunct="1"/>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FIFRA:  Pesticides--registered and permitted</a:t>
            </a:r>
          </a:p>
        </p:txBody>
      </p:sp>
      <p:sp>
        <p:nvSpPr>
          <p:cNvPr id="53251" name="Rectangle 3"/>
          <p:cNvSpPr>
            <a:spLocks noGrp="1" noChangeArrowheads="1"/>
          </p:cNvSpPr>
          <p:nvPr>
            <p:ph type="body" idx="1"/>
          </p:nvPr>
        </p:nvSpPr>
        <p:spPr/>
        <p:txBody>
          <a:bodyPr/>
          <a:lstStyle/>
          <a:p>
            <a:pPr eaLnBrk="1" hangingPunct="1"/>
            <a:r>
              <a:rPr lang="en-US" dirty="0" smtClean="0"/>
              <a:t>now being de-registered</a:t>
            </a:r>
          </a:p>
          <a:p>
            <a:pPr eaLnBrk="1" hangingPunct="1"/>
            <a:r>
              <a:rPr lang="en-US" dirty="0" smtClean="0"/>
              <a:t>residue controlled</a:t>
            </a:r>
          </a:p>
          <a:p>
            <a:pPr eaLnBrk="1" hangingPunct="1"/>
            <a:r>
              <a:rPr lang="en-US" dirty="0" smtClean="0"/>
              <a:t>leaking to groundwater regulated by state</a:t>
            </a:r>
          </a:p>
          <a:p>
            <a:pPr lvl="1" eaLnBrk="1" hangingPunct="1"/>
            <a:r>
              <a:rPr lang="en-US" dirty="0" smtClean="0"/>
              <a:t>In CA by initiative</a:t>
            </a:r>
          </a:p>
          <a:p>
            <a:pPr eaLnBrk="1" hangingPunct="1"/>
            <a:r>
              <a:rPr lang="en-US" dirty="0" smtClean="0"/>
              <a:t>http://www.epa.gov/pesticides/regulating/   for FIFRA</a:t>
            </a:r>
          </a:p>
          <a:p>
            <a:pPr eaLnBrk="1" hangingPunct="1"/>
            <a:r>
              <a:rPr lang="en-US" dirty="0" smtClean="0"/>
              <a:t>CA regulation requires reporting, hence we know by crop by time.</a:t>
            </a:r>
            <a:br>
              <a:rPr lang="en-US" dirty="0" smtClean="0"/>
            </a:b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t>Resource Conservation and Recovery Act</a:t>
            </a:r>
          </a:p>
        </p:txBody>
      </p:sp>
      <p:sp>
        <p:nvSpPr>
          <p:cNvPr id="54275" name="Rectangle 3"/>
          <p:cNvSpPr>
            <a:spLocks noGrp="1" noChangeArrowheads="1"/>
          </p:cNvSpPr>
          <p:nvPr>
            <p:ph type="body" idx="1"/>
          </p:nvPr>
        </p:nvSpPr>
        <p:spPr/>
        <p:txBody>
          <a:bodyPr/>
          <a:lstStyle/>
          <a:p>
            <a:pPr eaLnBrk="1" hangingPunct="1"/>
            <a:r>
              <a:rPr lang="en-US" smtClean="0"/>
              <a:t>Toxic waste</a:t>
            </a:r>
          </a:p>
          <a:p>
            <a:pPr lvl="1" eaLnBrk="1" hangingPunct="1"/>
            <a:r>
              <a:rPr lang="en-US" smtClean="0"/>
              <a:t>Manifest--tracking of waste </a:t>
            </a:r>
          </a:p>
          <a:p>
            <a:pPr lvl="1" eaLnBrk="1" hangingPunct="1"/>
            <a:r>
              <a:rPr lang="en-US" smtClean="0"/>
              <a:t>Proper disposal</a:t>
            </a:r>
          </a:p>
          <a:p>
            <a:pPr eaLnBrk="1" hangingPunct="1"/>
            <a:r>
              <a:rPr lang="en-US" smtClean="0"/>
              <a:t>Very different from Mexico where there are not sufficient dumps and there is no tracking.  Barrels fall off trucks.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t>
            </a:r>
            <a:endParaRPr lang="en-US" dirty="0"/>
          </a:p>
        </p:txBody>
      </p:sp>
      <p:sp>
        <p:nvSpPr>
          <p:cNvPr id="3" name="Content Placeholder 2"/>
          <p:cNvSpPr>
            <a:spLocks noGrp="1"/>
          </p:cNvSpPr>
          <p:nvPr>
            <p:ph idx="1"/>
          </p:nvPr>
        </p:nvSpPr>
        <p:spPr/>
        <p:txBody>
          <a:bodyPr/>
          <a:lstStyle/>
          <a:p>
            <a:r>
              <a:rPr lang="en-US" dirty="0">
                <a:hlinkClick r:id="rId2"/>
              </a:rPr>
              <a:t>http://are.berkeley.edu/~</a:t>
            </a:r>
            <a:r>
              <a:rPr lang="en-US" dirty="0" smtClean="0">
                <a:hlinkClick r:id="rId2"/>
              </a:rPr>
              <a:t>sberto/TRI-Draft.pdf</a:t>
            </a:r>
            <a:endParaRPr lang="en-US" dirty="0" smtClean="0"/>
          </a:p>
          <a:p>
            <a:endParaRPr lang="en-US" dirty="0"/>
          </a:p>
          <a:p>
            <a:r>
              <a:rPr lang="en-US" dirty="0" smtClean="0"/>
              <a:t>Jason </a:t>
            </a:r>
            <a:r>
              <a:rPr lang="en-US" dirty="0" err="1" smtClean="0"/>
              <a:t>Scorse</a:t>
            </a:r>
            <a:r>
              <a:rPr lang="en-US" dirty="0" smtClean="0"/>
              <a:t> shows the effect of being in the top ten polluters.</a:t>
            </a:r>
            <a:endParaRPr lang="en-US" dirty="0"/>
          </a:p>
        </p:txBody>
      </p:sp>
    </p:spTree>
    <p:extLst>
      <p:ext uri="{BB962C8B-B14F-4D97-AF65-F5344CB8AC3E}">
        <p14:creationId xmlns:p14="http://schemas.microsoft.com/office/powerpoint/2010/main" val="15976726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Superfund</a:t>
            </a:r>
          </a:p>
        </p:txBody>
      </p:sp>
      <p:sp>
        <p:nvSpPr>
          <p:cNvPr id="55299" name="Rectangle 3"/>
          <p:cNvSpPr>
            <a:spLocks noGrp="1" noChangeArrowheads="1"/>
          </p:cNvSpPr>
          <p:nvPr>
            <p:ph type="body" idx="1"/>
          </p:nvPr>
        </p:nvSpPr>
        <p:spPr/>
        <p:txBody>
          <a:bodyPr/>
          <a:lstStyle/>
          <a:p>
            <a:pPr eaLnBrk="1" hangingPunct="1">
              <a:lnSpc>
                <a:spcPct val="90000"/>
              </a:lnSpc>
            </a:pPr>
            <a:r>
              <a:rPr lang="en-US" smtClean="0"/>
              <a:t>CERCLA--Superfund</a:t>
            </a:r>
          </a:p>
          <a:p>
            <a:pPr eaLnBrk="1" hangingPunct="1">
              <a:lnSpc>
                <a:spcPct val="90000"/>
              </a:lnSpc>
            </a:pPr>
            <a:r>
              <a:rPr lang="en-US" smtClean="0"/>
              <a:t>Fund to pay for cleanup of old wastes</a:t>
            </a:r>
          </a:p>
          <a:p>
            <a:pPr lvl="1" eaLnBrk="1" hangingPunct="1">
              <a:lnSpc>
                <a:spcPct val="90000"/>
              </a:lnSpc>
            </a:pPr>
            <a:r>
              <a:rPr lang="en-US" smtClean="0"/>
              <a:t>Original money was tax on chem industry</a:t>
            </a:r>
          </a:p>
          <a:p>
            <a:pPr lvl="1" eaLnBrk="1" hangingPunct="1">
              <a:lnSpc>
                <a:spcPct val="90000"/>
              </a:lnSpc>
            </a:pPr>
            <a:r>
              <a:rPr lang="en-US" smtClean="0"/>
              <a:t>To be replenished by payments from polluters</a:t>
            </a:r>
          </a:p>
          <a:p>
            <a:pPr eaLnBrk="1" hangingPunct="1">
              <a:lnSpc>
                <a:spcPct val="90000"/>
              </a:lnSpc>
            </a:pPr>
            <a:r>
              <a:rPr lang="en-US" smtClean="0"/>
              <a:t>Love Canal</a:t>
            </a:r>
          </a:p>
          <a:p>
            <a:pPr lvl="1" eaLnBrk="1" hangingPunct="1">
              <a:lnSpc>
                <a:spcPct val="90000"/>
              </a:lnSpc>
            </a:pPr>
            <a:r>
              <a:rPr lang="en-US" smtClean="0"/>
              <a:t>Burried waste in old canal</a:t>
            </a:r>
          </a:p>
          <a:p>
            <a:pPr lvl="1" eaLnBrk="1" hangingPunct="1">
              <a:lnSpc>
                <a:spcPct val="90000"/>
              </a:lnSpc>
            </a:pPr>
            <a:r>
              <a:rPr lang="en-US" smtClean="0"/>
              <a:t>School District took land for school</a:t>
            </a:r>
          </a:p>
          <a:p>
            <a:pPr lvl="1" eaLnBrk="1" hangingPunct="1">
              <a:lnSpc>
                <a:spcPct val="90000"/>
              </a:lnSpc>
            </a:pPr>
            <a:r>
              <a:rPr lang="en-US" smtClean="0"/>
              <a:t>Barrels resurfaced and killed yards</a:t>
            </a:r>
          </a:p>
          <a:p>
            <a:pPr lvl="1" eaLnBrk="1" hangingPunct="1">
              <a:lnSpc>
                <a:spcPct val="90000"/>
              </a:lnSpc>
            </a:pPr>
            <a:r>
              <a:rPr lang="en-US" smtClean="0"/>
              <a:t>Hence an act to take care of things like this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t>Superfund II</a:t>
            </a:r>
          </a:p>
        </p:txBody>
      </p:sp>
      <p:sp>
        <p:nvSpPr>
          <p:cNvPr id="56323" name="Rectangle 3"/>
          <p:cNvSpPr>
            <a:spLocks noGrp="1" noChangeArrowheads="1"/>
          </p:cNvSpPr>
          <p:nvPr>
            <p:ph type="body" idx="1"/>
          </p:nvPr>
        </p:nvSpPr>
        <p:spPr/>
        <p:txBody>
          <a:bodyPr/>
          <a:lstStyle/>
          <a:p>
            <a:pPr eaLnBrk="1" hangingPunct="1">
              <a:lnSpc>
                <a:spcPct val="90000"/>
              </a:lnSpc>
            </a:pPr>
            <a:r>
              <a:rPr lang="en-US" sz="2400" dirty="0" smtClean="0"/>
              <a:t>One who finds waste being discharged to environment must report.</a:t>
            </a:r>
          </a:p>
          <a:p>
            <a:pPr eaLnBrk="1" hangingPunct="1">
              <a:lnSpc>
                <a:spcPct val="90000"/>
              </a:lnSpc>
            </a:pPr>
            <a:r>
              <a:rPr lang="en-US" sz="2400" dirty="0" smtClean="0"/>
              <a:t>EPA identifies potentially responsible parties</a:t>
            </a:r>
          </a:p>
          <a:p>
            <a:pPr lvl="1" eaLnBrk="1" hangingPunct="1">
              <a:lnSpc>
                <a:spcPct val="90000"/>
              </a:lnSpc>
            </a:pPr>
            <a:r>
              <a:rPr lang="en-US" sz="2000" dirty="0" smtClean="0"/>
              <a:t>Strict liability:  any responsible can be made to pay whole cost</a:t>
            </a:r>
          </a:p>
          <a:p>
            <a:pPr lvl="1" eaLnBrk="1" hangingPunct="1">
              <a:lnSpc>
                <a:spcPct val="90000"/>
              </a:lnSpc>
            </a:pPr>
            <a:r>
              <a:rPr lang="en-US" sz="2000" dirty="0" smtClean="0"/>
              <a:t>Since </a:t>
            </a:r>
            <a:r>
              <a:rPr lang="en-US" sz="2000" dirty="0" err="1" smtClean="0"/>
              <a:t>burried</a:t>
            </a:r>
            <a:r>
              <a:rPr lang="en-US" sz="2000" dirty="0" smtClean="0"/>
              <a:t> wastes leak after you bury them,</a:t>
            </a:r>
          </a:p>
          <a:p>
            <a:pPr lvl="2" eaLnBrk="1" hangingPunct="1">
              <a:lnSpc>
                <a:spcPct val="90000"/>
              </a:lnSpc>
            </a:pPr>
            <a:r>
              <a:rPr lang="en-US" sz="1800" dirty="0" smtClean="0"/>
              <a:t>All owners of site are responsible, not just the burrier!</a:t>
            </a:r>
          </a:p>
          <a:p>
            <a:pPr lvl="2" eaLnBrk="1" hangingPunct="1">
              <a:lnSpc>
                <a:spcPct val="90000"/>
              </a:lnSpc>
            </a:pPr>
            <a:r>
              <a:rPr lang="en-US" sz="1800" dirty="0" smtClean="0"/>
              <a:t>You Touched It, You're Responsible</a:t>
            </a:r>
            <a:br>
              <a:rPr lang="en-US" sz="1800" dirty="0" smtClean="0"/>
            </a:br>
            <a:endParaRPr lang="en-US" sz="1800" dirty="0" smtClean="0"/>
          </a:p>
          <a:p>
            <a:pPr eaLnBrk="1" hangingPunct="1">
              <a:lnSpc>
                <a:spcPct val="90000"/>
              </a:lnSpc>
            </a:pPr>
            <a:r>
              <a:rPr lang="en-US" sz="2400" dirty="0" smtClean="0"/>
              <a:t>After much litigation, </a:t>
            </a:r>
            <a:r>
              <a:rPr lang="en-US" sz="2400" dirty="0" err="1" smtClean="0"/>
              <a:t>responsibles</a:t>
            </a:r>
            <a:r>
              <a:rPr lang="en-US" sz="2400" dirty="0" smtClean="0"/>
              <a:t> must pay for cleanup.</a:t>
            </a:r>
          </a:p>
          <a:p>
            <a:pPr eaLnBrk="1" hangingPunct="1">
              <a:lnSpc>
                <a:spcPct val="90000"/>
              </a:lnSpc>
            </a:pPr>
            <a:r>
              <a:rPr lang="en-US" sz="2400" dirty="0" smtClean="0"/>
              <a:t>PCB’s on bottom of </a:t>
            </a:r>
            <a:r>
              <a:rPr lang="en-US" sz="2400" dirty="0" err="1" smtClean="0"/>
              <a:t>hudson</a:t>
            </a:r>
            <a:endParaRPr lang="en-US" sz="2400" dirty="0" smtClean="0"/>
          </a:p>
          <a:p>
            <a:pPr eaLnBrk="1" hangingPunct="1">
              <a:lnSpc>
                <a:spcPct val="90000"/>
              </a:lnSpc>
            </a:pPr>
            <a:r>
              <a:rPr lang="en-US" sz="2400" dirty="0" smtClean="0"/>
              <a:t>PCB’s on bottom of </a:t>
            </a:r>
            <a:r>
              <a:rPr lang="en-US" sz="2400" dirty="0" err="1" smtClean="0"/>
              <a:t>Umealven</a:t>
            </a:r>
            <a:r>
              <a:rPr lang="en-US" sz="2400" dirty="0" smtClean="0"/>
              <a:t> (</a:t>
            </a:r>
            <a:r>
              <a:rPr lang="en-US" sz="2400" dirty="0" err="1" smtClean="0"/>
              <a:t>sweden</a:t>
            </a:r>
            <a:r>
              <a:rPr lang="en-US" sz="2400" dirty="0" smtClean="0"/>
              <a:t>) same deal.</a:t>
            </a:r>
          </a:p>
          <a:p>
            <a:pPr eaLnBrk="1" hangingPunct="1">
              <a:lnSpc>
                <a:spcPct val="90000"/>
              </a:lnSpc>
            </a:pPr>
            <a:r>
              <a:rPr lang="en-US" sz="2400" dirty="0" smtClean="0"/>
              <a:t>100’s of millions of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High Level View</a:t>
            </a:r>
          </a:p>
        </p:txBody>
      </p:sp>
      <p:sp>
        <p:nvSpPr>
          <p:cNvPr id="11267" name="Rectangle 3"/>
          <p:cNvSpPr>
            <a:spLocks noGrp="1" noChangeArrowheads="1"/>
          </p:cNvSpPr>
          <p:nvPr>
            <p:ph type="body" idx="1"/>
          </p:nvPr>
        </p:nvSpPr>
        <p:spPr/>
        <p:txBody>
          <a:bodyPr/>
          <a:lstStyle/>
          <a:p>
            <a:pPr eaLnBrk="1" hangingPunct="1">
              <a:lnSpc>
                <a:spcPct val="90000"/>
              </a:lnSpc>
            </a:pPr>
            <a:r>
              <a:rPr lang="en-US" smtClean="0"/>
              <a:t>q output</a:t>
            </a:r>
          </a:p>
          <a:p>
            <a:pPr eaLnBrk="1" hangingPunct="1">
              <a:lnSpc>
                <a:spcPct val="90000"/>
              </a:lnSpc>
            </a:pPr>
            <a:r>
              <a:rPr lang="en-US" i="1" smtClean="0"/>
              <a:t>a</a:t>
            </a:r>
            <a:r>
              <a:rPr lang="en-US" smtClean="0"/>
              <a:t>  effluent</a:t>
            </a:r>
          </a:p>
          <a:p>
            <a:pPr eaLnBrk="1" hangingPunct="1">
              <a:lnSpc>
                <a:spcPct val="90000"/>
              </a:lnSpc>
            </a:pPr>
            <a:r>
              <a:rPr lang="en-US" smtClean="0"/>
              <a:t>C(q,a) minimum cost to make q while emitting </a:t>
            </a:r>
            <a:r>
              <a:rPr lang="en-US" i="1" smtClean="0"/>
              <a:t>a</a:t>
            </a:r>
            <a:r>
              <a:rPr lang="en-US" smtClean="0"/>
              <a:t>. C is non-increasing in </a:t>
            </a:r>
            <a:r>
              <a:rPr lang="en-US" i="1" smtClean="0"/>
              <a:t>a</a:t>
            </a:r>
            <a:r>
              <a:rPr lang="en-US" smtClean="0"/>
              <a:t>.</a:t>
            </a:r>
          </a:p>
          <a:p>
            <a:pPr eaLnBrk="1" hangingPunct="1">
              <a:lnSpc>
                <a:spcPct val="90000"/>
              </a:lnSpc>
            </a:pPr>
            <a:r>
              <a:rPr lang="en-US" smtClean="0"/>
              <a:t>-dC/d</a:t>
            </a:r>
            <a:r>
              <a:rPr lang="en-US" i="1" smtClean="0"/>
              <a:t>a</a:t>
            </a:r>
            <a:r>
              <a:rPr lang="en-US" smtClean="0"/>
              <a:t> is the </a:t>
            </a:r>
            <a:r>
              <a:rPr lang="en-US" b="1" smtClean="0"/>
              <a:t>marginal cost of abatement</a:t>
            </a:r>
          </a:p>
          <a:p>
            <a:pPr eaLnBrk="1" hangingPunct="1">
              <a:lnSpc>
                <a:spcPct val="90000"/>
              </a:lnSpc>
            </a:pPr>
            <a:r>
              <a:rPr lang="en-US" smtClean="0">
                <a:latin typeface="Symbol" pitchFamily="18" charset="2"/>
              </a:rPr>
              <a:t>p</a:t>
            </a:r>
            <a:r>
              <a:rPr lang="en-US" smtClean="0">
                <a:latin typeface="Arial Unicode MS" pitchFamily="34" charset="-128"/>
              </a:rPr>
              <a:t>(P,</a:t>
            </a:r>
            <a:r>
              <a:rPr lang="en-US" i="1" smtClean="0">
                <a:latin typeface="Arial Unicode MS" pitchFamily="34" charset="-128"/>
              </a:rPr>
              <a:t>a</a:t>
            </a:r>
            <a:r>
              <a:rPr lang="en-US" smtClean="0">
                <a:latin typeface="Arial Unicode MS" pitchFamily="34" charset="-128"/>
              </a:rPr>
              <a:t>) = max</a:t>
            </a:r>
            <a:r>
              <a:rPr lang="en-US" baseline="-25000" smtClean="0">
                <a:latin typeface="Arial Unicode MS" pitchFamily="34" charset="-128"/>
              </a:rPr>
              <a:t>q</a:t>
            </a:r>
            <a:r>
              <a:rPr lang="en-US" smtClean="0">
                <a:latin typeface="Arial Unicode MS" pitchFamily="34" charset="-128"/>
              </a:rPr>
              <a:t>(Pq –C(q,</a:t>
            </a:r>
            <a:r>
              <a:rPr lang="en-US" i="1" smtClean="0">
                <a:latin typeface="Arial Unicode MS" pitchFamily="34" charset="-128"/>
              </a:rPr>
              <a:t>a</a:t>
            </a:r>
            <a:r>
              <a:rPr lang="en-US" smtClean="0">
                <a:latin typeface="Arial Unicode MS" pitchFamily="34" charset="-128"/>
              </a:rPr>
              <a:t>))</a:t>
            </a:r>
          </a:p>
          <a:p>
            <a:pPr eaLnBrk="1" hangingPunct="1">
              <a:lnSpc>
                <a:spcPct val="90000"/>
              </a:lnSpc>
            </a:pPr>
            <a:r>
              <a:rPr lang="en-US" smtClean="0">
                <a:latin typeface="Arial Unicode MS" pitchFamily="34" charset="-128"/>
              </a:rPr>
              <a:t>By envelope theorem d</a:t>
            </a:r>
            <a:r>
              <a:rPr lang="en-US" smtClean="0">
                <a:latin typeface="Symbol" pitchFamily="18" charset="2"/>
              </a:rPr>
              <a:t>p</a:t>
            </a:r>
            <a:r>
              <a:rPr lang="en-US" smtClean="0">
                <a:latin typeface="Arial Unicode MS" pitchFamily="34" charset="-128"/>
              </a:rPr>
              <a:t>/d</a:t>
            </a:r>
            <a:r>
              <a:rPr lang="en-US" i="1" smtClean="0">
                <a:latin typeface="Arial Unicode MS" pitchFamily="34" charset="-128"/>
              </a:rPr>
              <a:t>a</a:t>
            </a:r>
            <a:r>
              <a:rPr lang="en-US" smtClean="0">
                <a:latin typeface="Arial Unicode MS" pitchFamily="34" charset="-128"/>
              </a:rPr>
              <a:t> = -dC/d</a:t>
            </a:r>
            <a:r>
              <a:rPr lang="en-US" i="1" smtClean="0">
                <a:latin typeface="Arial Unicode MS" pitchFamily="34" charset="-128"/>
              </a:rPr>
              <a:t>a</a:t>
            </a:r>
            <a:r>
              <a:rPr lang="en-US" smtClean="0">
                <a:latin typeface="Arial Unicode MS" pitchFamily="34" charset="-128"/>
              </a:rPr>
              <a:t>.</a:t>
            </a:r>
          </a:p>
          <a:p>
            <a:pPr lvl="1" eaLnBrk="1" hangingPunct="1">
              <a:lnSpc>
                <a:spcPct val="90000"/>
              </a:lnSpc>
            </a:pPr>
            <a:r>
              <a:rPr lang="en-US" smtClean="0">
                <a:latin typeface="Arial Unicode MS" pitchFamily="34" charset="-128"/>
              </a:rPr>
              <a:t>An increase in emissions raises profits by marginal cost of abatement.</a:t>
            </a:r>
          </a:p>
          <a:p>
            <a:pPr lvl="1" eaLnBrk="1" hangingPunct="1">
              <a:lnSpc>
                <a:spcPct val="90000"/>
              </a:lnSpc>
              <a:buFontTx/>
              <a:buNone/>
            </a:pPr>
            <a:endParaRPr lang="en-US" smtClean="0">
              <a:latin typeface="Arial Unicode MS" pitchFamily="34" charset="-128"/>
            </a:endParaRPr>
          </a:p>
          <a:p>
            <a:pPr eaLnBrk="1" hangingPunct="1">
              <a:lnSpc>
                <a:spcPct val="90000"/>
              </a:lnSpc>
            </a:pPr>
            <a:endParaRPr lang="en-US" smtClean="0">
              <a:latin typeface="Symbol" pitchFamily="18" charset="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Damages</a:t>
            </a:r>
          </a:p>
        </p:txBody>
      </p:sp>
      <p:sp>
        <p:nvSpPr>
          <p:cNvPr id="57347" name="Rectangle 3"/>
          <p:cNvSpPr>
            <a:spLocks noGrp="1" noChangeArrowheads="1"/>
          </p:cNvSpPr>
          <p:nvPr>
            <p:ph type="body" idx="1"/>
          </p:nvPr>
        </p:nvSpPr>
        <p:spPr/>
        <p:txBody>
          <a:bodyPr/>
          <a:lstStyle/>
          <a:p>
            <a:pPr eaLnBrk="1" hangingPunct="1">
              <a:lnSpc>
                <a:spcPct val="90000"/>
              </a:lnSpc>
            </a:pPr>
            <a:r>
              <a:rPr lang="en-US" dirty="0" smtClean="0"/>
              <a:t>Ability to sue for Natural Resource Damages</a:t>
            </a:r>
          </a:p>
          <a:p>
            <a:pPr eaLnBrk="1" hangingPunct="1">
              <a:lnSpc>
                <a:spcPct val="90000"/>
              </a:lnSpc>
            </a:pPr>
            <a:r>
              <a:rPr lang="en-US" dirty="0" smtClean="0"/>
              <a:t>Exxon Valdez</a:t>
            </a:r>
          </a:p>
          <a:p>
            <a:pPr lvl="1" eaLnBrk="1" hangingPunct="1">
              <a:lnSpc>
                <a:spcPct val="90000"/>
              </a:lnSpc>
            </a:pPr>
            <a:r>
              <a:rPr lang="en-US" dirty="0" smtClean="0"/>
              <a:t>Clean up</a:t>
            </a:r>
          </a:p>
          <a:p>
            <a:pPr lvl="1" eaLnBrk="1" hangingPunct="1">
              <a:lnSpc>
                <a:spcPct val="90000"/>
              </a:lnSpc>
            </a:pPr>
            <a:r>
              <a:rPr lang="en-US" dirty="0" smtClean="0"/>
              <a:t>Damage to fishery</a:t>
            </a:r>
          </a:p>
          <a:p>
            <a:pPr lvl="1" eaLnBrk="1" hangingPunct="1">
              <a:lnSpc>
                <a:spcPct val="90000"/>
              </a:lnSpc>
            </a:pPr>
            <a:r>
              <a:rPr lang="en-US" dirty="0" smtClean="0"/>
              <a:t>Existence value for locals.</a:t>
            </a:r>
          </a:p>
          <a:p>
            <a:pPr eaLnBrk="1" hangingPunct="1">
              <a:lnSpc>
                <a:spcPct val="90000"/>
              </a:lnSpc>
            </a:pPr>
            <a:r>
              <a:rPr lang="en-US" dirty="0" smtClean="0"/>
              <a:t>This act spawned the fight over CV between Exxon(Diamond, McFadden et al) and Alaska (Carson, </a:t>
            </a:r>
            <a:r>
              <a:rPr lang="en-US" dirty="0" err="1" smtClean="0"/>
              <a:t>Hanemann</a:t>
            </a:r>
            <a:r>
              <a:rPr lang="en-US" dirty="0" smtClean="0"/>
              <a:t> et al.)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Swedish Policy</a:t>
            </a:r>
            <a:endParaRPr lang="en-US" dirty="0"/>
          </a:p>
        </p:txBody>
      </p:sp>
      <p:sp>
        <p:nvSpPr>
          <p:cNvPr id="3" name="Content Placeholder 2"/>
          <p:cNvSpPr>
            <a:spLocks noGrp="1"/>
          </p:cNvSpPr>
          <p:nvPr>
            <p:ph idx="1"/>
          </p:nvPr>
        </p:nvSpPr>
        <p:spPr/>
        <p:txBody>
          <a:bodyPr/>
          <a:lstStyle/>
          <a:p>
            <a:r>
              <a:rPr lang="en-US" dirty="0" smtClean="0"/>
              <a:t>Big reliance on taxes</a:t>
            </a:r>
          </a:p>
          <a:p>
            <a:pPr lvl="1"/>
            <a:r>
              <a:rPr lang="en-US" dirty="0" smtClean="0"/>
              <a:t>But not for industry as much as households</a:t>
            </a:r>
          </a:p>
          <a:p>
            <a:pPr lvl="1"/>
            <a:r>
              <a:rPr lang="en-US" dirty="0" smtClean="0"/>
              <a:t>Carbon, </a:t>
            </a:r>
            <a:r>
              <a:rPr lang="en-US" dirty="0" err="1" smtClean="0"/>
              <a:t>Nox</a:t>
            </a:r>
            <a:r>
              <a:rPr lang="en-US" dirty="0" smtClean="0"/>
              <a:t>, mining all pay</a:t>
            </a:r>
          </a:p>
          <a:p>
            <a:pPr lvl="1"/>
            <a:r>
              <a:rPr lang="en-US" dirty="0" smtClean="0"/>
              <a:t>Gas is 6-8 USD/gallon all over Europe</a:t>
            </a:r>
          </a:p>
          <a:p>
            <a:r>
              <a:rPr lang="en-US" dirty="0" smtClean="0"/>
              <a:t>Strict  liability everywhere </a:t>
            </a:r>
          </a:p>
          <a:p>
            <a:r>
              <a:rPr lang="en-US" dirty="0" smtClean="0"/>
              <a:t>NEPA like process that results in trials on the merits (not process)</a:t>
            </a:r>
          </a:p>
          <a:p>
            <a:r>
              <a:rPr lang="en-US" dirty="0" smtClean="0"/>
              <a:t>Government is sovereign and can step in and build a project anyway.</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Sweden, </a:t>
            </a:r>
            <a:r>
              <a:rPr lang="en-US" dirty="0" err="1" smtClean="0"/>
              <a:t>con’t</a:t>
            </a:r>
            <a:endParaRPr lang="en-US" dirty="0"/>
          </a:p>
        </p:txBody>
      </p:sp>
      <p:sp>
        <p:nvSpPr>
          <p:cNvPr id="3" name="Content Placeholder 2"/>
          <p:cNvSpPr>
            <a:spLocks noGrp="1"/>
          </p:cNvSpPr>
          <p:nvPr>
            <p:ph idx="1"/>
          </p:nvPr>
        </p:nvSpPr>
        <p:spPr/>
        <p:txBody>
          <a:bodyPr/>
          <a:lstStyle/>
          <a:p>
            <a:r>
              <a:rPr lang="en-US" dirty="0" smtClean="0"/>
              <a:t>Nuclear, hydro, and waste make heat and electricity using district heating plants</a:t>
            </a:r>
          </a:p>
          <a:p>
            <a:r>
              <a:rPr lang="en-US" dirty="0" smtClean="0"/>
              <a:t>No combustion in homes at all.</a:t>
            </a:r>
          </a:p>
          <a:p>
            <a:r>
              <a:rPr lang="en-US" dirty="0" smtClean="0"/>
              <a:t>Slow but noticeable cleanup of paper mills to closed bleach cycle odorless plants</a:t>
            </a:r>
          </a:p>
          <a:p>
            <a:r>
              <a:rPr lang="en-US" dirty="0" smtClean="0"/>
              <a:t>Emphasis on rail, compact cities, public transport, yet subsidies! For commuting from outlying small villages</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Carbon targets with EU exceeded.</a:t>
            </a:r>
          </a:p>
          <a:p>
            <a:r>
              <a:rPr lang="en-US" dirty="0" smtClean="0"/>
              <a:t>One can both breathe and swim, nearly everywhere.</a:t>
            </a:r>
          </a:p>
          <a:p>
            <a:r>
              <a:rPr lang="en-US" dirty="0" smtClean="0"/>
              <a:t>And this done with steel, autos, etc—they are Detroit not Calif.</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t>
            </a:r>
            <a:endParaRPr lang="en-US" dirty="0"/>
          </a:p>
        </p:txBody>
      </p:sp>
      <p:sp>
        <p:nvSpPr>
          <p:cNvPr id="3" name="Content Placeholder 2"/>
          <p:cNvSpPr>
            <a:spLocks noGrp="1"/>
          </p:cNvSpPr>
          <p:nvPr>
            <p:ph idx="1"/>
          </p:nvPr>
        </p:nvSpPr>
        <p:spPr/>
        <p:txBody>
          <a:bodyPr/>
          <a:lstStyle/>
          <a:p>
            <a:r>
              <a:rPr lang="en-US" sz="2800" dirty="0" smtClean="0"/>
              <a:t>Population policy will save at least .4 billion people from consuming.  Nobody else makes this kind of sacrifice.</a:t>
            </a:r>
          </a:p>
          <a:p>
            <a:r>
              <a:rPr lang="en-US" sz="2800" dirty="0" smtClean="0"/>
              <a:t>Rebuild cities so that walk to subway &lt; 300m.  Everywhere in Beijing.  E.g. a 16 million person version of Paris.</a:t>
            </a:r>
          </a:p>
          <a:p>
            <a:r>
              <a:rPr lang="en-US" sz="2800" dirty="0" smtClean="0"/>
              <a:t>Turn off junk plants from great leap forwards</a:t>
            </a:r>
          </a:p>
          <a:p>
            <a:r>
              <a:rPr lang="en-US" sz="2800" dirty="0" smtClean="0"/>
              <a:t>Many other policies—but not big gas tax yet.</a:t>
            </a:r>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Classical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00778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Environment</a:t>
            </a:r>
            <a:endParaRPr lang="en-US" dirty="0"/>
          </a:p>
        </p:txBody>
      </p:sp>
      <p:sp>
        <p:nvSpPr>
          <p:cNvPr id="3" name="Content Placeholder 2"/>
          <p:cNvSpPr>
            <a:spLocks noGrp="1"/>
          </p:cNvSpPr>
          <p:nvPr>
            <p:ph idx="1"/>
          </p:nvPr>
        </p:nvSpPr>
        <p:spPr/>
        <p:txBody>
          <a:bodyPr/>
          <a:lstStyle/>
          <a:p>
            <a:r>
              <a:rPr lang="en-US" dirty="0" smtClean="0"/>
              <a:t>We derive the polluter pays principle and from there and the usual assumption of CRTS in the long run get the</a:t>
            </a:r>
          </a:p>
          <a:p>
            <a:r>
              <a:rPr lang="en-US" dirty="0" smtClean="0"/>
              <a:t>Consumer pays principle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Taxes or Standards</a:t>
            </a:r>
          </a:p>
        </p:txBody>
      </p:sp>
      <p:sp>
        <p:nvSpPr>
          <p:cNvPr id="58371" name="Rectangle 3"/>
          <p:cNvSpPr>
            <a:spLocks noGrp="1" noChangeArrowheads="1"/>
          </p:cNvSpPr>
          <p:nvPr>
            <p:ph type="body" idx="1"/>
          </p:nvPr>
        </p:nvSpPr>
        <p:spPr/>
        <p:txBody>
          <a:bodyPr/>
          <a:lstStyle/>
          <a:p>
            <a:pPr eaLnBrk="1" hangingPunct="1"/>
            <a:r>
              <a:rPr lang="en-US" dirty="0" smtClean="0"/>
              <a:t>Income distribution</a:t>
            </a:r>
          </a:p>
          <a:p>
            <a:pPr lvl="1" eaLnBrk="1" hangingPunct="1"/>
            <a:r>
              <a:rPr lang="en-US" dirty="0" smtClean="0"/>
              <a:t>Firms prefer standards</a:t>
            </a:r>
          </a:p>
          <a:p>
            <a:pPr eaLnBrk="1" hangingPunct="1"/>
            <a:r>
              <a:rPr lang="en-US" dirty="0" smtClean="0"/>
              <a:t>Efficiency</a:t>
            </a:r>
          </a:p>
          <a:p>
            <a:pPr lvl="1" eaLnBrk="1" hangingPunct="1"/>
            <a:r>
              <a:rPr lang="en-US" dirty="0" smtClean="0"/>
              <a:t>A TBES doesn’t get MC right</a:t>
            </a:r>
          </a:p>
          <a:p>
            <a:pPr eaLnBrk="1" hangingPunct="1"/>
            <a:r>
              <a:rPr lang="en-US" dirty="0" err="1" smtClean="0"/>
              <a:t>Coase</a:t>
            </a:r>
            <a:endParaRPr lang="en-US" dirty="0" smtClean="0"/>
          </a:p>
          <a:p>
            <a:pPr lvl="1" eaLnBrk="1" hangingPunct="1"/>
            <a:r>
              <a:rPr lang="en-US" dirty="0" smtClean="0"/>
              <a:t>Efficiency through property rights</a:t>
            </a:r>
          </a:p>
          <a:p>
            <a:pPr lvl="1" eaLnBrk="1" hangingPunct="1"/>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Output = Pollute</a:t>
            </a:r>
          </a:p>
        </p:txBody>
      </p:sp>
      <p:sp>
        <p:nvSpPr>
          <p:cNvPr id="59395" name="Rectangle 3"/>
          <p:cNvSpPr>
            <a:spLocks noGrp="1" noChangeArrowheads="1"/>
          </p:cNvSpPr>
          <p:nvPr>
            <p:ph type="body" idx="1"/>
          </p:nvPr>
        </p:nvSpPr>
        <p:spPr/>
        <p:txBody>
          <a:bodyPr/>
          <a:lstStyle/>
          <a:p>
            <a:pPr eaLnBrk="1" hangingPunct="1"/>
            <a:r>
              <a:rPr lang="en-US" dirty="0" smtClean="0"/>
              <a:t>the easy case to graph</a:t>
            </a:r>
          </a:p>
          <a:p>
            <a:pPr eaLnBrk="1" hangingPunct="1"/>
            <a:r>
              <a:rPr lang="en-US" dirty="0" smtClean="0"/>
              <a:t>no issue with gunk per unit output. it is ONE.</a:t>
            </a:r>
          </a:p>
          <a:p>
            <a:pPr eaLnBrk="1" hangingPunct="1"/>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lIns="90488" tIns="44450" rIns="90488" bIns="44450"/>
          <a:lstStyle/>
          <a:p>
            <a:pPr eaLnBrk="1" hangingPunct="1"/>
            <a:r>
              <a:rPr lang="en-US" dirty="0" smtClean="0"/>
              <a:t>Set Up</a:t>
            </a:r>
          </a:p>
        </p:txBody>
      </p:sp>
      <p:sp>
        <p:nvSpPr>
          <p:cNvPr id="60419" name="Line 3"/>
          <p:cNvSpPr>
            <a:spLocks noChangeShapeType="1"/>
          </p:cNvSpPr>
          <p:nvPr/>
        </p:nvSpPr>
        <p:spPr bwMode="auto">
          <a:xfrm>
            <a:off x="4953000" y="1828800"/>
            <a:ext cx="0" cy="3048000"/>
          </a:xfrm>
          <a:prstGeom prst="line">
            <a:avLst/>
          </a:prstGeom>
          <a:noFill/>
          <a:ln w="12700">
            <a:solidFill>
              <a:schemeClr val="tx1"/>
            </a:solidFill>
            <a:round/>
            <a:headEnd/>
            <a:tailEnd/>
          </a:ln>
        </p:spPr>
        <p:txBody>
          <a:bodyPr wrap="none" anchor="ctr"/>
          <a:lstStyle/>
          <a:p>
            <a:endParaRPr lang="en-US"/>
          </a:p>
        </p:txBody>
      </p:sp>
      <p:sp>
        <p:nvSpPr>
          <p:cNvPr id="60420" name="Line 4"/>
          <p:cNvSpPr>
            <a:spLocks noChangeShapeType="1"/>
          </p:cNvSpPr>
          <p:nvPr/>
        </p:nvSpPr>
        <p:spPr bwMode="auto">
          <a:xfrm>
            <a:off x="4953000" y="4876800"/>
            <a:ext cx="3810000" cy="0"/>
          </a:xfrm>
          <a:prstGeom prst="line">
            <a:avLst/>
          </a:prstGeom>
          <a:noFill/>
          <a:ln w="12700">
            <a:solidFill>
              <a:schemeClr val="tx1"/>
            </a:solidFill>
            <a:round/>
            <a:headEnd/>
            <a:tailEnd/>
          </a:ln>
        </p:spPr>
        <p:txBody>
          <a:bodyPr wrap="none" anchor="ctr"/>
          <a:lstStyle/>
          <a:p>
            <a:endParaRPr lang="en-US"/>
          </a:p>
        </p:txBody>
      </p:sp>
      <p:sp>
        <p:nvSpPr>
          <p:cNvPr id="60421" name="Line 5"/>
          <p:cNvSpPr>
            <a:spLocks noChangeShapeType="1"/>
          </p:cNvSpPr>
          <p:nvPr/>
        </p:nvSpPr>
        <p:spPr bwMode="auto">
          <a:xfrm flipV="1">
            <a:off x="4953000" y="4114800"/>
            <a:ext cx="3657600" cy="685800"/>
          </a:xfrm>
          <a:prstGeom prst="line">
            <a:avLst/>
          </a:prstGeom>
          <a:noFill/>
          <a:ln w="12700">
            <a:solidFill>
              <a:schemeClr val="tx1"/>
            </a:solidFill>
            <a:round/>
            <a:headEnd/>
            <a:tailEnd/>
          </a:ln>
        </p:spPr>
        <p:txBody>
          <a:bodyPr wrap="none" anchor="ctr"/>
          <a:lstStyle/>
          <a:p>
            <a:endParaRPr lang="en-US"/>
          </a:p>
        </p:txBody>
      </p:sp>
      <p:sp>
        <p:nvSpPr>
          <p:cNvPr id="60422" name="Line 6"/>
          <p:cNvSpPr>
            <a:spLocks noChangeShapeType="1"/>
          </p:cNvSpPr>
          <p:nvPr/>
        </p:nvSpPr>
        <p:spPr bwMode="auto">
          <a:xfrm flipV="1">
            <a:off x="4953000" y="3387725"/>
            <a:ext cx="3429000" cy="955675"/>
          </a:xfrm>
          <a:prstGeom prst="line">
            <a:avLst/>
          </a:prstGeom>
          <a:noFill/>
          <a:ln w="12700">
            <a:solidFill>
              <a:schemeClr val="tx1"/>
            </a:solidFill>
            <a:round/>
            <a:headEnd/>
            <a:tailEnd/>
          </a:ln>
        </p:spPr>
        <p:txBody>
          <a:bodyPr wrap="none" anchor="ctr"/>
          <a:lstStyle/>
          <a:p>
            <a:endParaRPr lang="en-US"/>
          </a:p>
        </p:txBody>
      </p:sp>
      <p:sp>
        <p:nvSpPr>
          <p:cNvPr id="60423" name="Line 7"/>
          <p:cNvSpPr>
            <a:spLocks noChangeShapeType="1"/>
          </p:cNvSpPr>
          <p:nvPr/>
        </p:nvSpPr>
        <p:spPr bwMode="auto">
          <a:xfrm flipV="1">
            <a:off x="4997450" y="2895600"/>
            <a:ext cx="3048000" cy="1371600"/>
          </a:xfrm>
          <a:prstGeom prst="line">
            <a:avLst/>
          </a:prstGeom>
          <a:noFill/>
          <a:ln w="12700">
            <a:solidFill>
              <a:schemeClr val="tx1"/>
            </a:solidFill>
            <a:round/>
            <a:headEnd/>
            <a:tailEnd/>
          </a:ln>
        </p:spPr>
        <p:txBody>
          <a:bodyPr wrap="none" anchor="ctr"/>
          <a:lstStyle/>
          <a:p>
            <a:endParaRPr lang="en-US"/>
          </a:p>
        </p:txBody>
      </p:sp>
      <p:sp>
        <p:nvSpPr>
          <p:cNvPr id="60424" name="Line 8"/>
          <p:cNvSpPr>
            <a:spLocks noChangeShapeType="1"/>
          </p:cNvSpPr>
          <p:nvPr/>
        </p:nvSpPr>
        <p:spPr bwMode="auto">
          <a:xfrm>
            <a:off x="4953000" y="1981200"/>
            <a:ext cx="3048000" cy="2895600"/>
          </a:xfrm>
          <a:prstGeom prst="line">
            <a:avLst/>
          </a:prstGeom>
          <a:noFill/>
          <a:ln w="12700">
            <a:solidFill>
              <a:schemeClr val="tx1"/>
            </a:solidFill>
            <a:round/>
            <a:headEnd/>
            <a:tailEnd/>
          </a:ln>
        </p:spPr>
        <p:txBody>
          <a:bodyPr wrap="none" anchor="ctr"/>
          <a:lstStyle/>
          <a:p>
            <a:endParaRPr lang="en-US"/>
          </a:p>
        </p:txBody>
      </p:sp>
      <p:sp>
        <p:nvSpPr>
          <p:cNvPr id="60425" name="Text Box 9"/>
          <p:cNvSpPr txBox="1">
            <a:spLocks noChangeArrowheads="1"/>
          </p:cNvSpPr>
          <p:nvPr/>
        </p:nvSpPr>
        <p:spPr bwMode="auto">
          <a:xfrm>
            <a:off x="8289925" y="3241675"/>
            <a:ext cx="727075"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p:txBody>
      </p:sp>
      <p:sp>
        <p:nvSpPr>
          <p:cNvPr id="60426" name="Text Box 10"/>
          <p:cNvSpPr txBox="1">
            <a:spLocks noChangeArrowheads="1"/>
          </p:cNvSpPr>
          <p:nvPr/>
        </p:nvSpPr>
        <p:spPr bwMode="auto">
          <a:xfrm>
            <a:off x="8213725" y="4079875"/>
            <a:ext cx="760413"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sp>
        <p:nvSpPr>
          <p:cNvPr id="60427" name="Text Box 11"/>
          <p:cNvSpPr txBox="1">
            <a:spLocks noChangeArrowheads="1"/>
          </p:cNvSpPr>
          <p:nvPr/>
        </p:nvSpPr>
        <p:spPr bwMode="auto">
          <a:xfrm>
            <a:off x="7832725" y="2251075"/>
            <a:ext cx="658813" cy="4572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MC</a:t>
            </a:r>
          </a:p>
        </p:txBody>
      </p:sp>
      <p:sp>
        <p:nvSpPr>
          <p:cNvPr id="60428" name="Line 12"/>
          <p:cNvSpPr>
            <a:spLocks noChangeShapeType="1"/>
          </p:cNvSpPr>
          <p:nvPr/>
        </p:nvSpPr>
        <p:spPr bwMode="auto">
          <a:xfrm flipV="1">
            <a:off x="6858000" y="2514600"/>
            <a:ext cx="0" cy="2362200"/>
          </a:xfrm>
          <a:prstGeom prst="line">
            <a:avLst/>
          </a:prstGeom>
          <a:noFill/>
          <a:ln w="12700">
            <a:solidFill>
              <a:schemeClr val="accent2"/>
            </a:solidFill>
            <a:round/>
            <a:headEnd/>
            <a:tailEnd/>
          </a:ln>
        </p:spPr>
        <p:txBody>
          <a:bodyPr wrap="none" anchor="ctr"/>
          <a:lstStyle/>
          <a:p>
            <a:endParaRPr lang="en-US"/>
          </a:p>
        </p:txBody>
      </p:sp>
      <p:sp>
        <p:nvSpPr>
          <p:cNvPr id="60429" name="Text Box 13"/>
          <p:cNvSpPr txBox="1">
            <a:spLocks noChangeArrowheads="1"/>
          </p:cNvSpPr>
          <p:nvPr/>
        </p:nvSpPr>
        <p:spPr bwMode="auto">
          <a:xfrm>
            <a:off x="441325" y="2708275"/>
            <a:ext cx="4035425" cy="1552575"/>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 + </a:t>
            </a:r>
            <a:r>
              <a:rPr lang="en-US" sz="2400" dirty="0" err="1">
                <a:latin typeface="Times New Roman" pitchFamily="18" charset="0"/>
              </a:rPr>
              <a:t>MC</a:t>
            </a:r>
            <a:r>
              <a:rPr lang="en-US" sz="2400" baseline="-25000" dirty="0" err="1">
                <a:latin typeface="Times New Roman" pitchFamily="18" charset="0"/>
              </a:rPr>
              <a:t>p</a:t>
            </a:r>
            <a:r>
              <a:rPr lang="en-US" sz="2400" dirty="0">
                <a:latin typeface="Times New Roman" pitchFamily="18" charset="0"/>
              </a:rPr>
              <a:t> = MC.</a:t>
            </a:r>
          </a:p>
          <a:p>
            <a:pPr eaLnBrk="0" hangingPunct="0"/>
            <a:r>
              <a:rPr lang="en-US" sz="2400" dirty="0">
                <a:latin typeface="Times New Roman" pitchFamily="18" charset="0"/>
              </a:rPr>
              <a:t>Arrows are same size and show</a:t>
            </a:r>
          </a:p>
          <a:p>
            <a:pPr eaLnBrk="0" hangingPunct="0"/>
            <a:r>
              <a:rPr lang="en-US" sz="2400" dirty="0">
                <a:latin typeface="Times New Roman" pitchFamily="18" charset="0"/>
              </a:rPr>
              <a:t>that distance between MC and</a:t>
            </a:r>
          </a:p>
          <a:p>
            <a:pPr eaLnBrk="0" hangingPunct="0"/>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 is just </a:t>
            </a:r>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grpSp>
        <p:nvGrpSpPr>
          <p:cNvPr id="2" name="Group 14"/>
          <p:cNvGrpSpPr>
            <a:grpSpLocks/>
          </p:cNvGrpSpPr>
          <p:nvPr/>
        </p:nvGrpSpPr>
        <p:grpSpPr bwMode="auto">
          <a:xfrm>
            <a:off x="228600" y="1371600"/>
            <a:ext cx="7067550" cy="4251325"/>
            <a:chOff x="144" y="864"/>
            <a:chExt cx="4452" cy="2678"/>
          </a:xfrm>
        </p:grpSpPr>
        <p:sp>
          <p:nvSpPr>
            <p:cNvPr id="60435" name="Text Box 15"/>
            <p:cNvSpPr txBox="1">
              <a:spLocks noChangeArrowheads="1"/>
            </p:cNvSpPr>
            <p:nvPr/>
          </p:nvSpPr>
          <p:spPr bwMode="auto">
            <a:xfrm>
              <a:off x="4176" y="3050"/>
              <a:ext cx="420" cy="288"/>
            </a:xfrm>
            <a:prstGeom prst="rect">
              <a:avLst/>
            </a:prstGeom>
            <a:noFill/>
            <a:ln w="12700">
              <a:noFill/>
              <a:miter lim="800000"/>
              <a:headEnd/>
              <a:tailEnd/>
            </a:ln>
          </p:spPr>
          <p:txBody>
            <a:bodyPr>
              <a:spAutoFit/>
            </a:bodyPr>
            <a:lstStyle/>
            <a:p>
              <a:pPr eaLnBrk="0" hangingPunct="0"/>
              <a:r>
                <a:rPr lang="en-US" sz="2400">
                  <a:solidFill>
                    <a:srgbClr val="3366CC"/>
                  </a:solidFill>
                  <a:latin typeface="Times New Roman" pitchFamily="18" charset="0"/>
                </a:rPr>
                <a:t>q</a:t>
              </a:r>
              <a:r>
                <a:rPr lang="en-US" sz="2400" baseline="-25000">
                  <a:solidFill>
                    <a:srgbClr val="3366CC"/>
                  </a:solidFill>
                  <a:latin typeface="Times New Roman" pitchFamily="18" charset="0"/>
                </a:rPr>
                <a:t>p</a:t>
              </a:r>
              <a:endParaRPr lang="en-US" sz="2400">
                <a:solidFill>
                  <a:srgbClr val="3366CC"/>
                </a:solidFill>
                <a:latin typeface="Times New Roman" pitchFamily="18" charset="0"/>
              </a:endParaRPr>
            </a:p>
          </p:txBody>
        </p:sp>
        <p:sp>
          <p:nvSpPr>
            <p:cNvPr id="60436" name="Text Box 16"/>
            <p:cNvSpPr txBox="1">
              <a:spLocks noChangeArrowheads="1"/>
            </p:cNvSpPr>
            <p:nvPr/>
          </p:nvSpPr>
          <p:spPr bwMode="auto">
            <a:xfrm>
              <a:off x="144" y="3024"/>
              <a:ext cx="2914" cy="518"/>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Before regulation supply is </a:t>
              </a:r>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 and</a:t>
              </a:r>
            </a:p>
            <a:p>
              <a:pPr eaLnBrk="0" hangingPunct="0"/>
              <a:r>
                <a:rPr lang="en-US" sz="2400" dirty="0">
                  <a:latin typeface="Times New Roman" pitchFamily="18" charset="0"/>
                </a:rPr>
                <a:t>demand is D, so output is </a:t>
              </a:r>
              <a:r>
                <a:rPr lang="en-US" sz="2400" dirty="0" err="1">
                  <a:latin typeface="Times New Roman" pitchFamily="18" charset="0"/>
                </a:rPr>
                <a:t>q</a:t>
              </a:r>
              <a:r>
                <a:rPr lang="en-US" sz="2400" baseline="-25000" dirty="0" err="1">
                  <a:latin typeface="Times New Roman" pitchFamily="18" charset="0"/>
                </a:rPr>
                <a:t>p</a:t>
              </a:r>
              <a:r>
                <a:rPr lang="en-US" sz="2400" dirty="0">
                  <a:latin typeface="Times New Roman" pitchFamily="18" charset="0"/>
                </a:rPr>
                <a:t>. </a:t>
              </a:r>
            </a:p>
          </p:txBody>
        </p:sp>
        <p:sp>
          <p:nvSpPr>
            <p:cNvPr id="60437" name="Line 17"/>
            <p:cNvSpPr>
              <a:spLocks noChangeShapeType="1"/>
            </p:cNvSpPr>
            <p:nvPr/>
          </p:nvSpPr>
          <p:spPr bwMode="auto">
            <a:xfrm>
              <a:off x="4320" y="864"/>
              <a:ext cx="0" cy="2208"/>
            </a:xfrm>
            <a:prstGeom prst="line">
              <a:avLst/>
            </a:prstGeom>
            <a:noFill/>
            <a:ln w="9525">
              <a:solidFill>
                <a:srgbClr val="3366CC"/>
              </a:solidFill>
              <a:round/>
              <a:headEnd/>
              <a:tailEnd/>
            </a:ln>
          </p:spPr>
          <p:txBody>
            <a:bodyPr wrap="none" anchor="ctr"/>
            <a:lstStyle/>
            <a:p>
              <a:endParaRPr lang="en-US"/>
            </a:p>
          </p:txBody>
        </p:sp>
      </p:grpSp>
      <p:sp>
        <p:nvSpPr>
          <p:cNvPr id="60431" name="Text Box 18"/>
          <p:cNvSpPr txBox="1">
            <a:spLocks noChangeArrowheads="1"/>
          </p:cNvSpPr>
          <p:nvPr/>
        </p:nvSpPr>
        <p:spPr bwMode="auto">
          <a:xfrm>
            <a:off x="4616450" y="3657600"/>
            <a:ext cx="3365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a:t>
            </a:r>
          </a:p>
        </p:txBody>
      </p:sp>
      <p:sp>
        <p:nvSpPr>
          <p:cNvPr id="60432" name="Text Box 19"/>
          <p:cNvSpPr txBox="1">
            <a:spLocks noChangeArrowheads="1"/>
          </p:cNvSpPr>
          <p:nvPr/>
        </p:nvSpPr>
        <p:spPr bwMode="auto">
          <a:xfrm>
            <a:off x="5035550" y="1641475"/>
            <a:ext cx="4048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
        <p:nvSpPr>
          <p:cNvPr id="60433" name="Line 20"/>
          <p:cNvSpPr>
            <a:spLocks noChangeShapeType="1"/>
          </p:cNvSpPr>
          <p:nvPr/>
        </p:nvSpPr>
        <p:spPr bwMode="auto">
          <a:xfrm>
            <a:off x="6324600" y="4537075"/>
            <a:ext cx="0" cy="33972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60434" name="Line 21"/>
          <p:cNvSpPr>
            <a:spLocks noChangeShapeType="1"/>
          </p:cNvSpPr>
          <p:nvPr/>
        </p:nvSpPr>
        <p:spPr bwMode="auto">
          <a:xfrm>
            <a:off x="6324600" y="3657600"/>
            <a:ext cx="0" cy="339725"/>
          </a:xfrm>
          <a:prstGeom prst="line">
            <a:avLst/>
          </a:prstGeom>
          <a:noFill/>
          <a:ln w="9525">
            <a:solidFill>
              <a:schemeClr val="tx1"/>
            </a:solidFill>
            <a:round/>
            <a:headEnd type="triangle" w="med" len="med"/>
            <a:tailEnd type="triangle" w="med" len="me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Market Model</a:t>
            </a:r>
          </a:p>
        </p:txBody>
      </p:sp>
      <p:sp>
        <p:nvSpPr>
          <p:cNvPr id="12291" name="Rectangle 3"/>
          <p:cNvSpPr>
            <a:spLocks noGrp="1" noChangeArrowheads="1"/>
          </p:cNvSpPr>
          <p:nvPr>
            <p:ph type="body" idx="1"/>
          </p:nvPr>
        </p:nvSpPr>
        <p:spPr/>
        <p:txBody>
          <a:bodyPr/>
          <a:lstStyle/>
          <a:p>
            <a:pPr eaLnBrk="1" hangingPunct="1">
              <a:lnSpc>
                <a:spcPct val="90000"/>
              </a:lnSpc>
            </a:pPr>
            <a:r>
              <a:rPr lang="en-US" smtClean="0"/>
              <a:t>Damage from emissions is D(a)</a:t>
            </a:r>
          </a:p>
          <a:p>
            <a:pPr eaLnBrk="1" hangingPunct="1">
              <a:lnSpc>
                <a:spcPct val="90000"/>
              </a:lnSpc>
            </a:pPr>
            <a:endParaRPr lang="en-US" smtClean="0"/>
          </a:p>
          <a:p>
            <a:pPr eaLnBrk="1" hangingPunct="1">
              <a:lnSpc>
                <a:spcPct val="90000"/>
              </a:lnSpc>
            </a:pPr>
            <a:r>
              <a:rPr lang="en-US" smtClean="0"/>
              <a:t>Free market:  choose </a:t>
            </a:r>
            <a:r>
              <a:rPr lang="en-US" i="1" smtClean="0"/>
              <a:t>a</a:t>
            </a:r>
            <a:r>
              <a:rPr lang="en-US" smtClean="0"/>
              <a:t> to maximize </a:t>
            </a:r>
            <a:r>
              <a:rPr lang="en-US" smtClean="0">
                <a:latin typeface="Symbol" pitchFamily="18" charset="2"/>
              </a:rPr>
              <a:t>p</a:t>
            </a:r>
          </a:p>
          <a:p>
            <a:pPr lvl="1" eaLnBrk="1" hangingPunct="1">
              <a:lnSpc>
                <a:spcPct val="90000"/>
              </a:lnSpc>
            </a:pPr>
            <a:r>
              <a:rPr lang="en-US" smtClean="0">
                <a:latin typeface="Arial Unicode MS" pitchFamily="34" charset="-128"/>
              </a:rPr>
              <a:t>-C</a:t>
            </a:r>
            <a:r>
              <a:rPr lang="en-US" baseline="-25000" smtClean="0">
                <a:latin typeface="Arial Unicode MS" pitchFamily="34" charset="-128"/>
              </a:rPr>
              <a:t>a </a:t>
            </a:r>
            <a:r>
              <a:rPr lang="en-US" smtClean="0">
                <a:latin typeface="Arial Unicode MS" pitchFamily="34" charset="-128"/>
              </a:rPr>
              <a:t>=0.</a:t>
            </a:r>
          </a:p>
          <a:p>
            <a:pPr eaLnBrk="1" hangingPunct="1">
              <a:lnSpc>
                <a:spcPct val="90000"/>
              </a:lnSpc>
            </a:pPr>
            <a:endParaRPr lang="en-US" smtClean="0">
              <a:latin typeface="Symbol" pitchFamily="18" charset="2"/>
            </a:endParaRPr>
          </a:p>
          <a:p>
            <a:pPr eaLnBrk="1" hangingPunct="1">
              <a:lnSpc>
                <a:spcPct val="90000"/>
              </a:lnSpc>
            </a:pPr>
            <a:r>
              <a:rPr lang="en-US" smtClean="0"/>
              <a:t>Social Planner choose </a:t>
            </a:r>
            <a:r>
              <a:rPr lang="en-US" i="1" smtClean="0"/>
              <a:t>a</a:t>
            </a:r>
            <a:r>
              <a:rPr lang="en-US" smtClean="0"/>
              <a:t> to max </a:t>
            </a:r>
            <a:r>
              <a:rPr lang="en-US" smtClean="0">
                <a:latin typeface="Symbol" pitchFamily="18" charset="2"/>
              </a:rPr>
              <a:t>p </a:t>
            </a:r>
            <a:r>
              <a:rPr lang="en-US" smtClean="0">
                <a:latin typeface="Arial Unicode MS" pitchFamily="34" charset="-128"/>
              </a:rPr>
              <a:t>–</a:t>
            </a:r>
            <a:r>
              <a:rPr lang="en-US" smtClean="0">
                <a:latin typeface="Symbol" pitchFamily="18" charset="2"/>
              </a:rPr>
              <a:t> </a:t>
            </a:r>
            <a:r>
              <a:rPr lang="en-US" smtClean="0">
                <a:latin typeface="Arial Unicode MS" pitchFamily="34" charset="-128"/>
              </a:rPr>
              <a:t>D(a)</a:t>
            </a:r>
            <a:endParaRPr lang="en-US" smtClean="0"/>
          </a:p>
          <a:p>
            <a:pPr eaLnBrk="1" hangingPunct="1">
              <a:lnSpc>
                <a:spcPct val="90000"/>
              </a:lnSpc>
            </a:pPr>
            <a:endParaRPr lang="en-US" smtClean="0">
              <a:latin typeface="Arial Unicode MS" pitchFamily="34" charset="-128"/>
            </a:endParaRPr>
          </a:p>
          <a:p>
            <a:pPr eaLnBrk="1" hangingPunct="1">
              <a:lnSpc>
                <a:spcPct val="90000"/>
              </a:lnSpc>
            </a:pPr>
            <a:r>
              <a:rPr lang="en-US" smtClean="0">
                <a:latin typeface="Arial Unicode MS" pitchFamily="34" charset="-128"/>
              </a:rPr>
              <a:t>-C</a:t>
            </a:r>
            <a:r>
              <a:rPr lang="en-US" baseline="-25000" smtClean="0">
                <a:latin typeface="Arial Unicode MS" pitchFamily="34" charset="-128"/>
              </a:rPr>
              <a:t>a</a:t>
            </a:r>
            <a:r>
              <a:rPr lang="en-US" smtClean="0">
                <a:latin typeface="Arial Unicode MS" pitchFamily="34" charset="-128"/>
              </a:rPr>
              <a:t>(q*,a*) = D’(a*)</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lIns="90488" tIns="44450" rIns="90488" bIns="44450"/>
          <a:lstStyle/>
          <a:p>
            <a:pPr eaLnBrk="1" hangingPunct="1"/>
            <a:r>
              <a:rPr lang="en-US" dirty="0" smtClean="0"/>
              <a:t>Competitive Solution</a:t>
            </a:r>
          </a:p>
        </p:txBody>
      </p:sp>
      <p:sp>
        <p:nvSpPr>
          <p:cNvPr id="61443" name="Line 3"/>
          <p:cNvSpPr>
            <a:spLocks noChangeShapeType="1"/>
          </p:cNvSpPr>
          <p:nvPr/>
        </p:nvSpPr>
        <p:spPr bwMode="auto">
          <a:xfrm>
            <a:off x="4953000" y="1828800"/>
            <a:ext cx="0" cy="3048000"/>
          </a:xfrm>
          <a:prstGeom prst="line">
            <a:avLst/>
          </a:prstGeom>
          <a:noFill/>
          <a:ln w="12700">
            <a:solidFill>
              <a:schemeClr val="tx1"/>
            </a:solidFill>
            <a:round/>
            <a:headEnd/>
            <a:tailEnd/>
          </a:ln>
        </p:spPr>
        <p:txBody>
          <a:bodyPr wrap="none" anchor="ctr"/>
          <a:lstStyle/>
          <a:p>
            <a:endParaRPr lang="en-US"/>
          </a:p>
        </p:txBody>
      </p:sp>
      <p:sp>
        <p:nvSpPr>
          <p:cNvPr id="61444" name="Line 4"/>
          <p:cNvSpPr>
            <a:spLocks noChangeShapeType="1"/>
          </p:cNvSpPr>
          <p:nvPr/>
        </p:nvSpPr>
        <p:spPr bwMode="auto">
          <a:xfrm>
            <a:off x="4953000" y="4876800"/>
            <a:ext cx="3810000" cy="0"/>
          </a:xfrm>
          <a:prstGeom prst="line">
            <a:avLst/>
          </a:prstGeom>
          <a:noFill/>
          <a:ln w="12700">
            <a:solidFill>
              <a:schemeClr val="tx1"/>
            </a:solidFill>
            <a:round/>
            <a:headEnd/>
            <a:tailEnd/>
          </a:ln>
        </p:spPr>
        <p:txBody>
          <a:bodyPr wrap="none" anchor="ctr"/>
          <a:lstStyle/>
          <a:p>
            <a:endParaRPr lang="en-US"/>
          </a:p>
        </p:txBody>
      </p:sp>
      <p:sp>
        <p:nvSpPr>
          <p:cNvPr id="61445" name="Line 5"/>
          <p:cNvSpPr>
            <a:spLocks noChangeShapeType="1"/>
          </p:cNvSpPr>
          <p:nvPr/>
        </p:nvSpPr>
        <p:spPr bwMode="auto">
          <a:xfrm flipV="1">
            <a:off x="4953000" y="4114800"/>
            <a:ext cx="3657600" cy="685800"/>
          </a:xfrm>
          <a:prstGeom prst="line">
            <a:avLst/>
          </a:prstGeom>
          <a:noFill/>
          <a:ln w="12700">
            <a:solidFill>
              <a:schemeClr val="tx1"/>
            </a:solidFill>
            <a:round/>
            <a:headEnd/>
            <a:tailEnd/>
          </a:ln>
        </p:spPr>
        <p:txBody>
          <a:bodyPr wrap="none" anchor="ctr"/>
          <a:lstStyle/>
          <a:p>
            <a:endParaRPr lang="en-US"/>
          </a:p>
        </p:txBody>
      </p:sp>
      <p:sp>
        <p:nvSpPr>
          <p:cNvPr id="61446" name="Line 6"/>
          <p:cNvSpPr>
            <a:spLocks noChangeShapeType="1"/>
          </p:cNvSpPr>
          <p:nvPr/>
        </p:nvSpPr>
        <p:spPr bwMode="auto">
          <a:xfrm flipV="1">
            <a:off x="4953000" y="3387725"/>
            <a:ext cx="3429000" cy="955675"/>
          </a:xfrm>
          <a:prstGeom prst="line">
            <a:avLst/>
          </a:prstGeom>
          <a:noFill/>
          <a:ln w="12700">
            <a:solidFill>
              <a:schemeClr val="tx1"/>
            </a:solidFill>
            <a:round/>
            <a:headEnd/>
            <a:tailEnd/>
          </a:ln>
        </p:spPr>
        <p:txBody>
          <a:bodyPr wrap="none" anchor="ctr"/>
          <a:lstStyle/>
          <a:p>
            <a:endParaRPr lang="en-US"/>
          </a:p>
        </p:txBody>
      </p:sp>
      <p:sp>
        <p:nvSpPr>
          <p:cNvPr id="61447" name="Line 7"/>
          <p:cNvSpPr>
            <a:spLocks noChangeShapeType="1"/>
          </p:cNvSpPr>
          <p:nvPr/>
        </p:nvSpPr>
        <p:spPr bwMode="auto">
          <a:xfrm flipV="1">
            <a:off x="4959350" y="2819400"/>
            <a:ext cx="3048000" cy="1371600"/>
          </a:xfrm>
          <a:prstGeom prst="line">
            <a:avLst/>
          </a:prstGeom>
          <a:noFill/>
          <a:ln w="12700">
            <a:solidFill>
              <a:schemeClr val="tx1"/>
            </a:solidFill>
            <a:round/>
            <a:headEnd/>
            <a:tailEnd/>
          </a:ln>
        </p:spPr>
        <p:txBody>
          <a:bodyPr wrap="none" anchor="ctr"/>
          <a:lstStyle/>
          <a:p>
            <a:endParaRPr lang="en-US"/>
          </a:p>
        </p:txBody>
      </p:sp>
      <p:sp>
        <p:nvSpPr>
          <p:cNvPr id="61448" name="Line 8"/>
          <p:cNvSpPr>
            <a:spLocks noChangeShapeType="1"/>
          </p:cNvSpPr>
          <p:nvPr/>
        </p:nvSpPr>
        <p:spPr bwMode="auto">
          <a:xfrm>
            <a:off x="4953000" y="1981200"/>
            <a:ext cx="3048000" cy="2895600"/>
          </a:xfrm>
          <a:prstGeom prst="line">
            <a:avLst/>
          </a:prstGeom>
          <a:noFill/>
          <a:ln w="12700">
            <a:solidFill>
              <a:schemeClr val="tx1"/>
            </a:solidFill>
            <a:round/>
            <a:headEnd/>
            <a:tailEnd/>
          </a:ln>
        </p:spPr>
        <p:txBody>
          <a:bodyPr wrap="none" anchor="ctr"/>
          <a:lstStyle/>
          <a:p>
            <a:endParaRPr lang="en-US"/>
          </a:p>
        </p:txBody>
      </p:sp>
      <p:sp>
        <p:nvSpPr>
          <p:cNvPr id="61449" name="Text Box 9"/>
          <p:cNvSpPr txBox="1">
            <a:spLocks noChangeArrowheads="1"/>
          </p:cNvSpPr>
          <p:nvPr/>
        </p:nvSpPr>
        <p:spPr bwMode="auto">
          <a:xfrm>
            <a:off x="8289925" y="3241675"/>
            <a:ext cx="727075"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p:txBody>
      </p:sp>
      <p:sp>
        <p:nvSpPr>
          <p:cNvPr id="61450" name="Text Box 10"/>
          <p:cNvSpPr txBox="1">
            <a:spLocks noChangeArrowheads="1"/>
          </p:cNvSpPr>
          <p:nvPr/>
        </p:nvSpPr>
        <p:spPr bwMode="auto">
          <a:xfrm>
            <a:off x="8213725" y="4079875"/>
            <a:ext cx="760413"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sp>
        <p:nvSpPr>
          <p:cNvPr id="61451" name="Text Box 11"/>
          <p:cNvSpPr txBox="1">
            <a:spLocks noChangeArrowheads="1"/>
          </p:cNvSpPr>
          <p:nvPr/>
        </p:nvSpPr>
        <p:spPr bwMode="auto">
          <a:xfrm>
            <a:off x="7832725" y="2251075"/>
            <a:ext cx="658813" cy="4572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MC</a:t>
            </a:r>
          </a:p>
        </p:txBody>
      </p:sp>
      <p:sp>
        <p:nvSpPr>
          <p:cNvPr id="61452" name="Line 12"/>
          <p:cNvSpPr>
            <a:spLocks noChangeShapeType="1"/>
          </p:cNvSpPr>
          <p:nvPr/>
        </p:nvSpPr>
        <p:spPr bwMode="auto">
          <a:xfrm flipV="1">
            <a:off x="6858000" y="2514600"/>
            <a:ext cx="0" cy="2362200"/>
          </a:xfrm>
          <a:prstGeom prst="line">
            <a:avLst/>
          </a:prstGeom>
          <a:noFill/>
          <a:ln w="12700">
            <a:solidFill>
              <a:schemeClr val="accent2"/>
            </a:solidFill>
            <a:round/>
            <a:headEnd/>
            <a:tailEnd/>
          </a:ln>
        </p:spPr>
        <p:txBody>
          <a:bodyPr wrap="none" anchor="ctr"/>
          <a:lstStyle/>
          <a:p>
            <a:endParaRPr lang="en-US"/>
          </a:p>
        </p:txBody>
      </p:sp>
      <p:sp>
        <p:nvSpPr>
          <p:cNvPr id="61453" name="Text Box 13"/>
          <p:cNvSpPr txBox="1">
            <a:spLocks noChangeArrowheads="1"/>
          </p:cNvSpPr>
          <p:nvPr/>
        </p:nvSpPr>
        <p:spPr bwMode="auto">
          <a:xfrm>
            <a:off x="6629400" y="4841875"/>
            <a:ext cx="666750" cy="457200"/>
          </a:xfrm>
          <a:prstGeom prst="rect">
            <a:avLst/>
          </a:prstGeom>
          <a:noFill/>
          <a:ln w="12700">
            <a:noFill/>
            <a:miter lim="800000"/>
            <a:headEnd/>
            <a:tailEnd/>
          </a:ln>
        </p:spPr>
        <p:txBody>
          <a:bodyPr>
            <a:spAutoFit/>
          </a:bodyPr>
          <a:lstStyle/>
          <a:p>
            <a:pPr eaLnBrk="0" hangingPunct="0"/>
            <a:r>
              <a:rPr lang="en-US" sz="2400">
                <a:solidFill>
                  <a:srgbClr val="3366CC"/>
                </a:solidFill>
                <a:latin typeface="Times New Roman" pitchFamily="18" charset="0"/>
              </a:rPr>
              <a:t>q</a:t>
            </a:r>
            <a:r>
              <a:rPr lang="en-US" sz="2400" baseline="-25000">
                <a:solidFill>
                  <a:srgbClr val="3366CC"/>
                </a:solidFill>
                <a:latin typeface="Times New Roman" pitchFamily="18" charset="0"/>
              </a:rPr>
              <a:t>p</a:t>
            </a:r>
            <a:endParaRPr lang="en-US" sz="2400">
              <a:solidFill>
                <a:srgbClr val="3366CC"/>
              </a:solidFill>
              <a:latin typeface="Times New Roman" pitchFamily="18" charset="0"/>
            </a:endParaRPr>
          </a:p>
        </p:txBody>
      </p:sp>
      <p:sp>
        <p:nvSpPr>
          <p:cNvPr id="61454" name="Text Box 14"/>
          <p:cNvSpPr txBox="1">
            <a:spLocks noChangeArrowheads="1"/>
          </p:cNvSpPr>
          <p:nvPr/>
        </p:nvSpPr>
        <p:spPr bwMode="auto">
          <a:xfrm>
            <a:off x="441325" y="1870075"/>
            <a:ext cx="4625975" cy="822325"/>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Before regulation supply is </a:t>
            </a:r>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 and</a:t>
            </a:r>
          </a:p>
          <a:p>
            <a:pPr eaLnBrk="0" hangingPunct="0"/>
            <a:r>
              <a:rPr lang="en-US" sz="2400" dirty="0">
                <a:latin typeface="Times New Roman" pitchFamily="18" charset="0"/>
              </a:rPr>
              <a:t>demand is D, so output is </a:t>
            </a:r>
            <a:r>
              <a:rPr lang="en-US" sz="2400" dirty="0" err="1">
                <a:latin typeface="Times New Roman" pitchFamily="18" charset="0"/>
              </a:rPr>
              <a:t>q</a:t>
            </a:r>
            <a:r>
              <a:rPr lang="en-US" sz="2400" baseline="-25000" dirty="0" err="1">
                <a:latin typeface="Times New Roman" pitchFamily="18" charset="0"/>
              </a:rPr>
              <a:t>p</a:t>
            </a:r>
            <a:r>
              <a:rPr lang="en-US" sz="2400" dirty="0">
                <a:latin typeface="Times New Roman" pitchFamily="18" charset="0"/>
              </a:rPr>
              <a:t>. </a:t>
            </a:r>
          </a:p>
        </p:txBody>
      </p:sp>
      <p:sp>
        <p:nvSpPr>
          <p:cNvPr id="37903" name="Text Box 15"/>
          <p:cNvSpPr txBox="1">
            <a:spLocks noChangeArrowheads="1"/>
          </p:cNvSpPr>
          <p:nvPr/>
        </p:nvSpPr>
        <p:spPr bwMode="auto">
          <a:xfrm>
            <a:off x="441325" y="2708275"/>
            <a:ext cx="3833813" cy="19177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Profit = p </a:t>
            </a:r>
            <a:r>
              <a:rPr lang="en-US" sz="2400" dirty="0" err="1">
                <a:latin typeface="Times New Roman" pitchFamily="18" charset="0"/>
              </a:rPr>
              <a:t>q</a:t>
            </a:r>
            <a:r>
              <a:rPr lang="en-US" sz="2400" baseline="-25000" dirty="0" err="1">
                <a:latin typeface="Times New Roman" pitchFamily="18" charset="0"/>
              </a:rPr>
              <a:t>p</a:t>
            </a:r>
            <a:r>
              <a:rPr lang="en-US" sz="2400" dirty="0">
                <a:latin typeface="Times New Roman" pitchFamily="18" charset="0"/>
              </a:rPr>
              <a:t> - area under </a:t>
            </a:r>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a:p>
            <a:pPr eaLnBrk="0" hangingPunct="0"/>
            <a:r>
              <a:rPr lang="en-US" sz="2400" dirty="0">
                <a:latin typeface="Times New Roman" pitchFamily="18" charset="0"/>
              </a:rPr>
              <a:t>Surplus is area under demand</a:t>
            </a:r>
          </a:p>
          <a:p>
            <a:pPr eaLnBrk="0" hangingPunct="0"/>
            <a:r>
              <a:rPr lang="en-US" sz="2400" dirty="0">
                <a:latin typeface="Times New Roman" pitchFamily="18" charset="0"/>
              </a:rPr>
              <a:t>and above price.</a:t>
            </a:r>
          </a:p>
          <a:p>
            <a:pPr eaLnBrk="0" hangingPunct="0"/>
            <a:r>
              <a:rPr lang="en-US" sz="2400" dirty="0">
                <a:latin typeface="Times New Roman" pitchFamily="18" charset="0"/>
              </a:rPr>
              <a:t>And pollution costs are </a:t>
            </a:r>
            <a:r>
              <a:rPr lang="en-US" sz="2400" dirty="0" err="1">
                <a:latin typeface="Times New Roman" pitchFamily="18" charset="0"/>
              </a:rPr>
              <a:t>are</a:t>
            </a:r>
            <a:r>
              <a:rPr lang="en-US" sz="2400" dirty="0">
                <a:latin typeface="Times New Roman" pitchFamily="18" charset="0"/>
              </a:rPr>
              <a:t> </a:t>
            </a:r>
          </a:p>
          <a:p>
            <a:pPr eaLnBrk="0" hangingPunct="0"/>
            <a:r>
              <a:rPr lang="en-US" sz="2400" dirty="0">
                <a:latin typeface="Times New Roman" pitchFamily="18" charset="0"/>
              </a:rPr>
              <a:t>under </a:t>
            </a:r>
            <a:r>
              <a:rPr lang="en-US" sz="2400" dirty="0" err="1">
                <a:latin typeface="Times New Roman" pitchFamily="18" charset="0"/>
              </a:rPr>
              <a:t>MC</a:t>
            </a:r>
            <a:r>
              <a:rPr lang="en-US" sz="2400" baseline="-25000" dirty="0" err="1">
                <a:latin typeface="Times New Roman" pitchFamily="18" charset="0"/>
              </a:rPr>
              <a:t>p</a:t>
            </a:r>
            <a:endParaRPr lang="en-US" sz="2400" baseline="-25000" dirty="0">
              <a:latin typeface="Times New Roman" pitchFamily="18" charset="0"/>
            </a:endParaRPr>
          </a:p>
        </p:txBody>
      </p:sp>
      <p:sp>
        <p:nvSpPr>
          <p:cNvPr id="61456" name="Line 16"/>
          <p:cNvSpPr>
            <a:spLocks noChangeShapeType="1"/>
          </p:cNvSpPr>
          <p:nvPr/>
        </p:nvSpPr>
        <p:spPr bwMode="auto">
          <a:xfrm>
            <a:off x="6934200" y="1371600"/>
            <a:ext cx="0" cy="3505200"/>
          </a:xfrm>
          <a:prstGeom prst="line">
            <a:avLst/>
          </a:prstGeom>
          <a:noFill/>
          <a:ln w="9525">
            <a:solidFill>
              <a:srgbClr val="3366CC"/>
            </a:solidFill>
            <a:round/>
            <a:headEnd/>
            <a:tailEnd/>
          </a:ln>
        </p:spPr>
        <p:txBody>
          <a:bodyPr wrap="none" anchor="ctr"/>
          <a:lstStyle/>
          <a:p>
            <a:endParaRPr lang="en-US"/>
          </a:p>
        </p:txBody>
      </p:sp>
      <p:sp>
        <p:nvSpPr>
          <p:cNvPr id="61457" name="Text Box 17"/>
          <p:cNvSpPr txBox="1">
            <a:spLocks noChangeArrowheads="1"/>
          </p:cNvSpPr>
          <p:nvPr/>
        </p:nvSpPr>
        <p:spPr bwMode="auto">
          <a:xfrm>
            <a:off x="593725" y="6061075"/>
            <a:ext cx="453390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We assume FC = 0 for convenience</a:t>
            </a:r>
          </a:p>
        </p:txBody>
      </p:sp>
      <p:sp>
        <p:nvSpPr>
          <p:cNvPr id="61458" name="AutoShape 18"/>
          <p:cNvSpPr>
            <a:spLocks noChangeArrowheads="1"/>
          </p:cNvSpPr>
          <p:nvPr/>
        </p:nvSpPr>
        <p:spPr bwMode="auto">
          <a:xfrm rot="5400000">
            <a:off x="5683250" y="3092450"/>
            <a:ext cx="527050" cy="197485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61459" name="Text Box 19"/>
          <p:cNvSpPr txBox="1">
            <a:spLocks noChangeArrowheads="1"/>
          </p:cNvSpPr>
          <p:nvPr/>
        </p:nvSpPr>
        <p:spPr bwMode="auto">
          <a:xfrm>
            <a:off x="4616450" y="3657600"/>
            <a:ext cx="3365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a:t>
            </a:r>
          </a:p>
        </p:txBody>
      </p:sp>
      <p:sp>
        <p:nvSpPr>
          <p:cNvPr id="61460" name="Text Box 20"/>
          <p:cNvSpPr txBox="1">
            <a:spLocks noChangeArrowheads="1"/>
          </p:cNvSpPr>
          <p:nvPr/>
        </p:nvSpPr>
        <p:spPr bwMode="auto">
          <a:xfrm>
            <a:off x="5035550" y="1641475"/>
            <a:ext cx="4048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
        <p:nvSpPr>
          <p:cNvPr id="61461" name="AutoShape 21"/>
          <p:cNvSpPr>
            <a:spLocks noChangeArrowheads="1"/>
          </p:cNvSpPr>
          <p:nvPr/>
        </p:nvSpPr>
        <p:spPr bwMode="auto">
          <a:xfrm>
            <a:off x="4959350" y="1981200"/>
            <a:ext cx="1898650" cy="1835150"/>
          </a:xfrm>
          <a:prstGeom prst="rtTriangle">
            <a:avLst/>
          </a:prstGeom>
          <a:solidFill>
            <a:schemeClr val="bg2"/>
          </a:solidFill>
          <a:ln w="9525">
            <a:solidFill>
              <a:schemeClr val="tx1"/>
            </a:solidFill>
            <a:miter lim="800000"/>
            <a:headEnd/>
            <a:tailEnd/>
          </a:ln>
        </p:spPr>
        <p:txBody>
          <a:bodyPr wrap="none" anchor="ctr"/>
          <a:lstStyle/>
          <a:p>
            <a:endParaRPr lang="en-US"/>
          </a:p>
        </p:txBody>
      </p:sp>
      <p:sp>
        <p:nvSpPr>
          <p:cNvPr id="61462" name="AutoShape 22"/>
          <p:cNvSpPr>
            <a:spLocks noChangeArrowheads="1"/>
          </p:cNvSpPr>
          <p:nvPr/>
        </p:nvSpPr>
        <p:spPr bwMode="auto">
          <a:xfrm rot="5012335">
            <a:off x="5775325" y="3759200"/>
            <a:ext cx="381000" cy="1936750"/>
          </a:xfrm>
          <a:custGeom>
            <a:avLst/>
            <a:gdLst>
              <a:gd name="T0" fmla="*/ 5474335 w 21600"/>
              <a:gd name="T1" fmla="*/ 86828708 h 21600"/>
              <a:gd name="T2" fmla="*/ 3360208 w 21600"/>
              <a:gd name="T3" fmla="*/ 173657415 h 21600"/>
              <a:gd name="T4" fmla="*/ 1246082 w 21600"/>
              <a:gd name="T5" fmla="*/ 86828708 h 21600"/>
              <a:gd name="T6" fmla="*/ 3360208 w 21600"/>
              <a:gd name="T7" fmla="*/ 0 h 21600"/>
              <a:gd name="T8" fmla="*/ 0 60000 65536"/>
              <a:gd name="T9" fmla="*/ 0 60000 65536"/>
              <a:gd name="T10" fmla="*/ 0 60000 65536"/>
              <a:gd name="T11" fmla="*/ 0 60000 65536"/>
              <a:gd name="T12" fmla="*/ 5805 w 21600"/>
              <a:gd name="T13" fmla="*/ 5805 h 21600"/>
              <a:gd name="T14" fmla="*/ 15795 w 21600"/>
              <a:gd name="T15" fmla="*/ 15795 h 21600"/>
            </a:gdLst>
            <a:ahLst/>
            <a:cxnLst>
              <a:cxn ang="T8">
                <a:pos x="T0" y="T1"/>
              </a:cxn>
              <a:cxn ang="T9">
                <a:pos x="T2" y="T3"/>
              </a:cxn>
              <a:cxn ang="T10">
                <a:pos x="T4" y="T5"/>
              </a:cxn>
              <a:cxn ang="T11">
                <a:pos x="T6" y="T7"/>
              </a:cxn>
            </a:cxnLst>
            <a:rect l="T12" t="T13" r="T14" b="T15"/>
            <a:pathLst>
              <a:path w="21600" h="21600">
                <a:moveTo>
                  <a:pt x="0" y="0"/>
                </a:moveTo>
                <a:lnTo>
                  <a:pt x="8009" y="21600"/>
                </a:lnTo>
                <a:lnTo>
                  <a:pt x="13591" y="21600"/>
                </a:lnTo>
                <a:lnTo>
                  <a:pt x="21600" y="0"/>
                </a:lnTo>
                <a:close/>
              </a:path>
            </a:pathLst>
          </a:cu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pPr eaLnBrk="1" hangingPunct="1"/>
            <a:r>
              <a:rPr lang="en-US" dirty="0" smtClean="0"/>
              <a:t>Maximize W - All costs</a:t>
            </a:r>
          </a:p>
        </p:txBody>
      </p:sp>
      <p:sp>
        <p:nvSpPr>
          <p:cNvPr id="62467" name="Line 3"/>
          <p:cNvSpPr>
            <a:spLocks noChangeShapeType="1"/>
          </p:cNvSpPr>
          <p:nvPr/>
        </p:nvSpPr>
        <p:spPr bwMode="auto">
          <a:xfrm>
            <a:off x="4953000" y="1828800"/>
            <a:ext cx="0" cy="3048000"/>
          </a:xfrm>
          <a:prstGeom prst="line">
            <a:avLst/>
          </a:prstGeom>
          <a:noFill/>
          <a:ln w="12700">
            <a:solidFill>
              <a:schemeClr val="tx1"/>
            </a:solidFill>
            <a:round/>
            <a:headEnd/>
            <a:tailEnd/>
          </a:ln>
        </p:spPr>
        <p:txBody>
          <a:bodyPr wrap="none" anchor="ctr"/>
          <a:lstStyle/>
          <a:p>
            <a:endParaRPr lang="en-US"/>
          </a:p>
        </p:txBody>
      </p:sp>
      <p:sp>
        <p:nvSpPr>
          <p:cNvPr id="62468" name="Line 4"/>
          <p:cNvSpPr>
            <a:spLocks noChangeShapeType="1"/>
          </p:cNvSpPr>
          <p:nvPr/>
        </p:nvSpPr>
        <p:spPr bwMode="auto">
          <a:xfrm>
            <a:off x="4953000" y="4876800"/>
            <a:ext cx="3810000" cy="0"/>
          </a:xfrm>
          <a:prstGeom prst="line">
            <a:avLst/>
          </a:prstGeom>
          <a:noFill/>
          <a:ln w="12700">
            <a:solidFill>
              <a:schemeClr val="tx1"/>
            </a:solidFill>
            <a:round/>
            <a:headEnd/>
            <a:tailEnd/>
          </a:ln>
        </p:spPr>
        <p:txBody>
          <a:bodyPr wrap="none" anchor="ctr"/>
          <a:lstStyle/>
          <a:p>
            <a:endParaRPr lang="en-US"/>
          </a:p>
        </p:txBody>
      </p:sp>
      <p:sp>
        <p:nvSpPr>
          <p:cNvPr id="62469" name="Line 5"/>
          <p:cNvSpPr>
            <a:spLocks noChangeShapeType="1"/>
          </p:cNvSpPr>
          <p:nvPr/>
        </p:nvSpPr>
        <p:spPr bwMode="auto">
          <a:xfrm flipV="1">
            <a:off x="4953000" y="4114800"/>
            <a:ext cx="3657600" cy="685800"/>
          </a:xfrm>
          <a:prstGeom prst="line">
            <a:avLst/>
          </a:prstGeom>
          <a:noFill/>
          <a:ln w="12700">
            <a:solidFill>
              <a:schemeClr val="tx1"/>
            </a:solidFill>
            <a:round/>
            <a:headEnd/>
            <a:tailEnd/>
          </a:ln>
        </p:spPr>
        <p:txBody>
          <a:bodyPr wrap="none" anchor="ctr"/>
          <a:lstStyle/>
          <a:p>
            <a:endParaRPr lang="en-US"/>
          </a:p>
        </p:txBody>
      </p:sp>
      <p:sp>
        <p:nvSpPr>
          <p:cNvPr id="62470" name="Line 6"/>
          <p:cNvSpPr>
            <a:spLocks noChangeShapeType="1"/>
          </p:cNvSpPr>
          <p:nvPr/>
        </p:nvSpPr>
        <p:spPr bwMode="auto">
          <a:xfrm flipV="1">
            <a:off x="4953000" y="3387725"/>
            <a:ext cx="3429000" cy="955675"/>
          </a:xfrm>
          <a:prstGeom prst="line">
            <a:avLst/>
          </a:prstGeom>
          <a:noFill/>
          <a:ln w="12700">
            <a:solidFill>
              <a:schemeClr val="tx1"/>
            </a:solidFill>
            <a:round/>
            <a:headEnd/>
            <a:tailEnd/>
          </a:ln>
        </p:spPr>
        <p:txBody>
          <a:bodyPr wrap="none" anchor="ctr"/>
          <a:lstStyle/>
          <a:p>
            <a:endParaRPr lang="en-US"/>
          </a:p>
        </p:txBody>
      </p:sp>
      <p:sp>
        <p:nvSpPr>
          <p:cNvPr id="62471" name="Line 7"/>
          <p:cNvSpPr>
            <a:spLocks noChangeShapeType="1"/>
          </p:cNvSpPr>
          <p:nvPr/>
        </p:nvSpPr>
        <p:spPr bwMode="auto">
          <a:xfrm flipV="1">
            <a:off x="4959350" y="2819400"/>
            <a:ext cx="3048000" cy="1371600"/>
          </a:xfrm>
          <a:prstGeom prst="line">
            <a:avLst/>
          </a:prstGeom>
          <a:noFill/>
          <a:ln w="12700">
            <a:solidFill>
              <a:schemeClr val="tx1"/>
            </a:solidFill>
            <a:round/>
            <a:headEnd/>
            <a:tailEnd/>
          </a:ln>
        </p:spPr>
        <p:txBody>
          <a:bodyPr wrap="none" anchor="ctr"/>
          <a:lstStyle/>
          <a:p>
            <a:endParaRPr lang="en-US"/>
          </a:p>
        </p:txBody>
      </p:sp>
      <p:sp>
        <p:nvSpPr>
          <p:cNvPr id="62472" name="Line 8"/>
          <p:cNvSpPr>
            <a:spLocks noChangeShapeType="1"/>
          </p:cNvSpPr>
          <p:nvPr/>
        </p:nvSpPr>
        <p:spPr bwMode="auto">
          <a:xfrm>
            <a:off x="4953000" y="1981200"/>
            <a:ext cx="3048000" cy="2895600"/>
          </a:xfrm>
          <a:prstGeom prst="line">
            <a:avLst/>
          </a:prstGeom>
          <a:noFill/>
          <a:ln w="12700">
            <a:solidFill>
              <a:schemeClr val="tx1"/>
            </a:solidFill>
            <a:round/>
            <a:headEnd/>
            <a:tailEnd/>
          </a:ln>
        </p:spPr>
        <p:txBody>
          <a:bodyPr wrap="none" anchor="ctr"/>
          <a:lstStyle/>
          <a:p>
            <a:endParaRPr lang="en-US"/>
          </a:p>
        </p:txBody>
      </p:sp>
      <p:sp>
        <p:nvSpPr>
          <p:cNvPr id="62473" name="Text Box 9"/>
          <p:cNvSpPr txBox="1">
            <a:spLocks noChangeArrowheads="1"/>
          </p:cNvSpPr>
          <p:nvPr/>
        </p:nvSpPr>
        <p:spPr bwMode="auto">
          <a:xfrm>
            <a:off x="8289925" y="3241675"/>
            <a:ext cx="727075"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p:txBody>
      </p:sp>
      <p:sp>
        <p:nvSpPr>
          <p:cNvPr id="62474" name="Text Box 10"/>
          <p:cNvSpPr txBox="1">
            <a:spLocks noChangeArrowheads="1"/>
          </p:cNvSpPr>
          <p:nvPr/>
        </p:nvSpPr>
        <p:spPr bwMode="auto">
          <a:xfrm>
            <a:off x="8213725" y="4079875"/>
            <a:ext cx="760413"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sp>
        <p:nvSpPr>
          <p:cNvPr id="62475" name="Text Box 11"/>
          <p:cNvSpPr txBox="1">
            <a:spLocks noChangeArrowheads="1"/>
          </p:cNvSpPr>
          <p:nvPr/>
        </p:nvSpPr>
        <p:spPr bwMode="auto">
          <a:xfrm>
            <a:off x="7832725" y="2251075"/>
            <a:ext cx="658813" cy="4572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MC</a:t>
            </a:r>
          </a:p>
        </p:txBody>
      </p:sp>
      <p:sp>
        <p:nvSpPr>
          <p:cNvPr id="62476" name="Line 12"/>
          <p:cNvSpPr>
            <a:spLocks noChangeShapeType="1"/>
          </p:cNvSpPr>
          <p:nvPr/>
        </p:nvSpPr>
        <p:spPr bwMode="auto">
          <a:xfrm flipV="1">
            <a:off x="6858000" y="2514600"/>
            <a:ext cx="0" cy="2362200"/>
          </a:xfrm>
          <a:prstGeom prst="line">
            <a:avLst/>
          </a:prstGeom>
          <a:noFill/>
          <a:ln w="12700">
            <a:solidFill>
              <a:schemeClr val="accent2"/>
            </a:solidFill>
            <a:round/>
            <a:headEnd/>
            <a:tailEnd/>
          </a:ln>
        </p:spPr>
        <p:txBody>
          <a:bodyPr wrap="none" anchor="ctr"/>
          <a:lstStyle/>
          <a:p>
            <a:endParaRPr lang="en-US"/>
          </a:p>
        </p:txBody>
      </p:sp>
      <p:sp>
        <p:nvSpPr>
          <p:cNvPr id="62477" name="Text Box 13"/>
          <p:cNvSpPr txBox="1">
            <a:spLocks noChangeArrowheads="1"/>
          </p:cNvSpPr>
          <p:nvPr/>
        </p:nvSpPr>
        <p:spPr bwMode="auto">
          <a:xfrm>
            <a:off x="6248400" y="4953000"/>
            <a:ext cx="666750" cy="457200"/>
          </a:xfrm>
          <a:prstGeom prst="rect">
            <a:avLst/>
          </a:prstGeom>
          <a:noFill/>
          <a:ln w="12700">
            <a:noFill/>
            <a:miter lim="800000"/>
            <a:headEnd/>
            <a:tailEnd/>
          </a:ln>
        </p:spPr>
        <p:txBody>
          <a:bodyPr>
            <a:spAutoFit/>
          </a:bodyPr>
          <a:lstStyle/>
          <a:p>
            <a:pPr eaLnBrk="0" hangingPunct="0"/>
            <a:r>
              <a:rPr lang="en-US" sz="2400">
                <a:solidFill>
                  <a:srgbClr val="3366CC"/>
                </a:solidFill>
                <a:latin typeface="Times New Roman" pitchFamily="18" charset="0"/>
              </a:rPr>
              <a:t>q</a:t>
            </a:r>
            <a:r>
              <a:rPr lang="en-US" sz="2400" baseline="-25000">
                <a:solidFill>
                  <a:srgbClr val="3366CC"/>
                </a:solidFill>
                <a:latin typeface="Times New Roman" pitchFamily="18" charset="0"/>
              </a:rPr>
              <a:t>s</a:t>
            </a:r>
            <a:endParaRPr lang="en-US" sz="2400">
              <a:solidFill>
                <a:srgbClr val="3366CC"/>
              </a:solidFill>
              <a:latin typeface="Times New Roman" pitchFamily="18" charset="0"/>
            </a:endParaRPr>
          </a:p>
        </p:txBody>
      </p:sp>
      <p:sp>
        <p:nvSpPr>
          <p:cNvPr id="62478" name="Text Box 14"/>
          <p:cNvSpPr txBox="1">
            <a:spLocks noChangeArrowheads="1"/>
          </p:cNvSpPr>
          <p:nvPr/>
        </p:nvSpPr>
        <p:spPr bwMode="auto">
          <a:xfrm>
            <a:off x="441325" y="1870075"/>
            <a:ext cx="3644900" cy="822325"/>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Supply, MC, equals demand</a:t>
            </a:r>
          </a:p>
          <a:p>
            <a:pPr eaLnBrk="0" hangingPunct="0"/>
            <a:r>
              <a:rPr lang="en-US" sz="2400" dirty="0">
                <a:latin typeface="Times New Roman" pitchFamily="18" charset="0"/>
              </a:rPr>
              <a:t>at </a:t>
            </a:r>
            <a:r>
              <a:rPr lang="en-US" sz="2400" dirty="0" err="1">
                <a:latin typeface="Times New Roman" pitchFamily="18" charset="0"/>
              </a:rPr>
              <a:t>q</a:t>
            </a:r>
            <a:r>
              <a:rPr lang="en-US" sz="2400" baseline="-25000" dirty="0" err="1">
                <a:latin typeface="Times New Roman" pitchFamily="18" charset="0"/>
              </a:rPr>
              <a:t>s</a:t>
            </a:r>
            <a:r>
              <a:rPr lang="en-US" sz="2400" dirty="0">
                <a:latin typeface="Times New Roman" pitchFamily="18" charset="0"/>
              </a:rPr>
              <a:t> </a:t>
            </a:r>
          </a:p>
        </p:txBody>
      </p:sp>
      <p:sp>
        <p:nvSpPr>
          <p:cNvPr id="38927" name="Text Box 15"/>
          <p:cNvSpPr txBox="1">
            <a:spLocks noChangeArrowheads="1"/>
          </p:cNvSpPr>
          <p:nvPr/>
        </p:nvSpPr>
        <p:spPr bwMode="auto">
          <a:xfrm>
            <a:off x="441325" y="2708275"/>
            <a:ext cx="3322638" cy="3013075"/>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Profit - pollution costs</a:t>
            </a:r>
          </a:p>
          <a:p>
            <a:pPr eaLnBrk="0" hangingPunct="0"/>
            <a:r>
              <a:rPr lang="en-US" sz="2400" dirty="0">
                <a:latin typeface="Times New Roman" pitchFamily="18" charset="0"/>
              </a:rPr>
              <a:t>= p </a:t>
            </a:r>
            <a:r>
              <a:rPr lang="en-US" sz="2400" dirty="0" err="1">
                <a:latin typeface="Times New Roman" pitchFamily="18" charset="0"/>
              </a:rPr>
              <a:t>q</a:t>
            </a:r>
            <a:r>
              <a:rPr lang="en-US" sz="2400" baseline="-25000" dirty="0" err="1">
                <a:latin typeface="Times New Roman" pitchFamily="18" charset="0"/>
              </a:rPr>
              <a:t>p</a:t>
            </a:r>
            <a:r>
              <a:rPr lang="en-US" sz="2400" dirty="0">
                <a:latin typeface="Times New Roman" pitchFamily="18" charset="0"/>
              </a:rPr>
              <a:t> - area under MC</a:t>
            </a:r>
          </a:p>
          <a:p>
            <a:pPr eaLnBrk="0" hangingPunct="0"/>
            <a:r>
              <a:rPr lang="en-US" sz="2400" dirty="0">
                <a:latin typeface="Times New Roman" pitchFamily="18" charset="0"/>
              </a:rPr>
              <a:t>= W - all costs</a:t>
            </a:r>
          </a:p>
          <a:p>
            <a:pPr eaLnBrk="0" hangingPunct="0"/>
            <a:endParaRPr lang="en-US" sz="2400" dirty="0">
              <a:latin typeface="Times New Roman" pitchFamily="18" charset="0"/>
            </a:endParaRPr>
          </a:p>
          <a:p>
            <a:pPr eaLnBrk="0" hangingPunct="0"/>
            <a:r>
              <a:rPr lang="en-US" sz="2400" dirty="0">
                <a:latin typeface="Times New Roman" pitchFamily="18" charset="0"/>
              </a:rPr>
              <a:t>To expand output to </a:t>
            </a:r>
            <a:r>
              <a:rPr lang="en-US" sz="2400" dirty="0" err="1">
                <a:latin typeface="Times New Roman" pitchFamily="18" charset="0"/>
              </a:rPr>
              <a:t>q</a:t>
            </a:r>
            <a:r>
              <a:rPr lang="en-US" sz="2400" baseline="-25000" dirty="0" err="1">
                <a:latin typeface="Times New Roman" pitchFamily="18" charset="0"/>
              </a:rPr>
              <a:t>p</a:t>
            </a:r>
            <a:endParaRPr lang="en-US" sz="2400" dirty="0">
              <a:latin typeface="Times New Roman" pitchFamily="18" charset="0"/>
            </a:endParaRPr>
          </a:p>
          <a:p>
            <a:pPr eaLnBrk="0" hangingPunct="0"/>
            <a:r>
              <a:rPr lang="en-US" sz="2400" dirty="0">
                <a:latin typeface="Times New Roman" pitchFamily="18" charset="0"/>
              </a:rPr>
              <a:t>one incurs a social loss of</a:t>
            </a:r>
          </a:p>
          <a:p>
            <a:pPr eaLnBrk="0" hangingPunct="0"/>
            <a:r>
              <a:rPr lang="en-US" sz="2400" dirty="0">
                <a:latin typeface="Times New Roman" pitchFamily="18" charset="0"/>
              </a:rPr>
              <a:t>the red area:  area under</a:t>
            </a:r>
          </a:p>
          <a:p>
            <a:pPr eaLnBrk="0" hangingPunct="0"/>
            <a:r>
              <a:rPr lang="en-US" sz="2400" dirty="0">
                <a:latin typeface="Times New Roman" pitchFamily="18" charset="0"/>
              </a:rPr>
              <a:t>MC and above demand</a:t>
            </a:r>
          </a:p>
        </p:txBody>
      </p:sp>
      <p:sp>
        <p:nvSpPr>
          <p:cNvPr id="62480" name="Line 16"/>
          <p:cNvSpPr>
            <a:spLocks noChangeShapeType="1"/>
          </p:cNvSpPr>
          <p:nvPr/>
        </p:nvSpPr>
        <p:spPr bwMode="auto">
          <a:xfrm>
            <a:off x="6477000" y="1447800"/>
            <a:ext cx="0" cy="3505200"/>
          </a:xfrm>
          <a:prstGeom prst="line">
            <a:avLst/>
          </a:prstGeom>
          <a:noFill/>
          <a:ln w="9525">
            <a:solidFill>
              <a:srgbClr val="3366CC"/>
            </a:solidFill>
            <a:round/>
            <a:headEnd/>
            <a:tailEnd/>
          </a:ln>
        </p:spPr>
        <p:txBody>
          <a:bodyPr wrap="none" anchor="ctr"/>
          <a:lstStyle/>
          <a:p>
            <a:endParaRPr lang="en-US"/>
          </a:p>
        </p:txBody>
      </p:sp>
      <p:sp>
        <p:nvSpPr>
          <p:cNvPr id="62481" name="Text Box 17"/>
          <p:cNvSpPr txBox="1">
            <a:spLocks noChangeArrowheads="1"/>
          </p:cNvSpPr>
          <p:nvPr/>
        </p:nvSpPr>
        <p:spPr bwMode="auto">
          <a:xfrm>
            <a:off x="593725" y="6061075"/>
            <a:ext cx="453390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We assume FC = 0 for convenience</a:t>
            </a:r>
          </a:p>
        </p:txBody>
      </p:sp>
      <p:sp>
        <p:nvSpPr>
          <p:cNvPr id="62482" name="AutoShape 18"/>
          <p:cNvSpPr>
            <a:spLocks noChangeArrowheads="1"/>
          </p:cNvSpPr>
          <p:nvPr/>
        </p:nvSpPr>
        <p:spPr bwMode="auto">
          <a:xfrm rot="5400000">
            <a:off x="5330825" y="3051175"/>
            <a:ext cx="762000" cy="151765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62483" name="Text Box 19"/>
          <p:cNvSpPr txBox="1">
            <a:spLocks noChangeArrowheads="1"/>
          </p:cNvSpPr>
          <p:nvPr/>
        </p:nvSpPr>
        <p:spPr bwMode="auto">
          <a:xfrm>
            <a:off x="4572000" y="3200400"/>
            <a:ext cx="3365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a:t>
            </a:r>
          </a:p>
        </p:txBody>
      </p:sp>
      <p:sp>
        <p:nvSpPr>
          <p:cNvPr id="62484" name="Text Box 20"/>
          <p:cNvSpPr txBox="1">
            <a:spLocks noChangeArrowheads="1"/>
          </p:cNvSpPr>
          <p:nvPr/>
        </p:nvSpPr>
        <p:spPr bwMode="auto">
          <a:xfrm>
            <a:off x="5035550" y="1641475"/>
            <a:ext cx="4048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
        <p:nvSpPr>
          <p:cNvPr id="62485" name="AutoShape 21"/>
          <p:cNvSpPr>
            <a:spLocks noChangeArrowheads="1"/>
          </p:cNvSpPr>
          <p:nvPr/>
        </p:nvSpPr>
        <p:spPr bwMode="auto">
          <a:xfrm>
            <a:off x="4959350" y="1981200"/>
            <a:ext cx="1517650" cy="1447800"/>
          </a:xfrm>
          <a:prstGeom prst="rtTriangle">
            <a:avLst/>
          </a:prstGeom>
          <a:solidFill>
            <a:schemeClr val="bg2"/>
          </a:solidFill>
          <a:ln w="9525">
            <a:solidFill>
              <a:schemeClr val="tx1"/>
            </a:solidFill>
            <a:miter lim="800000"/>
            <a:headEnd/>
            <a:tailEnd/>
          </a:ln>
        </p:spPr>
        <p:txBody>
          <a:bodyPr wrap="none" anchor="ctr"/>
          <a:lstStyle/>
          <a:p>
            <a:endParaRPr lang="en-US"/>
          </a:p>
        </p:txBody>
      </p:sp>
      <p:sp>
        <p:nvSpPr>
          <p:cNvPr id="62486" name="Line 22"/>
          <p:cNvSpPr>
            <a:spLocks noChangeShapeType="1"/>
          </p:cNvSpPr>
          <p:nvPr/>
        </p:nvSpPr>
        <p:spPr bwMode="auto">
          <a:xfrm>
            <a:off x="6858000" y="1524000"/>
            <a:ext cx="0" cy="3505200"/>
          </a:xfrm>
          <a:prstGeom prst="line">
            <a:avLst/>
          </a:prstGeom>
          <a:noFill/>
          <a:ln w="9525">
            <a:solidFill>
              <a:srgbClr val="FF0066"/>
            </a:solidFill>
            <a:round/>
            <a:headEnd/>
            <a:tailEnd/>
          </a:ln>
        </p:spPr>
        <p:txBody>
          <a:bodyPr wrap="none" anchor="ctr"/>
          <a:lstStyle/>
          <a:p>
            <a:endParaRPr lang="en-US"/>
          </a:p>
        </p:txBody>
      </p:sp>
      <p:sp>
        <p:nvSpPr>
          <p:cNvPr id="62487" name="Text Box 23"/>
          <p:cNvSpPr txBox="1">
            <a:spLocks noChangeArrowheads="1"/>
          </p:cNvSpPr>
          <p:nvPr/>
        </p:nvSpPr>
        <p:spPr bwMode="auto">
          <a:xfrm>
            <a:off x="6765925" y="4994275"/>
            <a:ext cx="438150" cy="457200"/>
          </a:xfrm>
          <a:prstGeom prst="rect">
            <a:avLst/>
          </a:prstGeom>
          <a:noFill/>
          <a:ln w="9525">
            <a:noFill/>
            <a:miter lim="800000"/>
            <a:headEnd/>
            <a:tailEnd/>
          </a:ln>
        </p:spPr>
        <p:txBody>
          <a:bodyPr wrap="none">
            <a:spAutoFit/>
          </a:bodyPr>
          <a:lstStyle/>
          <a:p>
            <a:pPr eaLnBrk="0" hangingPunct="0"/>
            <a:r>
              <a:rPr lang="en-US" sz="2400">
                <a:solidFill>
                  <a:srgbClr val="FF0066"/>
                </a:solidFill>
                <a:latin typeface="Times New Roman" pitchFamily="18" charset="0"/>
              </a:rPr>
              <a:t>q</a:t>
            </a:r>
            <a:r>
              <a:rPr lang="en-US" sz="2400" baseline="-25000">
                <a:solidFill>
                  <a:srgbClr val="FF0066"/>
                </a:solidFill>
                <a:latin typeface="Times New Roman" pitchFamily="18" charset="0"/>
              </a:rPr>
              <a:t>p</a:t>
            </a:r>
            <a:endParaRPr lang="en-US" sz="2400">
              <a:latin typeface="Times New Roman" pitchFamily="18" charset="0"/>
            </a:endParaRPr>
          </a:p>
        </p:txBody>
      </p:sp>
      <p:sp>
        <p:nvSpPr>
          <p:cNvPr id="62488" name="Freeform 24"/>
          <p:cNvSpPr>
            <a:spLocks/>
          </p:cNvSpPr>
          <p:nvPr/>
        </p:nvSpPr>
        <p:spPr bwMode="auto">
          <a:xfrm>
            <a:off x="6553200" y="3352800"/>
            <a:ext cx="304800" cy="457200"/>
          </a:xfrm>
          <a:custGeom>
            <a:avLst/>
            <a:gdLst>
              <a:gd name="T0" fmla="*/ 304800 w 192"/>
              <a:gd name="T1" fmla="*/ 0 h 288"/>
              <a:gd name="T2" fmla="*/ 0 w 192"/>
              <a:gd name="T3" fmla="*/ 152400 h 288"/>
              <a:gd name="T4" fmla="*/ 304800 w 192"/>
              <a:gd name="T5" fmla="*/ 457200 h 288"/>
              <a:gd name="T6" fmla="*/ 304800 w 192"/>
              <a:gd name="T7" fmla="*/ 0 h 288"/>
              <a:gd name="T8" fmla="*/ 0 60000 65536"/>
              <a:gd name="T9" fmla="*/ 0 60000 65536"/>
              <a:gd name="T10" fmla="*/ 0 60000 65536"/>
              <a:gd name="T11" fmla="*/ 0 60000 65536"/>
              <a:gd name="T12" fmla="*/ 0 w 192"/>
              <a:gd name="T13" fmla="*/ 0 h 288"/>
              <a:gd name="T14" fmla="*/ 192 w 192"/>
              <a:gd name="T15" fmla="*/ 288 h 288"/>
            </a:gdLst>
            <a:ahLst/>
            <a:cxnLst>
              <a:cxn ang="T8">
                <a:pos x="T0" y="T1"/>
              </a:cxn>
              <a:cxn ang="T9">
                <a:pos x="T2" y="T3"/>
              </a:cxn>
              <a:cxn ang="T10">
                <a:pos x="T4" y="T5"/>
              </a:cxn>
              <a:cxn ang="T11">
                <a:pos x="T6" y="T7"/>
              </a:cxn>
            </a:cxnLst>
            <a:rect l="T12" t="T13" r="T14" b="T15"/>
            <a:pathLst>
              <a:path w="192" h="288">
                <a:moveTo>
                  <a:pt x="192" y="0"/>
                </a:moveTo>
                <a:lnTo>
                  <a:pt x="0" y="96"/>
                </a:lnTo>
                <a:lnTo>
                  <a:pt x="192" y="288"/>
                </a:lnTo>
                <a:lnTo>
                  <a:pt x="192" y="0"/>
                </a:lnTo>
                <a:close/>
              </a:path>
            </a:pathLst>
          </a:custGeom>
          <a:solidFill>
            <a:srgbClr val="FF0066"/>
          </a:solid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lstStyle/>
          <a:p>
            <a:pPr eaLnBrk="1" hangingPunct="1"/>
            <a:r>
              <a:rPr lang="en-US" dirty="0" smtClean="0"/>
              <a:t>Deadweight Loss of Pollution</a:t>
            </a:r>
          </a:p>
        </p:txBody>
      </p:sp>
      <p:sp>
        <p:nvSpPr>
          <p:cNvPr id="63491" name="Line 3"/>
          <p:cNvSpPr>
            <a:spLocks noChangeShapeType="1"/>
          </p:cNvSpPr>
          <p:nvPr/>
        </p:nvSpPr>
        <p:spPr bwMode="auto">
          <a:xfrm>
            <a:off x="4953000" y="1828800"/>
            <a:ext cx="0" cy="3048000"/>
          </a:xfrm>
          <a:prstGeom prst="line">
            <a:avLst/>
          </a:prstGeom>
          <a:noFill/>
          <a:ln w="12700">
            <a:solidFill>
              <a:schemeClr val="tx1"/>
            </a:solidFill>
            <a:round/>
            <a:headEnd/>
            <a:tailEnd/>
          </a:ln>
        </p:spPr>
        <p:txBody>
          <a:bodyPr wrap="none" anchor="ctr"/>
          <a:lstStyle/>
          <a:p>
            <a:endParaRPr lang="en-US"/>
          </a:p>
        </p:txBody>
      </p:sp>
      <p:sp>
        <p:nvSpPr>
          <p:cNvPr id="63492" name="Line 4"/>
          <p:cNvSpPr>
            <a:spLocks noChangeShapeType="1"/>
          </p:cNvSpPr>
          <p:nvPr/>
        </p:nvSpPr>
        <p:spPr bwMode="auto">
          <a:xfrm>
            <a:off x="4953000" y="4876800"/>
            <a:ext cx="3810000" cy="0"/>
          </a:xfrm>
          <a:prstGeom prst="line">
            <a:avLst/>
          </a:prstGeom>
          <a:noFill/>
          <a:ln w="12700">
            <a:solidFill>
              <a:schemeClr val="tx1"/>
            </a:solidFill>
            <a:round/>
            <a:headEnd/>
            <a:tailEnd/>
          </a:ln>
        </p:spPr>
        <p:txBody>
          <a:bodyPr wrap="none" anchor="ctr"/>
          <a:lstStyle/>
          <a:p>
            <a:endParaRPr lang="en-US"/>
          </a:p>
        </p:txBody>
      </p:sp>
      <p:sp>
        <p:nvSpPr>
          <p:cNvPr id="63493" name="Line 5"/>
          <p:cNvSpPr>
            <a:spLocks noChangeShapeType="1"/>
          </p:cNvSpPr>
          <p:nvPr/>
        </p:nvSpPr>
        <p:spPr bwMode="auto">
          <a:xfrm flipV="1">
            <a:off x="4953000" y="4114800"/>
            <a:ext cx="3657600" cy="685800"/>
          </a:xfrm>
          <a:prstGeom prst="line">
            <a:avLst/>
          </a:prstGeom>
          <a:noFill/>
          <a:ln w="12700">
            <a:solidFill>
              <a:schemeClr val="tx1"/>
            </a:solidFill>
            <a:round/>
            <a:headEnd/>
            <a:tailEnd/>
          </a:ln>
        </p:spPr>
        <p:txBody>
          <a:bodyPr wrap="none" anchor="ctr"/>
          <a:lstStyle/>
          <a:p>
            <a:endParaRPr lang="en-US"/>
          </a:p>
        </p:txBody>
      </p:sp>
      <p:sp>
        <p:nvSpPr>
          <p:cNvPr id="63494" name="Line 6"/>
          <p:cNvSpPr>
            <a:spLocks noChangeShapeType="1"/>
          </p:cNvSpPr>
          <p:nvPr/>
        </p:nvSpPr>
        <p:spPr bwMode="auto">
          <a:xfrm flipV="1">
            <a:off x="4953000" y="3387725"/>
            <a:ext cx="3429000" cy="955675"/>
          </a:xfrm>
          <a:prstGeom prst="line">
            <a:avLst/>
          </a:prstGeom>
          <a:noFill/>
          <a:ln w="12700">
            <a:solidFill>
              <a:schemeClr val="tx1"/>
            </a:solidFill>
            <a:round/>
            <a:headEnd/>
            <a:tailEnd/>
          </a:ln>
        </p:spPr>
        <p:txBody>
          <a:bodyPr wrap="none" anchor="ctr"/>
          <a:lstStyle/>
          <a:p>
            <a:endParaRPr lang="en-US"/>
          </a:p>
        </p:txBody>
      </p:sp>
      <p:sp>
        <p:nvSpPr>
          <p:cNvPr id="63495" name="Line 7"/>
          <p:cNvSpPr>
            <a:spLocks noChangeShapeType="1"/>
          </p:cNvSpPr>
          <p:nvPr/>
        </p:nvSpPr>
        <p:spPr bwMode="auto">
          <a:xfrm flipV="1">
            <a:off x="4959350" y="2819400"/>
            <a:ext cx="3048000" cy="1371600"/>
          </a:xfrm>
          <a:prstGeom prst="line">
            <a:avLst/>
          </a:prstGeom>
          <a:noFill/>
          <a:ln w="12700">
            <a:solidFill>
              <a:schemeClr val="tx1"/>
            </a:solidFill>
            <a:round/>
            <a:headEnd/>
            <a:tailEnd/>
          </a:ln>
        </p:spPr>
        <p:txBody>
          <a:bodyPr wrap="none" anchor="ctr"/>
          <a:lstStyle/>
          <a:p>
            <a:endParaRPr lang="en-US"/>
          </a:p>
        </p:txBody>
      </p:sp>
      <p:sp>
        <p:nvSpPr>
          <p:cNvPr id="63496" name="Line 8"/>
          <p:cNvSpPr>
            <a:spLocks noChangeShapeType="1"/>
          </p:cNvSpPr>
          <p:nvPr/>
        </p:nvSpPr>
        <p:spPr bwMode="auto">
          <a:xfrm>
            <a:off x="4953000" y="1981200"/>
            <a:ext cx="3048000" cy="2895600"/>
          </a:xfrm>
          <a:prstGeom prst="line">
            <a:avLst/>
          </a:prstGeom>
          <a:noFill/>
          <a:ln w="12700">
            <a:solidFill>
              <a:schemeClr val="tx1"/>
            </a:solidFill>
            <a:round/>
            <a:headEnd/>
            <a:tailEnd/>
          </a:ln>
        </p:spPr>
        <p:txBody>
          <a:bodyPr wrap="none" anchor="ctr"/>
          <a:lstStyle/>
          <a:p>
            <a:endParaRPr lang="en-US"/>
          </a:p>
        </p:txBody>
      </p:sp>
      <p:sp>
        <p:nvSpPr>
          <p:cNvPr id="63497" name="Text Box 9"/>
          <p:cNvSpPr txBox="1">
            <a:spLocks noChangeArrowheads="1"/>
          </p:cNvSpPr>
          <p:nvPr/>
        </p:nvSpPr>
        <p:spPr bwMode="auto">
          <a:xfrm>
            <a:off x="8289925" y="3241675"/>
            <a:ext cx="727075"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p:txBody>
      </p:sp>
      <p:sp>
        <p:nvSpPr>
          <p:cNvPr id="63498" name="Text Box 10"/>
          <p:cNvSpPr txBox="1">
            <a:spLocks noChangeArrowheads="1"/>
          </p:cNvSpPr>
          <p:nvPr/>
        </p:nvSpPr>
        <p:spPr bwMode="auto">
          <a:xfrm>
            <a:off x="8213725" y="4079875"/>
            <a:ext cx="760413"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sp>
        <p:nvSpPr>
          <p:cNvPr id="63499" name="Text Box 11"/>
          <p:cNvSpPr txBox="1">
            <a:spLocks noChangeArrowheads="1"/>
          </p:cNvSpPr>
          <p:nvPr/>
        </p:nvSpPr>
        <p:spPr bwMode="auto">
          <a:xfrm>
            <a:off x="7832725" y="2251075"/>
            <a:ext cx="658813" cy="4572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MC</a:t>
            </a:r>
          </a:p>
        </p:txBody>
      </p:sp>
      <p:sp>
        <p:nvSpPr>
          <p:cNvPr id="63500" name="Line 12"/>
          <p:cNvSpPr>
            <a:spLocks noChangeShapeType="1"/>
          </p:cNvSpPr>
          <p:nvPr/>
        </p:nvSpPr>
        <p:spPr bwMode="auto">
          <a:xfrm flipV="1">
            <a:off x="6858000" y="2514600"/>
            <a:ext cx="0" cy="2362200"/>
          </a:xfrm>
          <a:prstGeom prst="line">
            <a:avLst/>
          </a:prstGeom>
          <a:noFill/>
          <a:ln w="12700">
            <a:solidFill>
              <a:schemeClr val="accent2"/>
            </a:solidFill>
            <a:round/>
            <a:headEnd/>
            <a:tailEnd/>
          </a:ln>
        </p:spPr>
        <p:txBody>
          <a:bodyPr wrap="none" anchor="ctr"/>
          <a:lstStyle/>
          <a:p>
            <a:endParaRPr lang="en-US"/>
          </a:p>
        </p:txBody>
      </p:sp>
      <p:sp>
        <p:nvSpPr>
          <p:cNvPr id="63501" name="Text Box 13"/>
          <p:cNvSpPr txBox="1">
            <a:spLocks noChangeArrowheads="1"/>
          </p:cNvSpPr>
          <p:nvPr/>
        </p:nvSpPr>
        <p:spPr bwMode="auto">
          <a:xfrm>
            <a:off x="6248400" y="4953000"/>
            <a:ext cx="666750" cy="457200"/>
          </a:xfrm>
          <a:prstGeom prst="rect">
            <a:avLst/>
          </a:prstGeom>
          <a:noFill/>
          <a:ln w="12700">
            <a:noFill/>
            <a:miter lim="800000"/>
            <a:headEnd/>
            <a:tailEnd/>
          </a:ln>
        </p:spPr>
        <p:txBody>
          <a:bodyPr>
            <a:spAutoFit/>
          </a:bodyPr>
          <a:lstStyle/>
          <a:p>
            <a:pPr eaLnBrk="0" hangingPunct="0"/>
            <a:r>
              <a:rPr lang="en-US" sz="2400">
                <a:solidFill>
                  <a:srgbClr val="3366CC"/>
                </a:solidFill>
                <a:latin typeface="Times New Roman" pitchFamily="18" charset="0"/>
              </a:rPr>
              <a:t>q</a:t>
            </a:r>
            <a:r>
              <a:rPr lang="en-US" sz="2400" baseline="-25000">
                <a:solidFill>
                  <a:srgbClr val="3366CC"/>
                </a:solidFill>
                <a:latin typeface="Times New Roman" pitchFamily="18" charset="0"/>
              </a:rPr>
              <a:t>s</a:t>
            </a:r>
            <a:endParaRPr lang="en-US" sz="2400">
              <a:solidFill>
                <a:srgbClr val="3366CC"/>
              </a:solidFill>
              <a:latin typeface="Times New Roman" pitchFamily="18" charset="0"/>
            </a:endParaRPr>
          </a:p>
        </p:txBody>
      </p:sp>
      <p:sp>
        <p:nvSpPr>
          <p:cNvPr id="39950" name="Text Box 14"/>
          <p:cNvSpPr txBox="1">
            <a:spLocks noChangeArrowheads="1"/>
          </p:cNvSpPr>
          <p:nvPr/>
        </p:nvSpPr>
        <p:spPr bwMode="auto">
          <a:xfrm>
            <a:off x="441325" y="2708275"/>
            <a:ext cx="4200525" cy="2282825"/>
          </a:xfrm>
          <a:prstGeom prst="rect">
            <a:avLst/>
          </a:prstGeom>
          <a:noFill/>
          <a:ln w="12700">
            <a:noFill/>
            <a:miter lim="800000"/>
            <a:headEnd/>
            <a:tailEnd/>
          </a:ln>
        </p:spPr>
        <p:txBody>
          <a:bodyPr wrap="none">
            <a:spAutoFit/>
          </a:bodyPr>
          <a:lstStyle/>
          <a:p>
            <a:pPr eaLnBrk="0" hangingPunct="0"/>
            <a:r>
              <a:rPr lang="en-US" sz="2400">
                <a:latin typeface="Times New Roman" pitchFamily="18" charset="0"/>
              </a:rPr>
              <a:t>{Maximum W - all costs}</a:t>
            </a:r>
          </a:p>
          <a:p>
            <a:pPr eaLnBrk="0" hangingPunct="0"/>
            <a:r>
              <a:rPr lang="en-US" sz="2400">
                <a:latin typeface="Times New Roman" pitchFamily="18" charset="0"/>
              </a:rPr>
              <a:t>less</a:t>
            </a:r>
          </a:p>
          <a:p>
            <a:pPr eaLnBrk="0" hangingPunct="0"/>
            <a:r>
              <a:rPr lang="en-US" sz="2400">
                <a:latin typeface="Times New Roman" pitchFamily="18" charset="0"/>
              </a:rPr>
              <a:t>{W - all costs from</a:t>
            </a:r>
          </a:p>
          <a:p>
            <a:pPr eaLnBrk="0" hangingPunct="0"/>
            <a:r>
              <a:rPr lang="en-US" sz="2400">
                <a:latin typeface="Times New Roman" pitchFamily="18" charset="0"/>
              </a:rPr>
              <a:t>producing “competitive” output}</a:t>
            </a:r>
          </a:p>
          <a:p>
            <a:pPr eaLnBrk="0" hangingPunct="0"/>
            <a:r>
              <a:rPr lang="en-US" sz="2400">
                <a:latin typeface="Times New Roman" pitchFamily="18" charset="0"/>
              </a:rPr>
              <a:t>=</a:t>
            </a:r>
          </a:p>
          <a:p>
            <a:pPr eaLnBrk="0" hangingPunct="0"/>
            <a:r>
              <a:rPr lang="en-US" sz="2400">
                <a:solidFill>
                  <a:srgbClr val="FF0066"/>
                </a:solidFill>
                <a:latin typeface="Times New Roman" pitchFamily="18" charset="0"/>
              </a:rPr>
              <a:t>Deadweight Loss</a:t>
            </a:r>
            <a:endParaRPr lang="en-US" sz="2400">
              <a:latin typeface="Times New Roman" pitchFamily="18" charset="0"/>
            </a:endParaRPr>
          </a:p>
        </p:txBody>
      </p:sp>
      <p:sp>
        <p:nvSpPr>
          <p:cNvPr id="63503" name="Line 15"/>
          <p:cNvSpPr>
            <a:spLocks noChangeShapeType="1"/>
          </p:cNvSpPr>
          <p:nvPr/>
        </p:nvSpPr>
        <p:spPr bwMode="auto">
          <a:xfrm>
            <a:off x="6477000" y="1447800"/>
            <a:ext cx="0" cy="3505200"/>
          </a:xfrm>
          <a:prstGeom prst="line">
            <a:avLst/>
          </a:prstGeom>
          <a:noFill/>
          <a:ln w="9525">
            <a:solidFill>
              <a:srgbClr val="3366CC"/>
            </a:solidFill>
            <a:round/>
            <a:headEnd/>
            <a:tailEnd/>
          </a:ln>
        </p:spPr>
        <p:txBody>
          <a:bodyPr wrap="none" anchor="ctr"/>
          <a:lstStyle/>
          <a:p>
            <a:endParaRPr lang="en-US"/>
          </a:p>
        </p:txBody>
      </p:sp>
      <p:sp>
        <p:nvSpPr>
          <p:cNvPr id="63504" name="Text Box 16"/>
          <p:cNvSpPr txBox="1">
            <a:spLocks noChangeArrowheads="1"/>
          </p:cNvSpPr>
          <p:nvPr/>
        </p:nvSpPr>
        <p:spPr bwMode="auto">
          <a:xfrm>
            <a:off x="593725" y="6061075"/>
            <a:ext cx="453390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We assume FC = 0 for convenience</a:t>
            </a:r>
          </a:p>
        </p:txBody>
      </p:sp>
      <p:sp>
        <p:nvSpPr>
          <p:cNvPr id="63505" name="AutoShape 17"/>
          <p:cNvSpPr>
            <a:spLocks noChangeArrowheads="1"/>
          </p:cNvSpPr>
          <p:nvPr/>
        </p:nvSpPr>
        <p:spPr bwMode="auto">
          <a:xfrm rot="5400000">
            <a:off x="5330825" y="3051175"/>
            <a:ext cx="762000" cy="151765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63506" name="Text Box 18"/>
          <p:cNvSpPr txBox="1">
            <a:spLocks noChangeArrowheads="1"/>
          </p:cNvSpPr>
          <p:nvPr/>
        </p:nvSpPr>
        <p:spPr bwMode="auto">
          <a:xfrm>
            <a:off x="4572000" y="3200400"/>
            <a:ext cx="3365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a:t>
            </a:r>
          </a:p>
        </p:txBody>
      </p:sp>
      <p:sp>
        <p:nvSpPr>
          <p:cNvPr id="63507" name="Text Box 19"/>
          <p:cNvSpPr txBox="1">
            <a:spLocks noChangeArrowheads="1"/>
          </p:cNvSpPr>
          <p:nvPr/>
        </p:nvSpPr>
        <p:spPr bwMode="auto">
          <a:xfrm>
            <a:off x="5035550" y="1641475"/>
            <a:ext cx="4048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
        <p:nvSpPr>
          <p:cNvPr id="63508" name="AutoShape 20"/>
          <p:cNvSpPr>
            <a:spLocks noChangeArrowheads="1"/>
          </p:cNvSpPr>
          <p:nvPr/>
        </p:nvSpPr>
        <p:spPr bwMode="auto">
          <a:xfrm>
            <a:off x="4959350" y="1981200"/>
            <a:ext cx="1517650" cy="1447800"/>
          </a:xfrm>
          <a:prstGeom prst="rtTriangle">
            <a:avLst/>
          </a:prstGeom>
          <a:solidFill>
            <a:schemeClr val="bg2"/>
          </a:solidFill>
          <a:ln w="9525">
            <a:solidFill>
              <a:schemeClr val="tx1"/>
            </a:solidFill>
            <a:miter lim="800000"/>
            <a:headEnd/>
            <a:tailEnd/>
          </a:ln>
        </p:spPr>
        <p:txBody>
          <a:bodyPr wrap="none" anchor="ctr"/>
          <a:lstStyle/>
          <a:p>
            <a:endParaRPr lang="en-US"/>
          </a:p>
        </p:txBody>
      </p:sp>
      <p:sp>
        <p:nvSpPr>
          <p:cNvPr id="63509" name="Line 21"/>
          <p:cNvSpPr>
            <a:spLocks noChangeShapeType="1"/>
          </p:cNvSpPr>
          <p:nvPr/>
        </p:nvSpPr>
        <p:spPr bwMode="auto">
          <a:xfrm>
            <a:off x="6858000" y="1524000"/>
            <a:ext cx="0" cy="3505200"/>
          </a:xfrm>
          <a:prstGeom prst="line">
            <a:avLst/>
          </a:prstGeom>
          <a:noFill/>
          <a:ln w="9525">
            <a:solidFill>
              <a:srgbClr val="FF0066"/>
            </a:solidFill>
            <a:round/>
            <a:headEnd/>
            <a:tailEnd/>
          </a:ln>
        </p:spPr>
        <p:txBody>
          <a:bodyPr wrap="none" anchor="ctr"/>
          <a:lstStyle/>
          <a:p>
            <a:endParaRPr lang="en-US"/>
          </a:p>
        </p:txBody>
      </p:sp>
      <p:sp>
        <p:nvSpPr>
          <p:cNvPr id="63510" name="Text Box 22"/>
          <p:cNvSpPr txBox="1">
            <a:spLocks noChangeArrowheads="1"/>
          </p:cNvSpPr>
          <p:nvPr/>
        </p:nvSpPr>
        <p:spPr bwMode="auto">
          <a:xfrm>
            <a:off x="6765925" y="4994275"/>
            <a:ext cx="438150" cy="457200"/>
          </a:xfrm>
          <a:prstGeom prst="rect">
            <a:avLst/>
          </a:prstGeom>
          <a:noFill/>
          <a:ln w="9525">
            <a:noFill/>
            <a:miter lim="800000"/>
            <a:headEnd/>
            <a:tailEnd/>
          </a:ln>
        </p:spPr>
        <p:txBody>
          <a:bodyPr wrap="none">
            <a:spAutoFit/>
          </a:bodyPr>
          <a:lstStyle/>
          <a:p>
            <a:pPr eaLnBrk="0" hangingPunct="0"/>
            <a:r>
              <a:rPr lang="en-US" sz="2400">
                <a:solidFill>
                  <a:srgbClr val="FF0066"/>
                </a:solidFill>
                <a:latin typeface="Times New Roman" pitchFamily="18" charset="0"/>
              </a:rPr>
              <a:t>q</a:t>
            </a:r>
            <a:r>
              <a:rPr lang="en-US" sz="2400" baseline="-25000">
                <a:solidFill>
                  <a:srgbClr val="FF0066"/>
                </a:solidFill>
                <a:latin typeface="Times New Roman" pitchFamily="18" charset="0"/>
              </a:rPr>
              <a:t>p</a:t>
            </a:r>
            <a:endParaRPr lang="en-US" sz="2400">
              <a:latin typeface="Times New Roman" pitchFamily="18" charset="0"/>
            </a:endParaRPr>
          </a:p>
        </p:txBody>
      </p:sp>
      <p:sp>
        <p:nvSpPr>
          <p:cNvPr id="63511" name="Freeform 23"/>
          <p:cNvSpPr>
            <a:spLocks/>
          </p:cNvSpPr>
          <p:nvPr/>
        </p:nvSpPr>
        <p:spPr bwMode="auto">
          <a:xfrm>
            <a:off x="6553200" y="3352800"/>
            <a:ext cx="304800" cy="457200"/>
          </a:xfrm>
          <a:custGeom>
            <a:avLst/>
            <a:gdLst>
              <a:gd name="T0" fmla="*/ 304800 w 192"/>
              <a:gd name="T1" fmla="*/ 0 h 288"/>
              <a:gd name="T2" fmla="*/ 0 w 192"/>
              <a:gd name="T3" fmla="*/ 152400 h 288"/>
              <a:gd name="T4" fmla="*/ 304800 w 192"/>
              <a:gd name="T5" fmla="*/ 457200 h 288"/>
              <a:gd name="T6" fmla="*/ 304800 w 192"/>
              <a:gd name="T7" fmla="*/ 0 h 288"/>
              <a:gd name="T8" fmla="*/ 0 60000 65536"/>
              <a:gd name="T9" fmla="*/ 0 60000 65536"/>
              <a:gd name="T10" fmla="*/ 0 60000 65536"/>
              <a:gd name="T11" fmla="*/ 0 60000 65536"/>
              <a:gd name="T12" fmla="*/ 0 w 192"/>
              <a:gd name="T13" fmla="*/ 0 h 288"/>
              <a:gd name="T14" fmla="*/ 192 w 192"/>
              <a:gd name="T15" fmla="*/ 288 h 288"/>
            </a:gdLst>
            <a:ahLst/>
            <a:cxnLst>
              <a:cxn ang="T8">
                <a:pos x="T0" y="T1"/>
              </a:cxn>
              <a:cxn ang="T9">
                <a:pos x="T2" y="T3"/>
              </a:cxn>
              <a:cxn ang="T10">
                <a:pos x="T4" y="T5"/>
              </a:cxn>
              <a:cxn ang="T11">
                <a:pos x="T6" y="T7"/>
              </a:cxn>
            </a:cxnLst>
            <a:rect l="T12" t="T13" r="T14" b="T15"/>
            <a:pathLst>
              <a:path w="192" h="288">
                <a:moveTo>
                  <a:pt x="192" y="0"/>
                </a:moveTo>
                <a:lnTo>
                  <a:pt x="0" y="96"/>
                </a:lnTo>
                <a:lnTo>
                  <a:pt x="192" y="288"/>
                </a:lnTo>
                <a:lnTo>
                  <a:pt x="192" y="0"/>
                </a:lnTo>
                <a:close/>
              </a:path>
            </a:pathLst>
          </a:custGeom>
          <a:solidFill>
            <a:srgbClr val="FF0066"/>
          </a:solid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p:spPr>
        <p:txBody>
          <a:bodyPr lIns="90488" tIns="44450" rIns="90488" bIns="44450"/>
          <a:lstStyle/>
          <a:p>
            <a:pPr eaLnBrk="1" hangingPunct="1"/>
            <a:r>
              <a:rPr lang="en-US" dirty="0" smtClean="0"/>
              <a:t>A tax can achieve </a:t>
            </a:r>
            <a:r>
              <a:rPr lang="en-US" dirty="0" err="1" smtClean="0"/>
              <a:t>q</a:t>
            </a:r>
            <a:r>
              <a:rPr lang="en-US" baseline="-25000" dirty="0" err="1" smtClean="0"/>
              <a:t>s</a:t>
            </a:r>
            <a:endParaRPr lang="en-US" dirty="0" smtClean="0"/>
          </a:p>
        </p:txBody>
      </p:sp>
      <p:sp>
        <p:nvSpPr>
          <p:cNvPr id="64515" name="Line 3"/>
          <p:cNvSpPr>
            <a:spLocks noChangeShapeType="1"/>
          </p:cNvSpPr>
          <p:nvPr/>
        </p:nvSpPr>
        <p:spPr bwMode="auto">
          <a:xfrm>
            <a:off x="4953000" y="1828800"/>
            <a:ext cx="0" cy="3048000"/>
          </a:xfrm>
          <a:prstGeom prst="line">
            <a:avLst/>
          </a:prstGeom>
          <a:noFill/>
          <a:ln w="12700">
            <a:solidFill>
              <a:schemeClr val="tx1"/>
            </a:solidFill>
            <a:round/>
            <a:headEnd/>
            <a:tailEnd/>
          </a:ln>
        </p:spPr>
        <p:txBody>
          <a:bodyPr wrap="none" anchor="ctr"/>
          <a:lstStyle/>
          <a:p>
            <a:endParaRPr lang="en-US"/>
          </a:p>
        </p:txBody>
      </p:sp>
      <p:sp>
        <p:nvSpPr>
          <p:cNvPr id="64516" name="Line 4"/>
          <p:cNvSpPr>
            <a:spLocks noChangeShapeType="1"/>
          </p:cNvSpPr>
          <p:nvPr/>
        </p:nvSpPr>
        <p:spPr bwMode="auto">
          <a:xfrm>
            <a:off x="4953000" y="4876800"/>
            <a:ext cx="3810000" cy="0"/>
          </a:xfrm>
          <a:prstGeom prst="line">
            <a:avLst/>
          </a:prstGeom>
          <a:noFill/>
          <a:ln w="12700">
            <a:solidFill>
              <a:schemeClr val="tx1"/>
            </a:solidFill>
            <a:round/>
            <a:headEnd/>
            <a:tailEnd/>
          </a:ln>
        </p:spPr>
        <p:txBody>
          <a:bodyPr wrap="none" anchor="ctr"/>
          <a:lstStyle/>
          <a:p>
            <a:endParaRPr lang="en-US"/>
          </a:p>
        </p:txBody>
      </p:sp>
      <p:sp>
        <p:nvSpPr>
          <p:cNvPr id="64517" name="Line 5"/>
          <p:cNvSpPr>
            <a:spLocks noChangeShapeType="1"/>
          </p:cNvSpPr>
          <p:nvPr/>
        </p:nvSpPr>
        <p:spPr bwMode="auto">
          <a:xfrm flipV="1">
            <a:off x="4953000" y="4114800"/>
            <a:ext cx="3657600" cy="685800"/>
          </a:xfrm>
          <a:prstGeom prst="line">
            <a:avLst/>
          </a:prstGeom>
          <a:noFill/>
          <a:ln w="12700">
            <a:solidFill>
              <a:schemeClr val="tx1"/>
            </a:solidFill>
            <a:round/>
            <a:headEnd/>
            <a:tailEnd/>
          </a:ln>
        </p:spPr>
        <p:txBody>
          <a:bodyPr wrap="none" anchor="ctr"/>
          <a:lstStyle/>
          <a:p>
            <a:endParaRPr lang="en-US"/>
          </a:p>
        </p:txBody>
      </p:sp>
      <p:sp>
        <p:nvSpPr>
          <p:cNvPr id="64518" name="Line 6"/>
          <p:cNvSpPr>
            <a:spLocks noChangeShapeType="1"/>
          </p:cNvSpPr>
          <p:nvPr/>
        </p:nvSpPr>
        <p:spPr bwMode="auto">
          <a:xfrm flipV="1">
            <a:off x="4953000" y="3505200"/>
            <a:ext cx="3429000" cy="762000"/>
          </a:xfrm>
          <a:prstGeom prst="line">
            <a:avLst/>
          </a:prstGeom>
          <a:noFill/>
          <a:ln w="12700">
            <a:solidFill>
              <a:schemeClr val="tx1"/>
            </a:solidFill>
            <a:round/>
            <a:headEnd/>
            <a:tailEnd/>
          </a:ln>
        </p:spPr>
        <p:txBody>
          <a:bodyPr wrap="none" anchor="ctr"/>
          <a:lstStyle/>
          <a:p>
            <a:endParaRPr lang="en-US"/>
          </a:p>
        </p:txBody>
      </p:sp>
      <p:sp>
        <p:nvSpPr>
          <p:cNvPr id="64519" name="Line 7"/>
          <p:cNvSpPr>
            <a:spLocks noChangeShapeType="1"/>
          </p:cNvSpPr>
          <p:nvPr/>
        </p:nvSpPr>
        <p:spPr bwMode="auto">
          <a:xfrm flipV="1">
            <a:off x="4953000" y="2743200"/>
            <a:ext cx="3048000" cy="1371600"/>
          </a:xfrm>
          <a:prstGeom prst="line">
            <a:avLst/>
          </a:prstGeom>
          <a:noFill/>
          <a:ln w="12700">
            <a:solidFill>
              <a:schemeClr val="tx1"/>
            </a:solidFill>
            <a:round/>
            <a:headEnd/>
            <a:tailEnd/>
          </a:ln>
        </p:spPr>
        <p:txBody>
          <a:bodyPr wrap="none" anchor="ctr"/>
          <a:lstStyle/>
          <a:p>
            <a:endParaRPr lang="en-US"/>
          </a:p>
        </p:txBody>
      </p:sp>
      <p:sp>
        <p:nvSpPr>
          <p:cNvPr id="64520" name="Line 8"/>
          <p:cNvSpPr>
            <a:spLocks noChangeShapeType="1"/>
          </p:cNvSpPr>
          <p:nvPr/>
        </p:nvSpPr>
        <p:spPr bwMode="auto">
          <a:xfrm>
            <a:off x="4953000" y="1981200"/>
            <a:ext cx="3048000" cy="2895600"/>
          </a:xfrm>
          <a:prstGeom prst="line">
            <a:avLst/>
          </a:prstGeom>
          <a:noFill/>
          <a:ln w="12700">
            <a:solidFill>
              <a:schemeClr val="tx1"/>
            </a:solidFill>
            <a:round/>
            <a:headEnd/>
            <a:tailEnd/>
          </a:ln>
        </p:spPr>
        <p:txBody>
          <a:bodyPr wrap="none" anchor="ctr"/>
          <a:lstStyle/>
          <a:p>
            <a:endParaRPr lang="en-US"/>
          </a:p>
        </p:txBody>
      </p:sp>
      <p:sp>
        <p:nvSpPr>
          <p:cNvPr id="64521" name="Text Box 9"/>
          <p:cNvSpPr txBox="1">
            <a:spLocks noChangeArrowheads="1"/>
          </p:cNvSpPr>
          <p:nvPr/>
        </p:nvSpPr>
        <p:spPr bwMode="auto">
          <a:xfrm>
            <a:off x="8289925" y="3241675"/>
            <a:ext cx="727075"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p:txBody>
      </p:sp>
      <p:sp>
        <p:nvSpPr>
          <p:cNvPr id="64522" name="Text Box 10"/>
          <p:cNvSpPr txBox="1">
            <a:spLocks noChangeArrowheads="1"/>
          </p:cNvSpPr>
          <p:nvPr/>
        </p:nvSpPr>
        <p:spPr bwMode="auto">
          <a:xfrm>
            <a:off x="8213725" y="4079875"/>
            <a:ext cx="760413"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sp>
        <p:nvSpPr>
          <p:cNvPr id="64523" name="Text Box 11"/>
          <p:cNvSpPr txBox="1">
            <a:spLocks noChangeArrowheads="1"/>
          </p:cNvSpPr>
          <p:nvPr/>
        </p:nvSpPr>
        <p:spPr bwMode="auto">
          <a:xfrm>
            <a:off x="7832725" y="2251075"/>
            <a:ext cx="658813" cy="4572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MC</a:t>
            </a:r>
          </a:p>
        </p:txBody>
      </p:sp>
      <p:sp>
        <p:nvSpPr>
          <p:cNvPr id="64524" name="Line 12"/>
          <p:cNvSpPr>
            <a:spLocks noChangeShapeType="1"/>
          </p:cNvSpPr>
          <p:nvPr/>
        </p:nvSpPr>
        <p:spPr bwMode="auto">
          <a:xfrm>
            <a:off x="6477000" y="3429000"/>
            <a:ext cx="0" cy="5334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64525" name="Line 13"/>
          <p:cNvSpPr>
            <a:spLocks noChangeShapeType="1"/>
          </p:cNvSpPr>
          <p:nvPr/>
        </p:nvSpPr>
        <p:spPr bwMode="auto">
          <a:xfrm flipV="1">
            <a:off x="6858000" y="2514600"/>
            <a:ext cx="0" cy="2362200"/>
          </a:xfrm>
          <a:prstGeom prst="line">
            <a:avLst/>
          </a:prstGeom>
          <a:noFill/>
          <a:ln w="12700">
            <a:solidFill>
              <a:schemeClr val="accent2"/>
            </a:solidFill>
            <a:round/>
            <a:headEnd/>
            <a:tailEnd/>
          </a:ln>
        </p:spPr>
        <p:txBody>
          <a:bodyPr wrap="none" anchor="ctr"/>
          <a:lstStyle/>
          <a:p>
            <a:endParaRPr lang="en-US"/>
          </a:p>
        </p:txBody>
      </p:sp>
      <p:sp>
        <p:nvSpPr>
          <p:cNvPr id="64526" name="Line 14"/>
          <p:cNvSpPr>
            <a:spLocks noChangeShapeType="1"/>
          </p:cNvSpPr>
          <p:nvPr/>
        </p:nvSpPr>
        <p:spPr bwMode="auto">
          <a:xfrm>
            <a:off x="6477000" y="4495800"/>
            <a:ext cx="0" cy="3810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64527" name="Text Box 15"/>
          <p:cNvSpPr txBox="1">
            <a:spLocks noChangeArrowheads="1"/>
          </p:cNvSpPr>
          <p:nvPr/>
        </p:nvSpPr>
        <p:spPr bwMode="auto">
          <a:xfrm>
            <a:off x="6248400" y="5029200"/>
            <a:ext cx="415925" cy="457200"/>
          </a:xfrm>
          <a:prstGeom prst="rect">
            <a:avLst/>
          </a:prstGeom>
          <a:noFill/>
          <a:ln w="12700">
            <a:noFill/>
            <a:miter lim="800000"/>
            <a:headEnd/>
            <a:tailEnd/>
          </a:ln>
        </p:spPr>
        <p:txBody>
          <a:bodyPr wrap="none">
            <a:spAutoFit/>
          </a:bodyPr>
          <a:lstStyle/>
          <a:p>
            <a:pPr eaLnBrk="0" hangingPunct="0"/>
            <a:r>
              <a:rPr lang="en-US" sz="2400">
                <a:latin typeface="Times New Roman" pitchFamily="18" charset="0"/>
              </a:rPr>
              <a:t>q</a:t>
            </a:r>
            <a:r>
              <a:rPr lang="en-US" sz="2400" baseline="-25000">
                <a:latin typeface="Times New Roman" pitchFamily="18" charset="0"/>
              </a:rPr>
              <a:t>s</a:t>
            </a:r>
            <a:endParaRPr lang="en-US" sz="2400">
              <a:latin typeface="Times New Roman" pitchFamily="18" charset="0"/>
            </a:endParaRPr>
          </a:p>
        </p:txBody>
      </p:sp>
      <p:sp>
        <p:nvSpPr>
          <p:cNvPr id="64528" name="Line 16"/>
          <p:cNvSpPr>
            <a:spLocks noChangeShapeType="1"/>
          </p:cNvSpPr>
          <p:nvPr/>
        </p:nvSpPr>
        <p:spPr bwMode="auto">
          <a:xfrm>
            <a:off x="6477000" y="2001838"/>
            <a:ext cx="0" cy="2895600"/>
          </a:xfrm>
          <a:prstGeom prst="line">
            <a:avLst/>
          </a:prstGeom>
          <a:noFill/>
          <a:ln w="12700">
            <a:solidFill>
              <a:srgbClr val="66FF33"/>
            </a:solidFill>
            <a:round/>
            <a:headEnd/>
            <a:tailEnd/>
          </a:ln>
        </p:spPr>
        <p:txBody>
          <a:bodyPr wrap="none" anchor="ctr"/>
          <a:lstStyle/>
          <a:p>
            <a:endParaRPr lang="en-US"/>
          </a:p>
        </p:txBody>
      </p:sp>
      <p:sp>
        <p:nvSpPr>
          <p:cNvPr id="42001" name="Text Box 17"/>
          <p:cNvSpPr txBox="1">
            <a:spLocks noChangeArrowheads="1"/>
          </p:cNvSpPr>
          <p:nvPr/>
        </p:nvSpPr>
        <p:spPr bwMode="auto">
          <a:xfrm>
            <a:off x="441325" y="2708275"/>
            <a:ext cx="4237038" cy="19177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Tax T=MC-</a:t>
            </a:r>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 at  </a:t>
            </a:r>
            <a:r>
              <a:rPr lang="en-US" sz="2400" dirty="0" err="1">
                <a:latin typeface="Times New Roman" pitchFamily="18" charset="0"/>
              </a:rPr>
              <a:t>q</a:t>
            </a:r>
            <a:r>
              <a:rPr lang="en-US" sz="2400" baseline="-25000" dirty="0" err="1">
                <a:latin typeface="Times New Roman" pitchFamily="18" charset="0"/>
              </a:rPr>
              <a:t>s</a:t>
            </a:r>
            <a:r>
              <a:rPr lang="en-US" sz="2400" dirty="0">
                <a:latin typeface="Times New Roman" pitchFamily="18" charset="0"/>
              </a:rPr>
              <a:t>:</a:t>
            </a:r>
          </a:p>
          <a:p>
            <a:pPr eaLnBrk="0" hangingPunct="0"/>
            <a:r>
              <a:rPr lang="en-US" sz="2400" dirty="0">
                <a:latin typeface="Times New Roman" pitchFamily="18" charset="0"/>
              </a:rPr>
              <a:t>Makes demand to firm D</a:t>
            </a:r>
            <a:r>
              <a:rPr lang="en-US" sz="2400" baseline="30000" dirty="0">
                <a:latin typeface="Times New Roman" pitchFamily="18" charset="0"/>
              </a:rPr>
              <a:t>-1</a:t>
            </a:r>
            <a:r>
              <a:rPr lang="en-US" sz="2400" dirty="0">
                <a:latin typeface="Times New Roman" pitchFamily="18" charset="0"/>
              </a:rPr>
              <a:t>(q) - T</a:t>
            </a:r>
          </a:p>
          <a:p>
            <a:pPr eaLnBrk="0" hangingPunct="0"/>
            <a:r>
              <a:rPr lang="en-US" sz="2400" dirty="0">
                <a:latin typeface="Times New Roman" pitchFamily="18" charset="0"/>
              </a:rPr>
              <a:t>which is red line, D shifted down</a:t>
            </a:r>
          </a:p>
          <a:p>
            <a:pPr eaLnBrk="0" hangingPunct="0"/>
            <a:r>
              <a:rPr lang="en-US" sz="2400" dirty="0">
                <a:latin typeface="Times New Roman" pitchFamily="18" charset="0"/>
              </a:rPr>
              <a:t>by T.  Firm now produces at</a:t>
            </a:r>
          </a:p>
          <a:p>
            <a:pPr eaLnBrk="0" hangingPunct="0"/>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a:t>
            </a:r>
            <a:r>
              <a:rPr lang="en-US" sz="2400" dirty="0" err="1">
                <a:latin typeface="Times New Roman" pitchFamily="18" charset="0"/>
              </a:rPr>
              <a:t>q</a:t>
            </a:r>
            <a:r>
              <a:rPr lang="en-US" sz="2400" baseline="-25000" dirty="0" err="1">
                <a:latin typeface="Times New Roman" pitchFamily="18" charset="0"/>
              </a:rPr>
              <a:t>s</a:t>
            </a:r>
            <a:r>
              <a:rPr lang="en-US" sz="2400" dirty="0">
                <a:latin typeface="Times New Roman" pitchFamily="18" charset="0"/>
              </a:rPr>
              <a:t>) = D</a:t>
            </a:r>
            <a:r>
              <a:rPr lang="en-US" sz="2400" baseline="30000" dirty="0">
                <a:latin typeface="Times New Roman" pitchFamily="18" charset="0"/>
              </a:rPr>
              <a:t>-1</a:t>
            </a:r>
            <a:r>
              <a:rPr lang="en-US" sz="2400" dirty="0">
                <a:latin typeface="Times New Roman" pitchFamily="18" charset="0"/>
              </a:rPr>
              <a:t>(</a:t>
            </a:r>
            <a:r>
              <a:rPr lang="en-US" sz="2400" dirty="0" err="1">
                <a:latin typeface="Times New Roman" pitchFamily="18" charset="0"/>
              </a:rPr>
              <a:t>q</a:t>
            </a:r>
            <a:r>
              <a:rPr lang="en-US" sz="2400" baseline="-25000" dirty="0" err="1">
                <a:latin typeface="Times New Roman" pitchFamily="18" charset="0"/>
              </a:rPr>
              <a:t>s</a:t>
            </a:r>
            <a:r>
              <a:rPr lang="en-US" sz="2400" dirty="0">
                <a:latin typeface="Times New Roman" pitchFamily="18" charset="0"/>
              </a:rPr>
              <a:t>) - T</a:t>
            </a:r>
          </a:p>
        </p:txBody>
      </p:sp>
      <p:sp>
        <p:nvSpPr>
          <p:cNvPr id="64530" name="Text Box 18"/>
          <p:cNvSpPr txBox="1">
            <a:spLocks noChangeArrowheads="1"/>
          </p:cNvSpPr>
          <p:nvPr/>
        </p:nvSpPr>
        <p:spPr bwMode="auto">
          <a:xfrm>
            <a:off x="5318125" y="1911350"/>
            <a:ext cx="4048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
        <p:nvSpPr>
          <p:cNvPr id="64531" name="Text Box 19"/>
          <p:cNvSpPr txBox="1">
            <a:spLocks noChangeArrowheads="1"/>
          </p:cNvSpPr>
          <p:nvPr/>
        </p:nvSpPr>
        <p:spPr bwMode="auto">
          <a:xfrm>
            <a:off x="4022725" y="2368550"/>
            <a:ext cx="89376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$/unit</a:t>
            </a:r>
          </a:p>
        </p:txBody>
      </p:sp>
      <p:sp>
        <p:nvSpPr>
          <p:cNvPr id="64532" name="Text Box 20"/>
          <p:cNvSpPr txBox="1">
            <a:spLocks noChangeArrowheads="1"/>
          </p:cNvSpPr>
          <p:nvPr/>
        </p:nvSpPr>
        <p:spPr bwMode="auto">
          <a:xfrm>
            <a:off x="7916863" y="4876800"/>
            <a:ext cx="776287"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units</a:t>
            </a:r>
          </a:p>
        </p:txBody>
      </p:sp>
      <p:sp>
        <p:nvSpPr>
          <p:cNvPr id="64533" name="Line 21"/>
          <p:cNvSpPr>
            <a:spLocks noChangeShapeType="1"/>
          </p:cNvSpPr>
          <p:nvPr/>
        </p:nvSpPr>
        <p:spPr bwMode="auto">
          <a:xfrm>
            <a:off x="4953000" y="2514600"/>
            <a:ext cx="2590800" cy="2382838"/>
          </a:xfrm>
          <a:prstGeom prst="line">
            <a:avLst/>
          </a:prstGeom>
          <a:noFill/>
          <a:ln w="19050">
            <a:solidFill>
              <a:srgbClr val="FF0066"/>
            </a:solidFill>
            <a:round/>
            <a:headEnd/>
            <a:tailEnd/>
          </a:ln>
        </p:spPr>
        <p:txBody>
          <a:bodyPr wrap="none" anchor="ctr"/>
          <a:lstStyle/>
          <a:p>
            <a:endParaRPr lang="en-US"/>
          </a:p>
        </p:txBody>
      </p:sp>
      <p:sp>
        <p:nvSpPr>
          <p:cNvPr id="64534" name="AutoShape 22"/>
          <p:cNvSpPr>
            <a:spLocks noChangeArrowheads="1"/>
          </p:cNvSpPr>
          <p:nvPr/>
        </p:nvSpPr>
        <p:spPr bwMode="auto">
          <a:xfrm>
            <a:off x="7154863" y="1128713"/>
            <a:ext cx="762000" cy="873125"/>
          </a:xfrm>
          <a:prstGeom prst="wedgeEllipseCallout">
            <a:avLst>
              <a:gd name="adj1" fmla="val -134375"/>
              <a:gd name="adj2" fmla="val 240366"/>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Times New Roman" pitchFamily="18" charset="0"/>
              </a:rPr>
              <a: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lIns="90488" tIns="44450" rIns="90488" bIns="44450"/>
          <a:lstStyle/>
          <a:p>
            <a:pPr eaLnBrk="1" hangingPunct="1"/>
            <a:r>
              <a:rPr lang="en-US" dirty="0" smtClean="0"/>
              <a:t>Firms Prefer Controls to Taxes</a:t>
            </a:r>
          </a:p>
        </p:txBody>
      </p:sp>
      <p:sp>
        <p:nvSpPr>
          <p:cNvPr id="65539" name="Line 3"/>
          <p:cNvSpPr>
            <a:spLocks noChangeShapeType="1"/>
          </p:cNvSpPr>
          <p:nvPr/>
        </p:nvSpPr>
        <p:spPr bwMode="auto">
          <a:xfrm>
            <a:off x="4953000" y="1828800"/>
            <a:ext cx="0" cy="3048000"/>
          </a:xfrm>
          <a:prstGeom prst="line">
            <a:avLst/>
          </a:prstGeom>
          <a:noFill/>
          <a:ln w="12700">
            <a:solidFill>
              <a:schemeClr val="tx1"/>
            </a:solidFill>
            <a:round/>
            <a:headEnd/>
            <a:tailEnd/>
          </a:ln>
        </p:spPr>
        <p:txBody>
          <a:bodyPr wrap="none" anchor="ctr"/>
          <a:lstStyle/>
          <a:p>
            <a:endParaRPr lang="en-US"/>
          </a:p>
        </p:txBody>
      </p:sp>
      <p:sp>
        <p:nvSpPr>
          <p:cNvPr id="65540" name="Line 4"/>
          <p:cNvSpPr>
            <a:spLocks noChangeShapeType="1"/>
          </p:cNvSpPr>
          <p:nvPr/>
        </p:nvSpPr>
        <p:spPr bwMode="auto">
          <a:xfrm>
            <a:off x="4953000" y="4876800"/>
            <a:ext cx="3810000" cy="0"/>
          </a:xfrm>
          <a:prstGeom prst="line">
            <a:avLst/>
          </a:prstGeom>
          <a:noFill/>
          <a:ln w="12700">
            <a:solidFill>
              <a:schemeClr val="tx1"/>
            </a:solidFill>
            <a:round/>
            <a:headEnd/>
            <a:tailEnd/>
          </a:ln>
        </p:spPr>
        <p:txBody>
          <a:bodyPr wrap="none" anchor="ctr"/>
          <a:lstStyle/>
          <a:p>
            <a:endParaRPr lang="en-US"/>
          </a:p>
        </p:txBody>
      </p:sp>
      <p:sp>
        <p:nvSpPr>
          <p:cNvPr id="65541" name="Line 5"/>
          <p:cNvSpPr>
            <a:spLocks noChangeShapeType="1"/>
          </p:cNvSpPr>
          <p:nvPr/>
        </p:nvSpPr>
        <p:spPr bwMode="auto">
          <a:xfrm flipV="1">
            <a:off x="4953000" y="4114800"/>
            <a:ext cx="3657600" cy="685800"/>
          </a:xfrm>
          <a:prstGeom prst="line">
            <a:avLst/>
          </a:prstGeom>
          <a:noFill/>
          <a:ln w="12700">
            <a:solidFill>
              <a:schemeClr val="tx1"/>
            </a:solidFill>
            <a:round/>
            <a:headEnd/>
            <a:tailEnd/>
          </a:ln>
        </p:spPr>
        <p:txBody>
          <a:bodyPr wrap="none" anchor="ctr"/>
          <a:lstStyle/>
          <a:p>
            <a:endParaRPr lang="en-US"/>
          </a:p>
        </p:txBody>
      </p:sp>
      <p:sp>
        <p:nvSpPr>
          <p:cNvPr id="65542" name="Line 6"/>
          <p:cNvSpPr>
            <a:spLocks noChangeShapeType="1"/>
          </p:cNvSpPr>
          <p:nvPr/>
        </p:nvSpPr>
        <p:spPr bwMode="auto">
          <a:xfrm flipV="1">
            <a:off x="4953000" y="3505200"/>
            <a:ext cx="3429000" cy="762000"/>
          </a:xfrm>
          <a:prstGeom prst="line">
            <a:avLst/>
          </a:prstGeom>
          <a:noFill/>
          <a:ln w="12700">
            <a:solidFill>
              <a:schemeClr val="tx1"/>
            </a:solidFill>
            <a:round/>
            <a:headEnd/>
            <a:tailEnd/>
          </a:ln>
        </p:spPr>
        <p:txBody>
          <a:bodyPr wrap="none" anchor="ctr"/>
          <a:lstStyle/>
          <a:p>
            <a:endParaRPr lang="en-US"/>
          </a:p>
        </p:txBody>
      </p:sp>
      <p:sp>
        <p:nvSpPr>
          <p:cNvPr id="65543" name="Line 7"/>
          <p:cNvSpPr>
            <a:spLocks noChangeShapeType="1"/>
          </p:cNvSpPr>
          <p:nvPr/>
        </p:nvSpPr>
        <p:spPr bwMode="auto">
          <a:xfrm flipV="1">
            <a:off x="4953000" y="2743200"/>
            <a:ext cx="3048000" cy="1371600"/>
          </a:xfrm>
          <a:prstGeom prst="line">
            <a:avLst/>
          </a:prstGeom>
          <a:noFill/>
          <a:ln w="12700">
            <a:solidFill>
              <a:schemeClr val="tx1"/>
            </a:solidFill>
            <a:round/>
            <a:headEnd/>
            <a:tailEnd/>
          </a:ln>
        </p:spPr>
        <p:txBody>
          <a:bodyPr wrap="none" anchor="ctr"/>
          <a:lstStyle/>
          <a:p>
            <a:endParaRPr lang="en-US"/>
          </a:p>
        </p:txBody>
      </p:sp>
      <p:sp>
        <p:nvSpPr>
          <p:cNvPr id="65544" name="Line 8"/>
          <p:cNvSpPr>
            <a:spLocks noChangeShapeType="1"/>
          </p:cNvSpPr>
          <p:nvPr/>
        </p:nvSpPr>
        <p:spPr bwMode="auto">
          <a:xfrm>
            <a:off x="4953000" y="1981200"/>
            <a:ext cx="3048000" cy="2895600"/>
          </a:xfrm>
          <a:prstGeom prst="line">
            <a:avLst/>
          </a:prstGeom>
          <a:noFill/>
          <a:ln w="12700">
            <a:solidFill>
              <a:schemeClr val="tx1"/>
            </a:solidFill>
            <a:round/>
            <a:headEnd/>
            <a:tailEnd/>
          </a:ln>
        </p:spPr>
        <p:txBody>
          <a:bodyPr wrap="none" anchor="ctr"/>
          <a:lstStyle/>
          <a:p>
            <a:endParaRPr lang="en-US"/>
          </a:p>
        </p:txBody>
      </p:sp>
      <p:sp>
        <p:nvSpPr>
          <p:cNvPr id="65545" name="Text Box 9"/>
          <p:cNvSpPr txBox="1">
            <a:spLocks noChangeArrowheads="1"/>
          </p:cNvSpPr>
          <p:nvPr/>
        </p:nvSpPr>
        <p:spPr bwMode="auto">
          <a:xfrm>
            <a:off x="8289925" y="3241675"/>
            <a:ext cx="727075"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f</a:t>
            </a:r>
            <a:endParaRPr lang="en-US" sz="2400" dirty="0">
              <a:latin typeface="Times New Roman" pitchFamily="18" charset="0"/>
            </a:endParaRPr>
          </a:p>
        </p:txBody>
      </p:sp>
      <p:sp>
        <p:nvSpPr>
          <p:cNvPr id="65546" name="Text Box 10"/>
          <p:cNvSpPr txBox="1">
            <a:spLocks noChangeArrowheads="1"/>
          </p:cNvSpPr>
          <p:nvPr/>
        </p:nvSpPr>
        <p:spPr bwMode="auto">
          <a:xfrm>
            <a:off x="8213725" y="4079875"/>
            <a:ext cx="760413" cy="457200"/>
          </a:xfrm>
          <a:prstGeom prst="rect">
            <a:avLst/>
          </a:prstGeom>
          <a:noFill/>
          <a:ln w="12700">
            <a:noFill/>
            <a:miter lim="800000"/>
            <a:headEnd/>
            <a:tailEnd/>
          </a:ln>
        </p:spPr>
        <p:txBody>
          <a:bodyPr wrap="none">
            <a:spAutoFit/>
          </a:bodyPr>
          <a:lstStyle/>
          <a:p>
            <a:pPr eaLnBrk="0" hangingPunct="0"/>
            <a:r>
              <a:rPr lang="en-US" sz="2400" dirty="0" err="1">
                <a:latin typeface="Times New Roman" pitchFamily="18" charset="0"/>
              </a:rPr>
              <a:t>MC</a:t>
            </a:r>
            <a:r>
              <a:rPr lang="en-US" sz="2400" baseline="-25000" dirty="0" err="1">
                <a:latin typeface="Times New Roman" pitchFamily="18" charset="0"/>
              </a:rPr>
              <a:t>p</a:t>
            </a:r>
            <a:endParaRPr lang="en-US" sz="2400" dirty="0">
              <a:latin typeface="Times New Roman" pitchFamily="18" charset="0"/>
            </a:endParaRPr>
          </a:p>
        </p:txBody>
      </p:sp>
      <p:sp>
        <p:nvSpPr>
          <p:cNvPr id="65547" name="Text Box 11"/>
          <p:cNvSpPr txBox="1">
            <a:spLocks noChangeArrowheads="1"/>
          </p:cNvSpPr>
          <p:nvPr/>
        </p:nvSpPr>
        <p:spPr bwMode="auto">
          <a:xfrm>
            <a:off x="7832725" y="2251075"/>
            <a:ext cx="658813" cy="457200"/>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MC</a:t>
            </a:r>
          </a:p>
        </p:txBody>
      </p:sp>
      <p:sp>
        <p:nvSpPr>
          <p:cNvPr id="65548" name="Line 12"/>
          <p:cNvSpPr>
            <a:spLocks noChangeShapeType="1"/>
          </p:cNvSpPr>
          <p:nvPr/>
        </p:nvSpPr>
        <p:spPr bwMode="auto">
          <a:xfrm>
            <a:off x="6477000" y="3429000"/>
            <a:ext cx="0" cy="5334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65549" name="Line 13"/>
          <p:cNvSpPr>
            <a:spLocks noChangeShapeType="1"/>
          </p:cNvSpPr>
          <p:nvPr/>
        </p:nvSpPr>
        <p:spPr bwMode="auto">
          <a:xfrm flipV="1">
            <a:off x="6858000" y="2514600"/>
            <a:ext cx="0" cy="2362200"/>
          </a:xfrm>
          <a:prstGeom prst="line">
            <a:avLst/>
          </a:prstGeom>
          <a:noFill/>
          <a:ln w="12700">
            <a:solidFill>
              <a:schemeClr val="accent2"/>
            </a:solidFill>
            <a:round/>
            <a:headEnd/>
            <a:tailEnd/>
          </a:ln>
        </p:spPr>
        <p:txBody>
          <a:bodyPr wrap="none" anchor="ctr"/>
          <a:lstStyle/>
          <a:p>
            <a:endParaRPr lang="en-US"/>
          </a:p>
        </p:txBody>
      </p:sp>
      <p:sp>
        <p:nvSpPr>
          <p:cNvPr id="65550" name="Text Box 14"/>
          <p:cNvSpPr txBox="1">
            <a:spLocks noChangeArrowheads="1"/>
          </p:cNvSpPr>
          <p:nvPr/>
        </p:nvSpPr>
        <p:spPr bwMode="auto">
          <a:xfrm>
            <a:off x="6689725" y="4841875"/>
            <a:ext cx="1319213" cy="457200"/>
          </a:xfrm>
          <a:prstGeom prst="rect">
            <a:avLst/>
          </a:prstGeom>
          <a:noFill/>
          <a:ln w="12700">
            <a:noFill/>
            <a:miter lim="800000"/>
            <a:headEnd/>
            <a:tailEnd/>
          </a:ln>
        </p:spPr>
        <p:txBody>
          <a:bodyPr wrap="none">
            <a:spAutoFit/>
          </a:bodyPr>
          <a:lstStyle/>
          <a:p>
            <a:pPr eaLnBrk="0" hangingPunct="0"/>
            <a:r>
              <a:rPr lang="en-US" sz="2400">
                <a:solidFill>
                  <a:schemeClr val="accent2"/>
                </a:solidFill>
                <a:latin typeface="Times New Roman" pitchFamily="18" charset="0"/>
              </a:rPr>
              <a:t>Unreg. Q</a:t>
            </a:r>
            <a:endParaRPr lang="en-US" sz="2400">
              <a:latin typeface="Times New Roman" pitchFamily="18" charset="0"/>
            </a:endParaRPr>
          </a:p>
        </p:txBody>
      </p:sp>
      <p:sp>
        <p:nvSpPr>
          <p:cNvPr id="65551" name="Line 15"/>
          <p:cNvSpPr>
            <a:spLocks noChangeShapeType="1"/>
          </p:cNvSpPr>
          <p:nvPr/>
        </p:nvSpPr>
        <p:spPr bwMode="auto">
          <a:xfrm>
            <a:off x="6477000" y="4495800"/>
            <a:ext cx="0" cy="3810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65552" name="Text Box 16"/>
          <p:cNvSpPr txBox="1">
            <a:spLocks noChangeArrowheads="1"/>
          </p:cNvSpPr>
          <p:nvPr/>
        </p:nvSpPr>
        <p:spPr bwMode="auto">
          <a:xfrm>
            <a:off x="6248400" y="5029200"/>
            <a:ext cx="415925" cy="457200"/>
          </a:xfrm>
          <a:prstGeom prst="rect">
            <a:avLst/>
          </a:prstGeom>
          <a:noFill/>
          <a:ln w="12700">
            <a:noFill/>
            <a:miter lim="800000"/>
            <a:headEnd/>
            <a:tailEnd/>
          </a:ln>
        </p:spPr>
        <p:txBody>
          <a:bodyPr wrap="none">
            <a:spAutoFit/>
          </a:bodyPr>
          <a:lstStyle/>
          <a:p>
            <a:pPr eaLnBrk="0" hangingPunct="0"/>
            <a:r>
              <a:rPr lang="en-US" sz="2400">
                <a:latin typeface="Times New Roman" pitchFamily="18" charset="0"/>
              </a:rPr>
              <a:t>q</a:t>
            </a:r>
            <a:r>
              <a:rPr lang="en-US" sz="2400" baseline="-25000">
                <a:latin typeface="Times New Roman" pitchFamily="18" charset="0"/>
              </a:rPr>
              <a:t>s</a:t>
            </a:r>
            <a:endParaRPr lang="en-US" sz="2400">
              <a:latin typeface="Times New Roman" pitchFamily="18" charset="0"/>
            </a:endParaRPr>
          </a:p>
        </p:txBody>
      </p:sp>
      <p:sp>
        <p:nvSpPr>
          <p:cNvPr id="65553" name="Line 17"/>
          <p:cNvSpPr>
            <a:spLocks noChangeShapeType="1"/>
          </p:cNvSpPr>
          <p:nvPr/>
        </p:nvSpPr>
        <p:spPr bwMode="auto">
          <a:xfrm>
            <a:off x="6477000" y="2001838"/>
            <a:ext cx="0" cy="2895600"/>
          </a:xfrm>
          <a:prstGeom prst="line">
            <a:avLst/>
          </a:prstGeom>
          <a:noFill/>
          <a:ln w="12700">
            <a:solidFill>
              <a:srgbClr val="66FF33"/>
            </a:solidFill>
            <a:round/>
            <a:headEnd/>
            <a:tailEnd/>
          </a:ln>
        </p:spPr>
        <p:txBody>
          <a:bodyPr wrap="none" anchor="ctr"/>
          <a:lstStyle/>
          <a:p>
            <a:endParaRPr lang="en-US"/>
          </a:p>
        </p:txBody>
      </p:sp>
      <p:sp>
        <p:nvSpPr>
          <p:cNvPr id="65554" name="Freeform 18"/>
          <p:cNvSpPr>
            <a:spLocks/>
          </p:cNvSpPr>
          <p:nvPr/>
        </p:nvSpPr>
        <p:spPr bwMode="auto">
          <a:xfrm>
            <a:off x="4953000" y="3962400"/>
            <a:ext cx="1524000" cy="304800"/>
          </a:xfrm>
          <a:custGeom>
            <a:avLst/>
            <a:gdLst>
              <a:gd name="T0" fmla="*/ 1524000 w 960"/>
              <a:gd name="T1" fmla="*/ 0 h 192"/>
              <a:gd name="T2" fmla="*/ 0 w 960"/>
              <a:gd name="T3" fmla="*/ 0 h 192"/>
              <a:gd name="T4" fmla="*/ 0 w 960"/>
              <a:gd name="T5" fmla="*/ 304800 h 192"/>
              <a:gd name="T6" fmla="*/ 1524000 w 960"/>
              <a:gd name="T7" fmla="*/ 0 h 192"/>
              <a:gd name="T8" fmla="*/ 0 60000 65536"/>
              <a:gd name="T9" fmla="*/ 0 60000 65536"/>
              <a:gd name="T10" fmla="*/ 0 60000 65536"/>
              <a:gd name="T11" fmla="*/ 0 60000 65536"/>
              <a:gd name="T12" fmla="*/ 0 w 960"/>
              <a:gd name="T13" fmla="*/ 0 h 192"/>
              <a:gd name="T14" fmla="*/ 960 w 960"/>
              <a:gd name="T15" fmla="*/ 192 h 192"/>
            </a:gdLst>
            <a:ahLst/>
            <a:cxnLst>
              <a:cxn ang="T8">
                <a:pos x="T0" y="T1"/>
              </a:cxn>
              <a:cxn ang="T9">
                <a:pos x="T2" y="T3"/>
              </a:cxn>
              <a:cxn ang="T10">
                <a:pos x="T4" y="T5"/>
              </a:cxn>
              <a:cxn ang="T11">
                <a:pos x="T6" y="T7"/>
              </a:cxn>
            </a:cxnLst>
            <a:rect l="T12" t="T13" r="T14" b="T15"/>
            <a:pathLst>
              <a:path w="960" h="192">
                <a:moveTo>
                  <a:pt x="960" y="0"/>
                </a:moveTo>
                <a:lnTo>
                  <a:pt x="0" y="0"/>
                </a:lnTo>
                <a:lnTo>
                  <a:pt x="0" y="192"/>
                </a:lnTo>
                <a:lnTo>
                  <a:pt x="960" y="0"/>
                </a:lnTo>
                <a:close/>
              </a:path>
            </a:pathLst>
          </a:custGeom>
          <a:solidFill>
            <a:schemeClr val="accent1"/>
          </a:solidFill>
          <a:ln w="12700">
            <a:noFill/>
            <a:round/>
            <a:headEnd/>
            <a:tailEnd/>
          </a:ln>
        </p:spPr>
        <p:txBody>
          <a:bodyPr wrap="none" anchor="ctr"/>
          <a:lstStyle/>
          <a:p>
            <a:endParaRPr lang="en-US"/>
          </a:p>
        </p:txBody>
      </p:sp>
      <p:sp>
        <p:nvSpPr>
          <p:cNvPr id="65555" name="Freeform 19"/>
          <p:cNvSpPr>
            <a:spLocks/>
          </p:cNvSpPr>
          <p:nvPr/>
        </p:nvSpPr>
        <p:spPr bwMode="auto">
          <a:xfrm>
            <a:off x="4953000" y="3810000"/>
            <a:ext cx="1981200" cy="152400"/>
          </a:xfrm>
          <a:custGeom>
            <a:avLst/>
            <a:gdLst>
              <a:gd name="T0" fmla="*/ 1905000 w 1248"/>
              <a:gd name="T1" fmla="*/ 0 h 96"/>
              <a:gd name="T2" fmla="*/ 0 w 1248"/>
              <a:gd name="T3" fmla="*/ 0 h 96"/>
              <a:gd name="T4" fmla="*/ 0 w 1248"/>
              <a:gd name="T5" fmla="*/ 152400 h 96"/>
              <a:gd name="T6" fmla="*/ 1524000 w 1248"/>
              <a:gd name="T7" fmla="*/ 152400 h 96"/>
              <a:gd name="T8" fmla="*/ 1981200 w 1248"/>
              <a:gd name="T9" fmla="*/ 0 h 96"/>
              <a:gd name="T10" fmla="*/ 0 60000 65536"/>
              <a:gd name="T11" fmla="*/ 0 60000 65536"/>
              <a:gd name="T12" fmla="*/ 0 60000 65536"/>
              <a:gd name="T13" fmla="*/ 0 60000 65536"/>
              <a:gd name="T14" fmla="*/ 0 60000 65536"/>
              <a:gd name="T15" fmla="*/ 0 w 1248"/>
              <a:gd name="T16" fmla="*/ 0 h 96"/>
              <a:gd name="T17" fmla="*/ 1248 w 1248"/>
              <a:gd name="T18" fmla="*/ 96 h 96"/>
            </a:gdLst>
            <a:ahLst/>
            <a:cxnLst>
              <a:cxn ang="T10">
                <a:pos x="T0" y="T1"/>
              </a:cxn>
              <a:cxn ang="T11">
                <a:pos x="T2" y="T3"/>
              </a:cxn>
              <a:cxn ang="T12">
                <a:pos x="T4" y="T5"/>
              </a:cxn>
              <a:cxn ang="T13">
                <a:pos x="T6" y="T7"/>
              </a:cxn>
              <a:cxn ang="T14">
                <a:pos x="T8" y="T9"/>
              </a:cxn>
            </a:cxnLst>
            <a:rect l="T15" t="T16" r="T17" b="T18"/>
            <a:pathLst>
              <a:path w="1248" h="96">
                <a:moveTo>
                  <a:pt x="1200" y="0"/>
                </a:moveTo>
                <a:lnTo>
                  <a:pt x="0" y="0"/>
                </a:lnTo>
                <a:lnTo>
                  <a:pt x="0" y="96"/>
                </a:lnTo>
                <a:lnTo>
                  <a:pt x="960" y="96"/>
                </a:lnTo>
                <a:lnTo>
                  <a:pt x="1248" y="0"/>
                </a:lnTo>
              </a:path>
            </a:pathLst>
          </a:custGeom>
          <a:solidFill>
            <a:srgbClr val="FF0066"/>
          </a:solidFill>
          <a:ln w="12700">
            <a:noFill/>
            <a:round/>
            <a:headEnd/>
            <a:tailEnd/>
          </a:ln>
        </p:spPr>
        <p:txBody>
          <a:bodyPr wrap="none" anchor="ctr"/>
          <a:lstStyle/>
          <a:p>
            <a:endParaRPr lang="en-US"/>
          </a:p>
        </p:txBody>
      </p:sp>
      <p:sp>
        <p:nvSpPr>
          <p:cNvPr id="65556" name="Text Box 20"/>
          <p:cNvSpPr txBox="1">
            <a:spLocks noChangeArrowheads="1"/>
          </p:cNvSpPr>
          <p:nvPr/>
        </p:nvSpPr>
        <p:spPr bwMode="auto">
          <a:xfrm>
            <a:off x="441325" y="1870075"/>
            <a:ext cx="3641725" cy="822325"/>
          </a:xfrm>
          <a:prstGeom prst="rect">
            <a:avLst/>
          </a:prstGeom>
          <a:noFill/>
          <a:ln w="12700">
            <a:noFill/>
            <a:miter lim="800000"/>
            <a:headEnd/>
            <a:tailEnd/>
          </a:ln>
        </p:spPr>
        <p:txBody>
          <a:bodyPr wrap="none">
            <a:spAutoFit/>
          </a:bodyPr>
          <a:lstStyle/>
          <a:p>
            <a:pPr eaLnBrk="0" hangingPunct="0"/>
            <a:r>
              <a:rPr lang="en-US" sz="2400">
                <a:latin typeface="Times New Roman" pitchFamily="18" charset="0"/>
              </a:rPr>
              <a:t>Before regulation profits are</a:t>
            </a:r>
          </a:p>
          <a:p>
            <a:pPr eaLnBrk="0" hangingPunct="0"/>
            <a:r>
              <a:rPr lang="en-US" sz="2400">
                <a:latin typeface="Times New Roman" pitchFamily="18" charset="0"/>
              </a:rPr>
              <a:t>red and pink areas</a:t>
            </a:r>
          </a:p>
        </p:txBody>
      </p:sp>
      <p:grpSp>
        <p:nvGrpSpPr>
          <p:cNvPr id="2" name="Group 21"/>
          <p:cNvGrpSpPr>
            <a:grpSpLocks/>
          </p:cNvGrpSpPr>
          <p:nvPr/>
        </p:nvGrpSpPr>
        <p:grpSpPr bwMode="auto">
          <a:xfrm>
            <a:off x="381000" y="3429000"/>
            <a:ext cx="6096000" cy="2254250"/>
            <a:chOff x="240" y="2160"/>
            <a:chExt cx="3840" cy="1420"/>
          </a:xfrm>
        </p:grpSpPr>
        <p:sp>
          <p:nvSpPr>
            <p:cNvPr id="65559" name="Text Box 22"/>
            <p:cNvSpPr txBox="1">
              <a:spLocks noChangeArrowheads="1"/>
            </p:cNvSpPr>
            <p:nvPr/>
          </p:nvSpPr>
          <p:spPr bwMode="auto">
            <a:xfrm>
              <a:off x="240" y="2832"/>
              <a:ext cx="2220" cy="748"/>
            </a:xfrm>
            <a:prstGeom prst="rect">
              <a:avLst/>
            </a:prstGeom>
            <a:noFill/>
            <a:ln w="12700">
              <a:noFill/>
              <a:miter lim="800000"/>
              <a:headEnd/>
              <a:tailEnd/>
            </a:ln>
          </p:spPr>
          <p:txBody>
            <a:bodyPr wrap="none">
              <a:spAutoFit/>
            </a:bodyPr>
            <a:lstStyle/>
            <a:p>
              <a:pPr eaLnBrk="0" hangingPunct="0"/>
              <a:r>
                <a:rPr lang="en-US" sz="2400">
                  <a:latin typeface="Times New Roman" pitchFamily="18" charset="0"/>
                </a:rPr>
                <a:t>When regulation reduces Q</a:t>
              </a:r>
            </a:p>
            <a:p>
              <a:pPr eaLnBrk="0" hangingPunct="0"/>
              <a:r>
                <a:rPr lang="en-US" sz="2400">
                  <a:latin typeface="Times New Roman" pitchFamily="18" charset="0"/>
                </a:rPr>
                <a:t>Profits are the pink plus</a:t>
              </a:r>
            </a:p>
            <a:p>
              <a:pPr eaLnBrk="0" hangingPunct="0"/>
              <a:r>
                <a:rPr lang="en-US" sz="2400">
                  <a:latin typeface="Times New Roman" pitchFamily="18" charset="0"/>
                </a:rPr>
                <a:t>green areas.</a:t>
              </a:r>
              <a:endParaRPr lang="en-US" sz="2400">
                <a:solidFill>
                  <a:srgbClr val="66FF33"/>
                </a:solidFill>
                <a:latin typeface="Times New Roman" pitchFamily="18" charset="0"/>
              </a:endParaRPr>
            </a:p>
          </p:txBody>
        </p:sp>
        <p:sp>
          <p:nvSpPr>
            <p:cNvPr id="65560" name="Rectangle 23"/>
            <p:cNvSpPr>
              <a:spLocks noChangeArrowheads="1"/>
            </p:cNvSpPr>
            <p:nvPr/>
          </p:nvSpPr>
          <p:spPr bwMode="auto">
            <a:xfrm>
              <a:off x="3120" y="2160"/>
              <a:ext cx="960" cy="336"/>
            </a:xfrm>
            <a:prstGeom prst="rect">
              <a:avLst/>
            </a:prstGeom>
            <a:solidFill>
              <a:srgbClr val="66FF33"/>
            </a:solidFill>
            <a:ln w="12700">
              <a:solidFill>
                <a:schemeClr val="tx1"/>
              </a:solidFill>
              <a:miter lim="800000"/>
              <a:headEnd/>
              <a:tailEnd/>
            </a:ln>
          </p:spPr>
          <p:txBody>
            <a:bodyPr wrap="none" anchor="ctr"/>
            <a:lstStyle/>
            <a:p>
              <a:endParaRPr lang="en-US"/>
            </a:p>
          </p:txBody>
        </p:sp>
      </p:grpSp>
      <p:sp>
        <p:nvSpPr>
          <p:cNvPr id="43032" name="Text Box 24"/>
          <p:cNvSpPr txBox="1">
            <a:spLocks noChangeArrowheads="1"/>
          </p:cNvSpPr>
          <p:nvPr/>
        </p:nvSpPr>
        <p:spPr bwMode="auto">
          <a:xfrm>
            <a:off x="441325" y="2708275"/>
            <a:ext cx="3751263" cy="1552575"/>
          </a:xfrm>
          <a:prstGeom prst="rect">
            <a:avLst/>
          </a:prstGeom>
          <a:noFill/>
          <a:ln w="12700">
            <a:noFill/>
            <a:miter lim="800000"/>
            <a:headEnd/>
            <a:tailEnd/>
          </a:ln>
        </p:spPr>
        <p:txBody>
          <a:bodyPr wrap="none">
            <a:spAutoFit/>
          </a:bodyPr>
          <a:lstStyle/>
          <a:p>
            <a:pPr eaLnBrk="0" hangingPunct="0"/>
            <a:r>
              <a:rPr lang="en-US" sz="2400" dirty="0">
                <a:latin typeface="Times New Roman" pitchFamily="18" charset="0"/>
              </a:rPr>
              <a:t>Tax T=MC-</a:t>
            </a:r>
            <a:r>
              <a:rPr lang="en-US" sz="2400" dirty="0" err="1">
                <a:latin typeface="Times New Roman" pitchFamily="18" charset="0"/>
              </a:rPr>
              <a:t>MC</a:t>
            </a:r>
            <a:r>
              <a:rPr lang="en-US" sz="2400" baseline="-25000" dirty="0" err="1">
                <a:latin typeface="Times New Roman" pitchFamily="18" charset="0"/>
              </a:rPr>
              <a:t>f</a:t>
            </a:r>
            <a:r>
              <a:rPr lang="en-US" sz="2400" dirty="0">
                <a:latin typeface="Times New Roman" pitchFamily="18" charset="0"/>
              </a:rPr>
              <a:t> at</a:t>
            </a:r>
          </a:p>
          <a:p>
            <a:pPr eaLnBrk="0" hangingPunct="0"/>
            <a:r>
              <a:rPr lang="en-US" sz="2400" dirty="0">
                <a:latin typeface="Times New Roman" pitchFamily="18" charset="0"/>
              </a:rPr>
              <a:t> </a:t>
            </a:r>
            <a:r>
              <a:rPr lang="en-US" sz="2400" dirty="0" err="1">
                <a:latin typeface="Times New Roman" pitchFamily="18" charset="0"/>
              </a:rPr>
              <a:t>q</a:t>
            </a:r>
            <a:r>
              <a:rPr lang="en-US" sz="2400" baseline="-25000" dirty="0" err="1">
                <a:latin typeface="Times New Roman" pitchFamily="18" charset="0"/>
              </a:rPr>
              <a:t>s</a:t>
            </a:r>
            <a:r>
              <a:rPr lang="en-US" sz="2400" dirty="0">
                <a:latin typeface="Times New Roman" pitchFamily="18" charset="0"/>
              </a:rPr>
              <a:t>:  Q is still </a:t>
            </a:r>
            <a:r>
              <a:rPr lang="en-US" sz="2400" dirty="0" err="1">
                <a:latin typeface="Times New Roman" pitchFamily="18" charset="0"/>
              </a:rPr>
              <a:t>q</a:t>
            </a:r>
            <a:r>
              <a:rPr lang="en-US" sz="2400" baseline="-25000" dirty="0" err="1">
                <a:latin typeface="Times New Roman" pitchFamily="18" charset="0"/>
              </a:rPr>
              <a:t>s</a:t>
            </a:r>
            <a:r>
              <a:rPr lang="en-US" sz="2400" dirty="0">
                <a:latin typeface="Times New Roman" pitchFamily="18" charset="0"/>
              </a:rPr>
              <a:t>, green</a:t>
            </a:r>
            <a:endParaRPr lang="en-US" sz="2400" dirty="0">
              <a:solidFill>
                <a:srgbClr val="66FF33"/>
              </a:solidFill>
              <a:latin typeface="Times New Roman" pitchFamily="18" charset="0"/>
            </a:endParaRPr>
          </a:p>
          <a:p>
            <a:pPr eaLnBrk="0" hangingPunct="0"/>
            <a:r>
              <a:rPr lang="en-US" sz="2400" dirty="0">
                <a:latin typeface="Times New Roman" pitchFamily="18" charset="0"/>
              </a:rPr>
              <a:t>area is tax take and only pink</a:t>
            </a:r>
          </a:p>
          <a:p>
            <a:pPr eaLnBrk="0" hangingPunct="0"/>
            <a:r>
              <a:rPr lang="en-US" sz="2400" dirty="0">
                <a:latin typeface="Times New Roman" pitchFamily="18" charset="0"/>
              </a:rPr>
              <a:t>remains as profit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An Output Tax or Standard</a:t>
            </a:r>
          </a:p>
        </p:txBody>
      </p:sp>
      <p:sp>
        <p:nvSpPr>
          <p:cNvPr id="66563" name="Rectangle 3"/>
          <p:cNvSpPr>
            <a:spLocks noGrp="1" noChangeArrowheads="1"/>
          </p:cNvSpPr>
          <p:nvPr>
            <p:ph type="body" idx="1"/>
          </p:nvPr>
        </p:nvSpPr>
        <p:spPr/>
        <p:txBody>
          <a:bodyPr/>
          <a:lstStyle/>
          <a:p>
            <a:pPr eaLnBrk="1" hangingPunct="1"/>
            <a:r>
              <a:rPr lang="en-US" dirty="0" smtClean="0"/>
              <a:t>DOESN’T REALLY DO IT</a:t>
            </a:r>
          </a:p>
          <a:p>
            <a:pPr eaLnBrk="1" hangingPunct="1"/>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The full problem</a:t>
            </a:r>
          </a:p>
        </p:txBody>
      </p:sp>
      <p:sp>
        <p:nvSpPr>
          <p:cNvPr id="67587" name="Rectangle 3"/>
          <p:cNvSpPr>
            <a:spLocks noGrp="1" noChangeArrowheads="1"/>
          </p:cNvSpPr>
          <p:nvPr>
            <p:ph type="body" idx="1"/>
          </p:nvPr>
        </p:nvSpPr>
        <p:spPr/>
        <p:txBody>
          <a:bodyPr/>
          <a:lstStyle/>
          <a:p>
            <a:pPr eaLnBrk="1" hangingPunct="1"/>
            <a:r>
              <a:rPr lang="en-US" dirty="0" smtClean="0"/>
              <a:t>Let U(q) be total willingness to pay</a:t>
            </a:r>
          </a:p>
          <a:p>
            <a:pPr lvl="1" eaLnBrk="1" hangingPunct="1"/>
            <a:r>
              <a:rPr lang="en-US" dirty="0" smtClean="0"/>
              <a:t>Area under the demand curve, p(q).</a:t>
            </a:r>
          </a:p>
          <a:p>
            <a:pPr eaLnBrk="1" hangingPunct="1"/>
            <a:r>
              <a:rPr lang="en-US" dirty="0" smtClean="0"/>
              <a:t>U’ is then p, the price.</a:t>
            </a:r>
          </a:p>
          <a:p>
            <a:pPr eaLnBrk="1" hangingPunct="1"/>
            <a:r>
              <a:rPr lang="en-US" dirty="0" smtClean="0"/>
              <a:t>a is effluent</a:t>
            </a:r>
          </a:p>
          <a:p>
            <a:pPr eaLnBrk="1" hangingPunct="1"/>
            <a:r>
              <a:rPr lang="en-US" dirty="0" smtClean="0"/>
              <a:t>q is the output of the good</a:t>
            </a:r>
          </a:p>
        </p:txBody>
      </p:sp>
      <p:graphicFrame>
        <p:nvGraphicFramePr>
          <p:cNvPr id="2" name="Object 1"/>
          <p:cNvGraphicFramePr>
            <a:graphicFrameLocks noChangeAspect="1"/>
          </p:cNvGraphicFramePr>
          <p:nvPr>
            <p:extLst>
              <p:ext uri="{D42A27DB-BD31-4B8C-83A1-F6EECF244321}">
                <p14:modId xmlns:p14="http://schemas.microsoft.com/office/powerpoint/2010/main" val="939600350"/>
              </p:ext>
            </p:extLst>
          </p:nvPr>
        </p:nvGraphicFramePr>
        <p:xfrm>
          <a:off x="1168400" y="4532312"/>
          <a:ext cx="3232150" cy="1535271"/>
        </p:xfrm>
        <a:graphic>
          <a:graphicData uri="http://schemas.openxmlformats.org/presentationml/2006/ole">
            <mc:AlternateContent xmlns:mc="http://schemas.openxmlformats.org/markup-compatibility/2006">
              <mc:Choice xmlns:v="urn:schemas-microsoft-com:vml" Requires="v">
                <p:oleObj spid="_x0000_s4112" name="Equation" r:id="rId4" imgW="1015920" imgH="482400" progId="Equation.DSMT4">
                  <p:embed/>
                </p:oleObj>
              </mc:Choice>
              <mc:Fallback>
                <p:oleObj name="Equation" r:id="rId4" imgW="1015920" imgH="482400" progId="Equation.DSMT4">
                  <p:embed/>
                  <p:pic>
                    <p:nvPicPr>
                      <p:cNvPr id="0" name=""/>
                      <p:cNvPicPr/>
                      <p:nvPr/>
                    </p:nvPicPr>
                    <p:blipFill>
                      <a:blip r:embed="rId5"/>
                      <a:stretch>
                        <a:fillRect/>
                      </a:stretch>
                    </p:blipFill>
                    <p:spPr>
                      <a:xfrm>
                        <a:off x="1168400" y="4532312"/>
                        <a:ext cx="3232150" cy="1535271"/>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Social problem</a:t>
            </a:r>
          </a:p>
        </p:txBody>
      </p:sp>
      <p:sp>
        <p:nvSpPr>
          <p:cNvPr id="68611" name="Rectangle 3"/>
          <p:cNvSpPr>
            <a:spLocks noGrp="1" noChangeArrowheads="1"/>
          </p:cNvSpPr>
          <p:nvPr>
            <p:ph type="body" idx="1"/>
          </p:nvPr>
        </p:nvSpPr>
        <p:spPr/>
        <p:txBody>
          <a:bodyPr/>
          <a:lstStyle/>
          <a:p>
            <a:pPr eaLnBrk="1" hangingPunct="1"/>
            <a:r>
              <a:rPr lang="en-US" i="1" dirty="0" smtClean="0"/>
              <a:t>Max on q and a</a:t>
            </a:r>
          </a:p>
          <a:p>
            <a:pPr lvl="1" eaLnBrk="1" hangingPunct="1"/>
            <a:r>
              <a:rPr lang="en-US" i="1" dirty="0" smtClean="0"/>
              <a:t>U(q) – D(a) – C(</a:t>
            </a:r>
            <a:r>
              <a:rPr lang="en-US" i="1" dirty="0" err="1" smtClean="0"/>
              <a:t>q,a</a:t>
            </a:r>
            <a:r>
              <a:rPr lang="en-US" i="1" dirty="0" smtClean="0"/>
              <a:t>)</a:t>
            </a:r>
            <a:r>
              <a:rPr lang="en-US" dirty="0" smtClean="0"/>
              <a:t>.</a:t>
            </a:r>
          </a:p>
          <a:p>
            <a:pPr eaLnBrk="1" hangingPunct="1"/>
            <a:r>
              <a:rPr lang="en-US" dirty="0" smtClean="0"/>
              <a:t>Assuming interior solutions, the resulting first-order conditions are</a:t>
            </a:r>
            <a:endParaRPr lang="en-US" i="1" dirty="0" smtClean="0"/>
          </a:p>
          <a:p>
            <a:pPr eaLnBrk="1" hangingPunct="1"/>
            <a:r>
              <a:rPr lang="en-US" i="1" dirty="0" err="1" smtClean="0"/>
              <a:t>U</a:t>
            </a:r>
            <a:r>
              <a:rPr lang="en-US" i="1" baseline="-25000" dirty="0" err="1" smtClean="0"/>
              <a:t>q</a:t>
            </a:r>
            <a:r>
              <a:rPr lang="en-US" i="1" dirty="0" smtClean="0"/>
              <a:t> = </a:t>
            </a:r>
            <a:r>
              <a:rPr lang="en-US" i="1" dirty="0" err="1" smtClean="0"/>
              <a:t>C</a:t>
            </a:r>
            <a:r>
              <a:rPr lang="en-US" i="1" baseline="-25000" dirty="0" err="1" smtClean="0"/>
              <a:t>q</a:t>
            </a:r>
            <a:r>
              <a:rPr lang="en-US" i="1" dirty="0" smtClean="0"/>
              <a:t> </a:t>
            </a:r>
          </a:p>
          <a:p>
            <a:pPr lvl="1" eaLnBrk="1" hangingPunct="1"/>
            <a:r>
              <a:rPr lang="en-US" i="1" dirty="0" smtClean="0">
                <a:sym typeface="Symbol" pitchFamily="18" charset="2"/>
              </a:rPr>
              <a:t>p = mc</a:t>
            </a:r>
          </a:p>
          <a:p>
            <a:pPr eaLnBrk="1" hangingPunct="1"/>
            <a:r>
              <a:rPr lang="en-US" i="1" dirty="0" smtClean="0">
                <a:sym typeface="Symbol" pitchFamily="18" charset="2"/>
              </a:rPr>
              <a:t></a:t>
            </a:r>
            <a:r>
              <a:rPr lang="en-US" i="1" dirty="0" err="1" smtClean="0"/>
              <a:t>C</a:t>
            </a:r>
            <a:r>
              <a:rPr lang="en-US" i="1" baseline="-25000" dirty="0" err="1" smtClean="0"/>
              <a:t>a</a:t>
            </a:r>
            <a:r>
              <a:rPr lang="en-US" dirty="0" smtClean="0"/>
              <a:t> =</a:t>
            </a:r>
            <a:r>
              <a:rPr lang="en-US" i="1" dirty="0" smtClean="0"/>
              <a:t> D</a:t>
            </a:r>
            <a:r>
              <a:rPr lang="en-US" i="1" baseline="-25000" dirty="0" smtClean="0"/>
              <a:t>a</a:t>
            </a:r>
            <a:r>
              <a:rPr lang="en-US" i="1" dirty="0" smtClean="0"/>
              <a:t> </a:t>
            </a:r>
            <a:r>
              <a:rPr lang="en-US" dirty="0" smtClean="0"/>
              <a:t>.</a:t>
            </a:r>
          </a:p>
          <a:p>
            <a:pPr lvl="1" eaLnBrk="1" hangingPunct="1"/>
            <a:r>
              <a:rPr lang="en-US" dirty="0" smtClean="0"/>
              <a:t>mc of abatement = marginal damage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en-US" smtClean="0"/>
          </a:p>
        </p:txBody>
      </p:sp>
      <p:sp>
        <p:nvSpPr>
          <p:cNvPr id="69635" name="Rectangle 3"/>
          <p:cNvSpPr>
            <a:spLocks noGrp="1" noChangeArrowheads="1"/>
          </p:cNvSpPr>
          <p:nvPr>
            <p:ph type="body" idx="1"/>
          </p:nvPr>
        </p:nvSpPr>
        <p:spPr/>
        <p:txBody>
          <a:bodyPr/>
          <a:lstStyle/>
          <a:p>
            <a:pPr eaLnBrk="1" hangingPunct="1"/>
            <a:r>
              <a:rPr lang="en-US" dirty="0" smtClean="0"/>
              <a:t>It is usual to concentrate the answer in a by first finding the optimal q(a) and then</a:t>
            </a:r>
          </a:p>
          <a:p>
            <a:pPr eaLnBrk="1" hangingPunct="1"/>
            <a:r>
              <a:rPr lang="en-US" dirty="0" err="1" smtClean="0"/>
              <a:t>max</a:t>
            </a:r>
            <a:r>
              <a:rPr lang="en-US" baseline="-25000" dirty="0" err="1" smtClean="0"/>
              <a:t>a</a:t>
            </a:r>
            <a:r>
              <a:rPr lang="en-US" dirty="0" smtClean="0"/>
              <a:t> U(q(a)) – D(a) – C(q(a),a)</a:t>
            </a:r>
          </a:p>
          <a:p>
            <a:pPr eaLnBrk="1" hangingPunct="1"/>
            <a:r>
              <a:rPr lang="en-US" dirty="0" smtClean="0"/>
              <a:t>(p q’ – </a:t>
            </a:r>
            <a:r>
              <a:rPr lang="en-US" dirty="0" err="1" smtClean="0"/>
              <a:t>C</a:t>
            </a:r>
            <a:r>
              <a:rPr lang="en-US" baseline="-25000" dirty="0" err="1" smtClean="0"/>
              <a:t>q</a:t>
            </a:r>
            <a:r>
              <a:rPr lang="en-US" dirty="0" smtClean="0"/>
              <a:t> q’) –D’ – C</a:t>
            </a:r>
            <a:r>
              <a:rPr lang="en-US" baseline="-25000" dirty="0" smtClean="0"/>
              <a:t>a </a:t>
            </a:r>
            <a:r>
              <a:rPr lang="en-US" dirty="0" smtClean="0"/>
              <a:t>= 0</a:t>
            </a:r>
          </a:p>
          <a:p>
            <a:pPr eaLnBrk="1" hangingPunct="1"/>
            <a:r>
              <a:rPr lang="en-US" dirty="0" smtClean="0"/>
              <a:t>first terms are zero by p = mc</a:t>
            </a:r>
          </a:p>
          <a:p>
            <a:pPr eaLnBrk="1" hangingPunct="1"/>
            <a:r>
              <a:rPr lang="en-US" dirty="0" smtClean="0"/>
              <a:t>back to </a:t>
            </a:r>
            <a:r>
              <a:rPr lang="en-US" dirty="0" err="1" smtClean="0"/>
              <a:t>marg</a:t>
            </a:r>
            <a:r>
              <a:rPr lang="en-US" dirty="0" smtClean="0"/>
              <a:t> damage = </a:t>
            </a:r>
            <a:r>
              <a:rPr lang="en-US" dirty="0" err="1" smtClean="0"/>
              <a:t>marg</a:t>
            </a:r>
            <a:r>
              <a:rPr lang="en-US" dirty="0" smtClean="0"/>
              <a:t> cost abate</a:t>
            </a:r>
          </a:p>
          <a:p>
            <a:pPr eaLnBrk="1" hangingPunct="1"/>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MCA</a:t>
            </a:r>
            <a:endParaRPr lang="en-US" dirty="0"/>
          </a:p>
        </p:txBody>
      </p:sp>
      <p:sp>
        <p:nvSpPr>
          <p:cNvPr id="3" name="Content Placeholder 2"/>
          <p:cNvSpPr>
            <a:spLocks noGrp="1"/>
          </p:cNvSpPr>
          <p:nvPr>
            <p:ph idx="1"/>
          </p:nvPr>
        </p:nvSpPr>
        <p:spPr/>
        <p:txBody>
          <a:bodyPr/>
          <a:lstStyle/>
          <a:p>
            <a:r>
              <a:rPr lang="en-US" dirty="0" smtClean="0"/>
              <a:t>What happens to marginal cost of abatement as we subtract effluent?</a:t>
            </a:r>
          </a:p>
          <a:p>
            <a:r>
              <a:rPr lang="en-US" dirty="0" smtClean="0"/>
              <a:t>-</a:t>
            </a:r>
            <a:r>
              <a:rPr lang="en-US" dirty="0" err="1" smtClean="0"/>
              <a:t>C</a:t>
            </a:r>
            <a:r>
              <a:rPr lang="en-US" baseline="-25000" dirty="0" err="1" smtClean="0"/>
              <a:t>a</a:t>
            </a:r>
            <a:r>
              <a:rPr lang="en-US" dirty="0" smtClean="0"/>
              <a:t>(q(a), a)</a:t>
            </a:r>
          </a:p>
          <a:p>
            <a:r>
              <a:rPr lang="en-US" dirty="0" smtClean="0"/>
              <a:t>The direct effect through a means we ride up the </a:t>
            </a:r>
            <a:r>
              <a:rPr lang="en-US" dirty="0" err="1" smtClean="0"/>
              <a:t>mca</a:t>
            </a:r>
            <a:r>
              <a:rPr lang="en-US" dirty="0" smtClean="0"/>
              <a:t> curve.</a:t>
            </a:r>
          </a:p>
          <a:p>
            <a:r>
              <a:rPr lang="en-US" dirty="0" smtClean="0"/>
              <a:t>The indirect effect is that we make less output (logically, at least) and it is harder to abate on margin when there is less output.  Curve shifts in.</a:t>
            </a:r>
            <a:endParaRPr lang="en-US" dirty="0"/>
          </a:p>
        </p:txBody>
      </p:sp>
    </p:spTree>
    <p:extLst>
      <p:ext uri="{BB962C8B-B14F-4D97-AF65-F5344CB8AC3E}">
        <p14:creationId xmlns:p14="http://schemas.microsoft.com/office/powerpoint/2010/main" val="269653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Tax and Standard</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t = D’(a*) is the optimal emissions tax</a:t>
            </a:r>
          </a:p>
          <a:p>
            <a:pPr lvl="1" eaLnBrk="1" hangingPunct="1">
              <a:lnSpc>
                <a:spcPct val="90000"/>
              </a:lnSpc>
            </a:pPr>
            <a:r>
              <a:rPr lang="en-US" smtClean="0"/>
              <a:t>Firm max</a:t>
            </a:r>
            <a:r>
              <a:rPr lang="en-US" baseline="-25000" smtClean="0"/>
              <a:t>a</a:t>
            </a:r>
            <a:r>
              <a:rPr lang="en-US" smtClean="0"/>
              <a:t> </a:t>
            </a:r>
            <a:r>
              <a:rPr lang="en-US" smtClean="0">
                <a:latin typeface="Symbol" pitchFamily="18" charset="2"/>
              </a:rPr>
              <a:t>p</a:t>
            </a:r>
            <a:r>
              <a:rPr lang="en-US" smtClean="0">
                <a:latin typeface="Arial Unicode MS" pitchFamily="34" charset="-128"/>
              </a:rPr>
              <a:t>(P,a) - ta</a:t>
            </a:r>
            <a:endParaRPr lang="en-US" smtClean="0"/>
          </a:p>
          <a:p>
            <a:pPr eaLnBrk="1" hangingPunct="1">
              <a:lnSpc>
                <a:spcPct val="90000"/>
              </a:lnSpc>
            </a:pPr>
            <a:r>
              <a:rPr lang="en-US" smtClean="0"/>
              <a:t>a* is the optimal emissions standard</a:t>
            </a:r>
          </a:p>
          <a:p>
            <a:pPr lvl="1" eaLnBrk="1" hangingPunct="1">
              <a:lnSpc>
                <a:spcPct val="90000"/>
              </a:lnSpc>
            </a:pPr>
            <a:r>
              <a:rPr lang="en-US" smtClean="0"/>
              <a:t>Firm max</a:t>
            </a:r>
            <a:r>
              <a:rPr lang="en-US" baseline="-25000" smtClean="0"/>
              <a:t>a</a:t>
            </a:r>
            <a:r>
              <a:rPr lang="en-US" smtClean="0"/>
              <a:t> </a:t>
            </a:r>
            <a:r>
              <a:rPr lang="en-US" smtClean="0">
                <a:latin typeface="Symbol" pitchFamily="18" charset="2"/>
              </a:rPr>
              <a:t>p</a:t>
            </a:r>
            <a:r>
              <a:rPr lang="en-US" smtClean="0">
                <a:latin typeface="Arial Unicode MS" pitchFamily="34" charset="-128"/>
              </a:rPr>
              <a:t>(P,a) s.t. a &lt; a*</a:t>
            </a:r>
          </a:p>
          <a:p>
            <a:pPr eaLnBrk="1" hangingPunct="1">
              <a:lnSpc>
                <a:spcPct val="90000"/>
              </a:lnSpc>
            </a:pPr>
            <a:r>
              <a:rPr lang="en-US" smtClean="0">
                <a:latin typeface="Arial Unicode MS" pitchFamily="34" charset="-128"/>
              </a:rPr>
              <a:t>In both cases a* is the chosen emissions</a:t>
            </a:r>
          </a:p>
          <a:p>
            <a:pPr lvl="1" eaLnBrk="1" hangingPunct="1">
              <a:lnSpc>
                <a:spcPct val="90000"/>
              </a:lnSpc>
            </a:pPr>
            <a:r>
              <a:rPr lang="en-US" smtClean="0">
                <a:latin typeface="Arial Unicode MS" pitchFamily="34" charset="-128"/>
              </a:rPr>
              <a:t>difference is that with a tax t a* is the tax revenue that goes to the government.</a:t>
            </a:r>
          </a:p>
          <a:p>
            <a:pPr lvl="1" eaLnBrk="1" hangingPunct="1">
              <a:lnSpc>
                <a:spcPct val="90000"/>
              </a:lnSpc>
            </a:pPr>
            <a:r>
              <a:rPr lang="en-US" smtClean="0">
                <a:latin typeface="Arial Unicode MS" pitchFamily="34" charset="-128"/>
              </a:rPr>
              <a:t>Firm (of course) prefers standard</a:t>
            </a:r>
          </a:p>
          <a:p>
            <a:pPr lvl="1" eaLnBrk="1" hangingPunct="1">
              <a:lnSpc>
                <a:spcPct val="90000"/>
              </a:lnSpc>
            </a:pPr>
            <a:r>
              <a:rPr lang="en-US" smtClean="0">
                <a:latin typeface="Arial Unicode MS" pitchFamily="34" charset="-128"/>
              </a:rPr>
              <a:t>P constant drives the equivalence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MCA(q(a),a)</a:t>
            </a:r>
            <a:endParaRPr lang="en-US" dirty="0"/>
          </a:p>
        </p:txBody>
      </p:sp>
      <p:cxnSp>
        <p:nvCxnSpPr>
          <p:cNvPr id="5" name="Straight Connector 4"/>
          <p:cNvCxnSpPr/>
          <p:nvPr/>
        </p:nvCxnSpPr>
        <p:spPr>
          <a:xfrm flipH="1">
            <a:off x="1504950" y="1962150"/>
            <a:ext cx="19050" cy="3257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04950" y="5219700"/>
            <a:ext cx="501015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43300" y="5695950"/>
            <a:ext cx="1274708" cy="369332"/>
          </a:xfrm>
          <a:prstGeom prst="rect">
            <a:avLst/>
          </a:prstGeom>
          <a:noFill/>
        </p:spPr>
        <p:txBody>
          <a:bodyPr wrap="none" rtlCol="0">
            <a:spAutoFit/>
          </a:bodyPr>
          <a:lstStyle/>
          <a:p>
            <a:r>
              <a:rPr lang="en-US" dirty="0" smtClean="0"/>
              <a:t>abatement</a:t>
            </a:r>
            <a:endParaRPr lang="en-US" dirty="0"/>
          </a:p>
        </p:txBody>
      </p:sp>
      <p:cxnSp>
        <p:nvCxnSpPr>
          <p:cNvPr id="12" name="Straight Connector 11"/>
          <p:cNvCxnSpPr/>
          <p:nvPr/>
        </p:nvCxnSpPr>
        <p:spPr>
          <a:xfrm flipV="1">
            <a:off x="3543300" y="3086100"/>
            <a:ext cx="3981450" cy="17907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42984" y="4031218"/>
            <a:ext cx="1172116" cy="369332"/>
          </a:xfrm>
          <a:prstGeom prst="rect">
            <a:avLst/>
          </a:prstGeom>
          <a:noFill/>
        </p:spPr>
        <p:txBody>
          <a:bodyPr wrap="none" rtlCol="0">
            <a:spAutoFit/>
          </a:bodyPr>
          <a:lstStyle/>
          <a:p>
            <a:r>
              <a:rPr lang="en-US" dirty="0" smtClean="0"/>
              <a:t>MCA(</a:t>
            </a:r>
            <a:r>
              <a:rPr lang="en-US" dirty="0" err="1" smtClean="0"/>
              <a:t>q,a</a:t>
            </a:r>
            <a:r>
              <a:rPr lang="en-US" dirty="0" smtClean="0"/>
              <a:t>)</a:t>
            </a:r>
            <a:endParaRPr lang="en-US" dirty="0"/>
          </a:p>
        </p:txBody>
      </p:sp>
      <p:sp>
        <p:nvSpPr>
          <p:cNvPr id="15" name="Freeform 14"/>
          <p:cNvSpPr/>
          <p:nvPr/>
        </p:nvSpPr>
        <p:spPr>
          <a:xfrm>
            <a:off x="3619500" y="1847850"/>
            <a:ext cx="2266950" cy="3009900"/>
          </a:xfrm>
          <a:custGeom>
            <a:avLst/>
            <a:gdLst>
              <a:gd name="connsiteX0" fmla="*/ 0 w 2266950"/>
              <a:gd name="connsiteY0" fmla="*/ 3009900 h 3009900"/>
              <a:gd name="connsiteX1" fmla="*/ 990600 w 2266950"/>
              <a:gd name="connsiteY1" fmla="*/ 2247900 h 3009900"/>
              <a:gd name="connsiteX2" fmla="*/ 1790700 w 2266950"/>
              <a:gd name="connsiteY2" fmla="*/ 1333500 h 3009900"/>
              <a:gd name="connsiteX3" fmla="*/ 2133600 w 2266950"/>
              <a:gd name="connsiteY3" fmla="*/ 590550 h 3009900"/>
              <a:gd name="connsiteX4" fmla="*/ 2266950 w 2266950"/>
              <a:gd name="connsiteY4" fmla="*/ 0 h 3009900"/>
              <a:gd name="connsiteX5" fmla="*/ 2266950 w 2266950"/>
              <a:gd name="connsiteY5" fmla="*/ 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950" h="3009900">
                <a:moveTo>
                  <a:pt x="0" y="3009900"/>
                </a:moveTo>
                <a:cubicBezTo>
                  <a:pt x="346075" y="2768600"/>
                  <a:pt x="692150" y="2527300"/>
                  <a:pt x="990600" y="2247900"/>
                </a:cubicBezTo>
                <a:cubicBezTo>
                  <a:pt x="1289050" y="1968500"/>
                  <a:pt x="1600200" y="1609725"/>
                  <a:pt x="1790700" y="1333500"/>
                </a:cubicBezTo>
                <a:cubicBezTo>
                  <a:pt x="1981200" y="1057275"/>
                  <a:pt x="2054225" y="812800"/>
                  <a:pt x="2133600" y="590550"/>
                </a:cubicBezTo>
                <a:cubicBezTo>
                  <a:pt x="2212975" y="368300"/>
                  <a:pt x="2266950" y="0"/>
                  <a:pt x="2266950" y="0"/>
                </a:cubicBezTo>
                <a:lnTo>
                  <a:pt x="22669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57159" y="2545318"/>
            <a:ext cx="1454244" cy="369332"/>
          </a:xfrm>
          <a:prstGeom prst="rect">
            <a:avLst/>
          </a:prstGeom>
          <a:noFill/>
        </p:spPr>
        <p:txBody>
          <a:bodyPr wrap="none" rtlCol="0">
            <a:spAutoFit/>
          </a:bodyPr>
          <a:lstStyle/>
          <a:p>
            <a:r>
              <a:rPr lang="en-US" dirty="0" smtClean="0"/>
              <a:t>MCA(q(a),a)</a:t>
            </a:r>
            <a:endParaRPr lang="en-US" dirty="0"/>
          </a:p>
        </p:txBody>
      </p:sp>
    </p:spTree>
    <p:extLst>
      <p:ext uri="{BB962C8B-B14F-4D97-AF65-F5344CB8AC3E}">
        <p14:creationId xmlns:p14="http://schemas.microsoft.com/office/powerpoint/2010/main" val="22002904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Two margins to reduce pollution</a:t>
            </a:r>
          </a:p>
          <a:p>
            <a:pPr lvl="1"/>
            <a:r>
              <a:rPr lang="en-US" dirty="0" smtClean="0"/>
              <a:t>Lower quantity</a:t>
            </a:r>
          </a:p>
          <a:p>
            <a:pPr lvl="1"/>
            <a:r>
              <a:rPr lang="en-US" dirty="0" smtClean="0"/>
              <a:t>Lower emissions/quantity</a:t>
            </a:r>
            <a:endParaRPr lang="en-US" dirty="0"/>
          </a:p>
        </p:txBody>
      </p:sp>
    </p:spTree>
    <p:extLst>
      <p:ext uri="{BB962C8B-B14F-4D97-AF65-F5344CB8AC3E}">
        <p14:creationId xmlns:p14="http://schemas.microsoft.com/office/powerpoint/2010/main" val="26788371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under MCA…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84326092"/>
              </p:ext>
            </p:extLst>
          </p:nvPr>
        </p:nvGraphicFramePr>
        <p:xfrm>
          <a:off x="710905" y="1619250"/>
          <a:ext cx="7944145" cy="3486150"/>
        </p:xfrm>
        <a:graphic>
          <a:graphicData uri="http://schemas.openxmlformats.org/presentationml/2006/ole">
            <mc:AlternateContent xmlns:mc="http://schemas.openxmlformats.org/markup-compatibility/2006">
              <mc:Choice xmlns:v="urn:schemas-microsoft-com:vml" Requires="v">
                <p:oleObj spid="_x0000_s5133" name="Equation" r:id="rId3" imgW="4508280" imgH="1714320" progId="Equation.DSMT4">
                  <p:embed/>
                </p:oleObj>
              </mc:Choice>
              <mc:Fallback>
                <p:oleObj name="Equation" r:id="rId3" imgW="4508280" imgH="1714320" progId="Equation.DSMT4">
                  <p:embed/>
                  <p:pic>
                    <p:nvPicPr>
                      <p:cNvPr id="0" name=""/>
                      <p:cNvPicPr/>
                      <p:nvPr/>
                    </p:nvPicPr>
                    <p:blipFill>
                      <a:blip r:embed="rId4"/>
                      <a:stretch>
                        <a:fillRect/>
                      </a:stretch>
                    </p:blipFill>
                    <p:spPr>
                      <a:xfrm>
                        <a:off x="710905" y="1619250"/>
                        <a:ext cx="7944145" cy="3486150"/>
                      </a:xfrm>
                      <a:prstGeom prst="rect">
                        <a:avLst/>
                      </a:prstGeom>
                    </p:spPr>
                  </p:pic>
                </p:oleObj>
              </mc:Fallback>
            </mc:AlternateContent>
          </a:graphicData>
        </a:graphic>
      </p:graphicFrame>
    </p:spTree>
    <p:extLst>
      <p:ext uri="{BB962C8B-B14F-4D97-AF65-F5344CB8AC3E}">
        <p14:creationId xmlns:p14="http://schemas.microsoft.com/office/powerpoint/2010/main" val="18015682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Does MC shift in?</a:t>
            </a:r>
          </a:p>
        </p:txBody>
      </p:sp>
      <p:graphicFrame>
        <p:nvGraphicFramePr>
          <p:cNvPr id="3074" name="Object 4"/>
          <p:cNvGraphicFramePr>
            <a:graphicFrameLocks noChangeAspect="1"/>
          </p:cNvGraphicFramePr>
          <p:nvPr/>
        </p:nvGraphicFramePr>
        <p:xfrm>
          <a:off x="4605338" y="2959100"/>
          <a:ext cx="4538662" cy="1738313"/>
        </p:xfrm>
        <a:graphic>
          <a:graphicData uri="http://schemas.openxmlformats.org/presentationml/2006/ole">
            <mc:AlternateContent xmlns:mc="http://schemas.openxmlformats.org/markup-compatibility/2006">
              <mc:Choice xmlns:v="urn:schemas-microsoft-com:vml" Requires="v">
                <p:oleObj spid="_x0000_s6152" name="Equation" r:id="rId4" imgW="2387520" imgH="914400" progId="Equation.3">
                  <p:embed/>
                </p:oleObj>
              </mc:Choice>
              <mc:Fallback>
                <p:oleObj name="Equation" r:id="rId4" imgW="238752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338" y="2959100"/>
                        <a:ext cx="4538662" cy="173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6"/>
          <p:cNvSpPr>
            <a:spLocks noGrp="1" noChangeArrowheads="1"/>
          </p:cNvSpPr>
          <p:nvPr>
            <p:ph type="body" sz="half" idx="1"/>
          </p:nvPr>
        </p:nvSpPr>
        <p:spPr>
          <a:xfrm>
            <a:off x="457200" y="1600200"/>
            <a:ext cx="4035425" cy="4525963"/>
          </a:xfrm>
        </p:spPr>
        <p:txBody>
          <a:bodyPr/>
          <a:lstStyle/>
          <a:p>
            <a:pPr eaLnBrk="1" hangingPunct="1"/>
            <a:r>
              <a:rPr lang="en-US" sz="2800" smtClean="0"/>
              <a:t> mc increases in w (price of clean air) when</a:t>
            </a:r>
          </a:p>
          <a:p>
            <a:pPr eaLnBrk="1" hangingPunct="1"/>
            <a:r>
              <a:rPr lang="en-US" sz="2800" smtClean="0"/>
              <a:t>Factor demand, X, for clean air increases in Q</a:t>
            </a:r>
          </a:p>
          <a:p>
            <a:pPr lvl="2" eaLnBrk="1" hangingPunct="1"/>
            <a:r>
              <a:rPr lang="en-US" sz="2000" smtClean="0"/>
              <a:t>derivative of cost is factor demand</a:t>
            </a:r>
          </a:p>
        </p:txBody>
      </p:sp>
    </p:spTree>
    <p:extLst>
      <p:ext uri="{BB962C8B-B14F-4D97-AF65-F5344CB8AC3E}">
        <p14:creationId xmlns:p14="http://schemas.microsoft.com/office/powerpoint/2010/main" val="35109126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err="1" smtClean="0"/>
              <a:t>Pigouvian</a:t>
            </a:r>
            <a:r>
              <a:rPr lang="en-US" dirty="0" smtClean="0"/>
              <a:t> Tax</a:t>
            </a:r>
          </a:p>
        </p:txBody>
      </p:sp>
      <p:sp>
        <p:nvSpPr>
          <p:cNvPr id="70659" name="Rectangle 3"/>
          <p:cNvSpPr>
            <a:spLocks noGrp="1" noChangeArrowheads="1"/>
          </p:cNvSpPr>
          <p:nvPr>
            <p:ph type="body" idx="1"/>
          </p:nvPr>
        </p:nvSpPr>
        <p:spPr/>
        <p:txBody>
          <a:bodyPr/>
          <a:lstStyle/>
          <a:p>
            <a:pPr eaLnBrk="1" hangingPunct="1"/>
            <a:r>
              <a:rPr lang="en-US" dirty="0" smtClean="0"/>
              <a:t>effluent charge of </a:t>
            </a:r>
          </a:p>
          <a:p>
            <a:pPr eaLnBrk="1" hangingPunct="1"/>
            <a:r>
              <a:rPr lang="en-US" dirty="0" smtClean="0"/>
              <a:t>t = </a:t>
            </a:r>
            <a:r>
              <a:rPr lang="en-US" dirty="0" err="1" smtClean="0"/>
              <a:t>D</a:t>
            </a:r>
            <a:r>
              <a:rPr lang="en-US" baseline="-25000" dirty="0" err="1" smtClean="0"/>
              <a:t>a</a:t>
            </a:r>
            <a:r>
              <a:rPr lang="en-US" dirty="0" smtClean="0"/>
              <a:t>(a*)</a:t>
            </a:r>
          </a:p>
          <a:p>
            <a:pPr eaLnBrk="1" hangingPunct="1"/>
            <a:r>
              <a:rPr lang="en-US" dirty="0" smtClean="0"/>
              <a:t>Now firm will choose</a:t>
            </a:r>
          </a:p>
          <a:p>
            <a:pPr eaLnBrk="1" hangingPunct="1"/>
            <a:r>
              <a:rPr lang="en-US" dirty="0" smtClean="0"/>
              <a:t>-C</a:t>
            </a:r>
            <a:r>
              <a:rPr lang="en-US" baseline="-25000" dirty="0" smtClean="0"/>
              <a:t>a</a:t>
            </a:r>
            <a:r>
              <a:rPr lang="en-US" dirty="0" smtClean="0"/>
              <a:t> = t</a:t>
            </a:r>
          </a:p>
          <a:p>
            <a:pPr eaLnBrk="1" hangingPunct="1"/>
            <a:r>
              <a:rPr lang="en-US" dirty="0" smtClean="0"/>
              <a:t>which again gives a* and is fully optimal</a:t>
            </a:r>
          </a:p>
          <a:p>
            <a:pPr eaLnBrk="1" hangingPunct="1"/>
            <a:r>
              <a:rPr lang="en-US" dirty="0" smtClean="0"/>
              <a:t>Of course now the firm pays t a* in tax</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Standard</a:t>
            </a:r>
          </a:p>
        </p:txBody>
      </p:sp>
      <p:sp>
        <p:nvSpPr>
          <p:cNvPr id="71683" name="Rectangle 3"/>
          <p:cNvSpPr>
            <a:spLocks noGrp="1" noChangeArrowheads="1"/>
          </p:cNvSpPr>
          <p:nvPr>
            <p:ph type="body" idx="1"/>
          </p:nvPr>
        </p:nvSpPr>
        <p:spPr/>
        <p:txBody>
          <a:bodyPr/>
          <a:lstStyle/>
          <a:p>
            <a:pPr eaLnBrk="1" hangingPunct="1"/>
            <a:r>
              <a:rPr lang="en-US" dirty="0" smtClean="0"/>
              <a:t>An emissions standard gives the same answer</a:t>
            </a:r>
          </a:p>
          <a:p>
            <a:pPr eaLnBrk="1" hangingPunct="1"/>
            <a:r>
              <a:rPr lang="en-US" dirty="0"/>
              <a:t>L</a:t>
            </a:r>
            <a:r>
              <a:rPr lang="en-US" dirty="0" smtClean="0"/>
              <a:t>agrangian  for a standard A is</a:t>
            </a:r>
          </a:p>
          <a:p>
            <a:pPr eaLnBrk="1" hangingPunct="1"/>
            <a:r>
              <a:rPr lang="en-US" dirty="0" smtClean="0"/>
              <a:t>Max </a:t>
            </a:r>
            <a:r>
              <a:rPr lang="en-US" i="1" baseline="-25000" dirty="0" smtClean="0"/>
              <a:t>q, a</a:t>
            </a:r>
            <a:r>
              <a:rPr lang="en-US" baseline="-25000" dirty="0" smtClean="0"/>
              <a:t> </a:t>
            </a:r>
            <a:r>
              <a:rPr lang="en-US" dirty="0" smtClean="0"/>
              <a:t>Min</a:t>
            </a:r>
            <a:r>
              <a:rPr lang="en-US" i="1" baseline="-25000" dirty="0" smtClean="0">
                <a:sym typeface="Symbol" pitchFamily="18" charset="2"/>
              </a:rPr>
              <a:t></a:t>
            </a:r>
            <a:r>
              <a:rPr lang="en-US" i="1" dirty="0" smtClean="0"/>
              <a:t> U(q) –C(q, a)+ </a:t>
            </a:r>
            <a:r>
              <a:rPr lang="en-US" i="1" dirty="0" smtClean="0">
                <a:sym typeface="Symbol" pitchFamily="18" charset="2"/>
              </a:rPr>
              <a:t></a:t>
            </a:r>
            <a:r>
              <a:rPr lang="en-US" i="1" dirty="0" smtClean="0"/>
              <a:t>[A – a]</a:t>
            </a:r>
            <a:r>
              <a:rPr lang="en-US" dirty="0" smtClean="0"/>
              <a:t>. </a:t>
            </a:r>
          </a:p>
          <a:p>
            <a:pPr eaLnBrk="1" hangingPunct="1"/>
            <a:r>
              <a:rPr lang="en-US" dirty="0" smtClean="0"/>
              <a:t>Of course if A = a* one gets the same answer as before and </a:t>
            </a:r>
            <a:r>
              <a:rPr lang="en-US" i="1" dirty="0" smtClean="0">
                <a:sym typeface="Symbol" pitchFamily="18" charset="2"/>
              </a:rPr>
              <a:t> has the same value as the tax would have had.</a:t>
            </a:r>
          </a:p>
          <a:p>
            <a:pPr eaLnBrk="1" hangingPunct="1"/>
            <a:endParaRPr lang="en-US" i="1" dirty="0" smtClean="0">
              <a:sym typeface="Symbol" pitchFamily="18" charset="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Now assume that U(</a:t>
            </a:r>
            <a:r>
              <a:rPr lang="en-US" dirty="0" err="1" smtClean="0"/>
              <a:t>q,alf</a:t>
            </a:r>
            <a:r>
              <a:rPr lang="en-US" dirty="0" smtClean="0"/>
              <a:t>), where </a:t>
            </a:r>
            <a:r>
              <a:rPr lang="en-US" dirty="0" err="1" smtClean="0"/>
              <a:t>alf</a:t>
            </a:r>
            <a:r>
              <a:rPr lang="en-US" dirty="0" smtClean="0"/>
              <a:t> is a shift parameter that increases demand.</a:t>
            </a:r>
          </a:p>
          <a:p>
            <a:r>
              <a:rPr lang="en-US" dirty="0" smtClean="0"/>
              <a:t>For both a standard and a tax regime, what are the comparative statics </a:t>
            </a:r>
            <a:r>
              <a:rPr lang="en-US" dirty="0" err="1" smtClean="0"/>
              <a:t>wrt</a:t>
            </a:r>
            <a:r>
              <a:rPr lang="en-US" dirty="0" smtClean="0"/>
              <a:t> </a:t>
            </a:r>
            <a:r>
              <a:rPr lang="en-US" dirty="0" err="1" smtClean="0"/>
              <a:t>alf</a:t>
            </a:r>
            <a:r>
              <a:rPr lang="en-US" dirty="0" smtClean="0"/>
              <a:t>?</a:t>
            </a:r>
          </a:p>
          <a:p>
            <a:r>
              <a:rPr lang="en-US" dirty="0" smtClean="0"/>
              <a:t>Compare the two cases</a:t>
            </a:r>
          </a:p>
          <a:p>
            <a:r>
              <a:rPr lang="en-US" dirty="0" smtClean="0"/>
              <a:t>This is a comparative statics exercise and it requires derivatives as an answer.</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t>Standard per Firm</a:t>
            </a:r>
          </a:p>
        </p:txBody>
      </p:sp>
      <p:sp>
        <p:nvSpPr>
          <p:cNvPr id="72707" name="Rectangle 3"/>
          <p:cNvSpPr>
            <a:spLocks noGrp="1" noChangeArrowheads="1"/>
          </p:cNvSpPr>
          <p:nvPr>
            <p:ph type="body" idx="1"/>
          </p:nvPr>
        </p:nvSpPr>
        <p:spPr/>
        <p:txBody>
          <a:bodyPr/>
          <a:lstStyle/>
          <a:p>
            <a:pPr eaLnBrk="1" hangingPunct="1"/>
            <a:r>
              <a:rPr lang="en-US" dirty="0" smtClean="0"/>
              <a:t>.  The difference in average production costs under a tax and a standard is</a:t>
            </a:r>
            <a:endParaRPr lang="en-US" i="1" dirty="0" smtClean="0"/>
          </a:p>
          <a:p>
            <a:pPr eaLnBrk="1" hangingPunct="1"/>
            <a:r>
              <a:rPr lang="en-US" i="1" dirty="0" smtClean="0"/>
              <a:t>C(q, t*)/q </a:t>
            </a:r>
            <a:r>
              <a:rPr lang="en-US" i="1" dirty="0" smtClean="0">
                <a:sym typeface="Symbol" pitchFamily="18" charset="2"/>
              </a:rPr>
              <a:t></a:t>
            </a:r>
            <a:r>
              <a:rPr lang="en-US" i="1" dirty="0" smtClean="0"/>
              <a:t> C(q, a(q, t*))/q =  a(q, t*) t*/q</a:t>
            </a:r>
            <a:r>
              <a:rPr lang="en-US" dirty="0" smtClean="0"/>
              <a:t> .</a:t>
            </a:r>
          </a:p>
          <a:p>
            <a:pPr eaLnBrk="1" hangingPunct="1"/>
            <a:r>
              <a:rPr lang="en-US" dirty="0" smtClean="0"/>
              <a:t>Since lower costs imply entry, an industry regulated with a standard will have more firms and thus more effluent than one regulated with a tax. (when the firms emit the same effluent)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Run CRTS</a:t>
            </a:r>
            <a:endParaRPr lang="en-US" dirty="0"/>
          </a:p>
        </p:txBody>
      </p:sp>
      <p:sp>
        <p:nvSpPr>
          <p:cNvPr id="3" name="Content Placeholder 2"/>
          <p:cNvSpPr>
            <a:spLocks noGrp="1"/>
          </p:cNvSpPr>
          <p:nvPr>
            <p:ph idx="1"/>
          </p:nvPr>
        </p:nvSpPr>
        <p:spPr/>
        <p:txBody>
          <a:bodyPr/>
          <a:lstStyle/>
          <a:p>
            <a:r>
              <a:rPr lang="en-US" dirty="0" smtClean="0"/>
              <a:t>Show that the right answer in the long run is to pass 100% of the costs onto the consumer.</a:t>
            </a:r>
          </a:p>
          <a:p>
            <a:r>
              <a:rPr lang="en-US" dirty="0" smtClean="0"/>
              <a:t>U(</a:t>
            </a:r>
            <a:r>
              <a:rPr lang="en-US" dirty="0" err="1" smtClean="0"/>
              <a:t>Nq</a:t>
            </a:r>
            <a:r>
              <a:rPr lang="en-US" dirty="0" smtClean="0"/>
              <a:t>) –NC(</a:t>
            </a:r>
            <a:r>
              <a:rPr lang="en-US" dirty="0" err="1" smtClean="0"/>
              <a:t>q,a</a:t>
            </a:r>
            <a:r>
              <a:rPr lang="en-US" dirty="0" smtClean="0"/>
              <a:t>)-D(Na)</a:t>
            </a:r>
          </a:p>
          <a:p>
            <a:pPr lvl="1"/>
            <a:r>
              <a:rPr lang="en-US" dirty="0" smtClean="0"/>
              <a:t>N P – N C’ or p = mc</a:t>
            </a:r>
          </a:p>
          <a:p>
            <a:pPr lvl="1"/>
            <a:r>
              <a:rPr lang="en-US" dirty="0" smtClean="0"/>
              <a:t>P q – C- a D’ = 0 or p = AC+D’ a/q</a:t>
            </a:r>
          </a:p>
          <a:p>
            <a:pPr lvl="1"/>
            <a:r>
              <a:rPr lang="en-US" dirty="0" smtClean="0"/>
              <a:t>-N C</a:t>
            </a:r>
            <a:r>
              <a:rPr lang="en-US" baseline="-25000" dirty="0" smtClean="0"/>
              <a:t>a</a:t>
            </a:r>
            <a:r>
              <a:rPr lang="en-US" dirty="0" smtClean="0"/>
              <a:t>-N D’ = 0 or MCA = MD.</a:t>
            </a:r>
          </a:p>
          <a:p>
            <a:r>
              <a:rPr lang="en-US" dirty="0" smtClean="0"/>
              <a:t>So t = D’(N*a*) decentralizes it.</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consumer pays..</a:t>
            </a:r>
            <a:endParaRPr lang="en-US" dirty="0"/>
          </a:p>
        </p:txBody>
      </p:sp>
      <p:sp>
        <p:nvSpPr>
          <p:cNvPr id="3" name="Content Placeholder 2"/>
          <p:cNvSpPr>
            <a:spLocks noGrp="1"/>
          </p:cNvSpPr>
          <p:nvPr>
            <p:ph idx="1"/>
          </p:nvPr>
        </p:nvSpPr>
        <p:spPr/>
        <p:txBody>
          <a:bodyPr/>
          <a:lstStyle/>
          <a:p>
            <a:r>
              <a:rPr lang="en-US" dirty="0" smtClean="0"/>
              <a:t>P = AC(q*,a*) +a*/q t</a:t>
            </a:r>
          </a:p>
          <a:p>
            <a:r>
              <a:rPr lang="en-US" dirty="0" smtClean="0"/>
              <a:t>With a standard per firm of a*, the last term would be missing and price would be too low.</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2394</TotalTime>
  <Words>6123</Words>
  <Application>Microsoft Office PowerPoint</Application>
  <PresentationFormat>On-screen Show (4:3)</PresentationFormat>
  <Paragraphs>866</Paragraphs>
  <Slides>138</Slides>
  <Notes>88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138</vt:i4>
      </vt:variant>
    </vt:vector>
  </HeadingPairs>
  <TitlesOfParts>
    <vt:vector size="141" baseType="lpstr">
      <vt:lpstr>Default Design</vt:lpstr>
      <vt:lpstr>Equation</vt:lpstr>
      <vt:lpstr>Document</vt:lpstr>
      <vt:lpstr>Environment:</vt:lpstr>
      <vt:lpstr>Basic Concepts</vt:lpstr>
      <vt:lpstr>Emissions to Harm where to intervene multi-media</vt:lpstr>
      <vt:lpstr>Inputs to Emissions: pollution prevention v. cleanup</vt:lpstr>
      <vt:lpstr>Fundamental Eq of Pollution</vt:lpstr>
      <vt:lpstr>In econ terms</vt:lpstr>
      <vt:lpstr>High Level View</vt:lpstr>
      <vt:lpstr>Market Model</vt:lpstr>
      <vt:lpstr>Tax and Standard</vt:lpstr>
      <vt:lpstr>Helfand’s Lettuce</vt:lpstr>
      <vt:lpstr>Leaching and Agriculture</vt:lpstr>
      <vt:lpstr>N Pollution</vt:lpstr>
      <vt:lpstr>Marginal Cost of Abatement Made Real</vt:lpstr>
      <vt:lpstr>Compare input tax to effluent standard</vt:lpstr>
      <vt:lpstr>Water price up, N price constant</vt:lpstr>
      <vt:lpstr>Effluent standard cheaper than a tax</vt:lpstr>
      <vt:lpstr>Saves 5kg/ha of leachate</vt:lpstr>
      <vt:lpstr>MCA</vt:lpstr>
      <vt:lpstr>Control Alternatives</vt:lpstr>
      <vt:lpstr>Types of Standard</vt:lpstr>
      <vt:lpstr>Other types of standards</vt:lpstr>
      <vt:lpstr>Emission per unit</vt:lpstr>
      <vt:lpstr>Technology Standards</vt:lpstr>
      <vt:lpstr>Technology Based Effluent Standards</vt:lpstr>
      <vt:lpstr> Technology Based Effluent Standard</vt:lpstr>
      <vt:lpstr>Summary</vt:lpstr>
      <vt:lpstr>Major Laws in the US</vt:lpstr>
      <vt:lpstr>NEPA</vt:lpstr>
      <vt:lpstr>Endangered Species Act</vt:lpstr>
      <vt:lpstr>LEDPA Process</vt:lpstr>
      <vt:lpstr>Limitations</vt:lpstr>
      <vt:lpstr>Clean Air Act</vt:lpstr>
      <vt:lpstr>1.  National Ambient Air Quality Standards. </vt:lpstr>
      <vt:lpstr>NAAQS</vt:lpstr>
      <vt:lpstr>States</vt:lpstr>
      <vt:lpstr>Much new empiricism:  start with</vt:lpstr>
      <vt:lpstr>Extreme Response to SIP:  RECLAIM</vt:lpstr>
      <vt:lpstr>Marketing Air Pollution</vt:lpstr>
      <vt:lpstr>2. NSPS</vt:lpstr>
      <vt:lpstr>NSPS</vt:lpstr>
      <vt:lpstr>NSPS Politics</vt:lpstr>
      <vt:lpstr>Grandfathering</vt:lpstr>
      <vt:lpstr>Grandfathering.</vt:lpstr>
      <vt:lpstr>Coal </vt:lpstr>
      <vt:lpstr>Clinton</vt:lpstr>
      <vt:lpstr>3. National Emission Standards for Hazardous Air Pollutants.</vt:lpstr>
      <vt:lpstr>4.  Mobile Sources.</vt:lpstr>
      <vt:lpstr>GHG: waiver of federal preemption</vt:lpstr>
      <vt:lpstr>Clean Air: Non-point Sources</vt:lpstr>
      <vt:lpstr>Mobile:  Role of Econ</vt:lpstr>
      <vt:lpstr>5. Acid Rain</vt:lpstr>
      <vt:lpstr>Cost of acid rain</vt:lpstr>
      <vt:lpstr>Responsible to Whom?</vt:lpstr>
      <vt:lpstr>Demand Side Measures</vt:lpstr>
      <vt:lpstr>Water</vt:lpstr>
      <vt:lpstr>Two Remaining Strings in the Bow</vt:lpstr>
      <vt:lpstr>0.  Sewage</vt:lpstr>
      <vt:lpstr>1.  NPDES</vt:lpstr>
      <vt:lpstr>NPDES-TBES</vt:lpstr>
      <vt:lpstr>Form of the Standard</vt:lpstr>
      <vt:lpstr>TDML</vt:lpstr>
      <vt:lpstr>No Federal Forcing</vt:lpstr>
      <vt:lpstr>Why Clean other States Water?</vt:lpstr>
      <vt:lpstr>Non Point Water Pollution</vt:lpstr>
      <vt:lpstr>FIFRA:  Pesticides--registered and permitted</vt:lpstr>
      <vt:lpstr>Resource Conservation and Recovery Act</vt:lpstr>
      <vt:lpstr>TRI</vt:lpstr>
      <vt:lpstr>Superfund</vt:lpstr>
      <vt:lpstr>Superfund II</vt:lpstr>
      <vt:lpstr>Damages</vt:lpstr>
      <vt:lpstr>Swedish Policy</vt:lpstr>
      <vt:lpstr>Sweden, con’t</vt:lpstr>
      <vt:lpstr>Bottom Line</vt:lpstr>
      <vt:lpstr>China </vt:lpstr>
      <vt:lpstr>Classical Environment</vt:lpstr>
      <vt:lpstr>Classical Environment</vt:lpstr>
      <vt:lpstr>Taxes or Standards</vt:lpstr>
      <vt:lpstr>Output = Pollute</vt:lpstr>
      <vt:lpstr>Set Up</vt:lpstr>
      <vt:lpstr>Competitive Solution</vt:lpstr>
      <vt:lpstr>Maximize W - All costs</vt:lpstr>
      <vt:lpstr>Deadweight Loss of Pollution</vt:lpstr>
      <vt:lpstr>A tax can achieve qs</vt:lpstr>
      <vt:lpstr>Firms Prefer Controls to Taxes</vt:lpstr>
      <vt:lpstr>An Output Tax or Standard</vt:lpstr>
      <vt:lpstr>The full problem</vt:lpstr>
      <vt:lpstr>Social problem</vt:lpstr>
      <vt:lpstr>PowerPoint Presentation</vt:lpstr>
      <vt:lpstr>Think about MCA</vt:lpstr>
      <vt:lpstr>MCA(q(a),a)</vt:lpstr>
      <vt:lpstr>PowerPoint Presentation</vt:lpstr>
      <vt:lpstr>AREA under MCA…</vt:lpstr>
      <vt:lpstr>Does MC shift in?</vt:lpstr>
      <vt:lpstr>Pigouvian Tax</vt:lpstr>
      <vt:lpstr>Standard</vt:lpstr>
      <vt:lpstr>Homework</vt:lpstr>
      <vt:lpstr>Standard per Firm</vt:lpstr>
      <vt:lpstr>Long Run CRTS</vt:lpstr>
      <vt:lpstr>Also consumer pays..</vt:lpstr>
      <vt:lpstr>Other Instruments</vt:lpstr>
      <vt:lpstr>Ambient standard tax</vt:lpstr>
      <vt:lpstr>FOC</vt:lpstr>
      <vt:lpstr>Input tax</vt:lpstr>
      <vt:lpstr>Voluntary</vt:lpstr>
      <vt:lpstr>Does it matter if the Polluter Pays</vt:lpstr>
      <vt:lpstr>Demand Increase</vt:lpstr>
      <vt:lpstr>Per plant permits</vt:lpstr>
      <vt:lpstr>Per unit output</vt:lpstr>
      <vt:lpstr>Math for per unit output</vt:lpstr>
      <vt:lpstr>Trading of Permits to Pollute</vt:lpstr>
      <vt:lpstr>Coase</vt:lpstr>
      <vt:lpstr>Coase Theorem: succint</vt:lpstr>
      <vt:lpstr>The Law</vt:lpstr>
      <vt:lpstr>Classic case for prop rights</vt:lpstr>
      <vt:lpstr>Coase Stories</vt:lpstr>
      <vt:lpstr>Sacred Cars (Meredith et al.) prelim version and drawn by me</vt:lpstr>
      <vt:lpstr>Costs without trade</vt:lpstr>
      <vt:lpstr>PowerPoint Presentation</vt:lpstr>
      <vt:lpstr>Sacred Cars (Meredith)</vt:lpstr>
      <vt:lpstr>Coasian view </vt:lpstr>
      <vt:lpstr>However</vt:lpstr>
      <vt:lpstr>Coase Theorem</vt:lpstr>
      <vt:lpstr>Will property rights work: Public Bad</vt:lpstr>
      <vt:lpstr>Spatial Damages</vt:lpstr>
      <vt:lpstr>Multimedia, Avoidance</vt:lpstr>
      <vt:lpstr>Multimedia</vt:lpstr>
      <vt:lpstr>PowerPoint Presentation</vt:lpstr>
      <vt:lpstr>Avoidance</vt:lpstr>
      <vt:lpstr>PowerPoint Presentation</vt:lpstr>
      <vt:lpstr>Env Justice</vt:lpstr>
      <vt:lpstr>Env. Justice</vt:lpstr>
      <vt:lpstr>PowerPoint Presentation</vt:lpstr>
      <vt:lpstr>PowerPoint Presentation</vt:lpstr>
      <vt:lpstr>Lifetime cancer air toxics</vt:lpstr>
      <vt:lpstr>Multivariate Regression</vt:lpstr>
      <vt:lpstr>Do Blacks have more Pollute than Whites?</vt:lpstr>
      <vt:lpstr>Nonconvexities</vt:lpstr>
      <vt:lpstr>Nonconvexities</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dc:title>
  <dc:creator>Peter Berck</dc:creator>
  <cp:lastModifiedBy>Peter Berck</cp:lastModifiedBy>
  <cp:revision>66</cp:revision>
  <cp:lastPrinted>1999-04-26T21:08:49Z</cp:lastPrinted>
  <dcterms:created xsi:type="dcterms:W3CDTF">1998-05-05T16:38:07Z</dcterms:created>
  <dcterms:modified xsi:type="dcterms:W3CDTF">2011-11-17T20:03:47Z</dcterms:modified>
</cp:coreProperties>
</file>