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6"/>
  </p:notesMasterIdLst>
  <p:sldIdLst>
    <p:sldId id="256" r:id="rId2"/>
    <p:sldId id="321" r:id="rId3"/>
    <p:sldId id="332" r:id="rId4"/>
    <p:sldId id="257" r:id="rId5"/>
    <p:sldId id="258" r:id="rId6"/>
    <p:sldId id="259" r:id="rId7"/>
    <p:sldId id="261" r:id="rId8"/>
    <p:sldId id="320" r:id="rId9"/>
    <p:sldId id="292" r:id="rId10"/>
    <p:sldId id="290" r:id="rId11"/>
    <p:sldId id="291" r:id="rId12"/>
    <p:sldId id="269" r:id="rId13"/>
    <p:sldId id="293" r:id="rId14"/>
    <p:sldId id="262" r:id="rId15"/>
    <p:sldId id="263" r:id="rId16"/>
    <p:sldId id="264" r:id="rId17"/>
    <p:sldId id="265" r:id="rId18"/>
    <p:sldId id="266" r:id="rId19"/>
    <p:sldId id="270" r:id="rId20"/>
    <p:sldId id="307" r:id="rId21"/>
    <p:sldId id="267" r:id="rId22"/>
    <p:sldId id="268" r:id="rId23"/>
    <p:sldId id="308" r:id="rId24"/>
    <p:sldId id="271" r:id="rId25"/>
    <p:sldId id="309" r:id="rId26"/>
    <p:sldId id="310" r:id="rId27"/>
    <p:sldId id="272" r:id="rId28"/>
    <p:sldId id="273" r:id="rId29"/>
    <p:sldId id="311" r:id="rId30"/>
    <p:sldId id="299" r:id="rId31"/>
    <p:sldId id="300" r:id="rId32"/>
    <p:sldId id="327" r:id="rId33"/>
    <p:sldId id="326" r:id="rId34"/>
    <p:sldId id="322" r:id="rId35"/>
    <p:sldId id="302" r:id="rId36"/>
    <p:sldId id="303" r:id="rId37"/>
    <p:sldId id="304" r:id="rId38"/>
    <p:sldId id="301" r:id="rId39"/>
    <p:sldId id="333" r:id="rId40"/>
    <p:sldId id="306" r:id="rId41"/>
    <p:sldId id="330" r:id="rId42"/>
    <p:sldId id="331" r:id="rId43"/>
    <p:sldId id="328" r:id="rId44"/>
    <p:sldId id="305" r:id="rId45"/>
    <p:sldId id="312" r:id="rId46"/>
    <p:sldId id="334" r:id="rId47"/>
    <p:sldId id="335" r:id="rId48"/>
    <p:sldId id="336" r:id="rId49"/>
    <p:sldId id="337" r:id="rId50"/>
    <p:sldId id="338" r:id="rId51"/>
    <p:sldId id="313" r:id="rId52"/>
    <p:sldId id="314" r:id="rId53"/>
    <p:sldId id="315" r:id="rId54"/>
    <p:sldId id="324" r:id="rId55"/>
    <p:sldId id="323" r:id="rId56"/>
    <p:sldId id="316" r:id="rId57"/>
    <p:sldId id="317" r:id="rId58"/>
    <p:sldId id="319" r:id="rId59"/>
    <p:sldId id="274" r:id="rId60"/>
    <p:sldId id="275" r:id="rId61"/>
    <p:sldId id="276" r:id="rId62"/>
    <p:sldId id="277" r:id="rId63"/>
    <p:sldId id="278" r:id="rId64"/>
    <p:sldId id="289" r:id="rId65"/>
    <p:sldId id="279" r:id="rId66"/>
    <p:sldId id="280" r:id="rId67"/>
    <p:sldId id="286" r:id="rId68"/>
    <p:sldId id="287" r:id="rId69"/>
    <p:sldId id="288" r:id="rId70"/>
    <p:sldId id="294" r:id="rId71"/>
    <p:sldId id="297" r:id="rId72"/>
    <p:sldId id="295" r:id="rId73"/>
    <p:sldId id="296" r:id="rId74"/>
    <p:sldId id="298" r:id="rId75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07" autoAdjust="0"/>
    <p:restoredTop sz="90929"/>
  </p:normalViewPr>
  <p:slideViewPr>
    <p:cSldViewPr>
      <p:cViewPr>
        <p:scale>
          <a:sx n="66" d="100"/>
          <a:sy n="66" d="100"/>
        </p:scale>
        <p:origin x="-1686" y="-15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C65C948-058E-4E28-83DB-1299CC4B66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76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B2CEF6-7B35-4B01-A038-806B0E1A9A4A}" type="slidenum">
              <a:rPr lang="en-US"/>
              <a:pPr/>
              <a:t>10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p. 421 of Handbook of Environmental Economics.  John Conrad.  “Bioeconomomic models of the fishery.”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5C948-058E-4E28-83DB-1299CC4B66A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1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6146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6147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48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614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6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1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2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3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4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5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6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7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8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9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0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1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2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3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4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5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6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7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8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89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0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1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2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3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4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5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6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7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8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99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00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20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6209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7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08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0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9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6211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13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16" name="Rectangle 7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17" name="Rectangle 7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BE8AE9-EB2F-4F52-85A6-E265F6384C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0AE2D-5F94-487D-BA67-CEAD81AD0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3516E-02D8-4120-B052-05AD56BA85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32BBDEA-86A7-46EF-9814-052513213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DC64E-6356-44DD-97A2-83BC2F053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52DC2-6573-4115-8525-2B033D7474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B07D1-07B6-46CF-87DE-4FF8B585F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F1029-9475-48F2-9363-57AB4C435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AFEBE-7CDF-4251-A4AA-65E959E89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CCF46-41E0-4C25-A9AF-C60BB39C8C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0835F-0FAB-4A6F-AC24-AA0A97F2B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881A1-C565-4734-83F2-831A21170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1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8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8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8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C25F510-9693-48A8-B727-5D9E6EC407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3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8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Economics of </a:t>
            </a:r>
            <a:r>
              <a:rPr lang="en-US" dirty="0" smtClean="0"/>
              <a:t>Open Access</a:t>
            </a:r>
            <a:endParaRPr lang="en-US" dirty="0"/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2008, 2011,2013 </a:t>
            </a:r>
            <a:r>
              <a:rPr lang="en-US" dirty="0"/>
              <a:t>by Peter Berck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North Sea Herring</a:t>
            </a: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1522413" y="1393825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1" name="Chart" r:id="rId4" imgW="6075000" imgH="4063320" progId="MSGraph.Chart.8">
                  <p:embed followColorScheme="full"/>
                </p:oleObj>
              </mc:Choice>
              <mc:Fallback>
                <p:oleObj name="Chart" r:id="rId4" imgW="6075000" imgH="4063320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1393825"/>
                        <a:ext cx="60960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5867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Source:  </a:t>
            </a:r>
            <a:r>
              <a:rPr lang="en-US" dirty="0" err="1" smtClean="0"/>
              <a:t>Bjornal</a:t>
            </a:r>
            <a:r>
              <a:rPr lang="en-US" dirty="0" smtClean="0"/>
              <a:t> and Conrad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North Sea Herring</a:t>
            </a:r>
          </a:p>
        </p:txBody>
      </p:sp>
      <p:graphicFrame>
        <p:nvGraphicFramePr>
          <p:cNvPr id="71684" name="Object 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2225675" y="2197100"/>
          <a:ext cx="4994275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Chart" r:id="rId4" imgW="7774200" imgH="5509440" progId="MSGraph.Chart.8">
                  <p:embed followColorScheme="full"/>
                </p:oleObj>
              </mc:Choice>
              <mc:Fallback>
                <p:oleObj name="Chart" r:id="rId4" imgW="7774200" imgH="5509440" progId="MSGraph.Chart.8">
                  <p:embed followColorScheme="full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2197100"/>
                        <a:ext cx="4994275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 Access	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paperclip game.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10 people.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7 paper clips.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10 cents if picked up in first minute.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25 cents if picked up in second minute.</a:t>
            </a:r>
          </a:p>
          <a:p>
            <a:pPr>
              <a:lnSpc>
                <a:spcPct val="90000"/>
              </a:lnSpc>
            </a:pPr>
            <a:r>
              <a:rPr lang="en-US" sz="2800"/>
              <a:t>What happens?</a:t>
            </a:r>
          </a:p>
          <a:p>
            <a:pPr>
              <a:lnSpc>
                <a:spcPct val="90000"/>
              </a:lnSpc>
            </a:pPr>
            <a:r>
              <a:rPr lang="en-US" sz="2800"/>
              <a:t>If you have to pick them up with your mouth.</a:t>
            </a:r>
          </a:p>
          <a:p>
            <a:pPr>
              <a:lnSpc>
                <a:spcPct val="90000"/>
              </a:lnSpc>
            </a:pPr>
            <a:r>
              <a:rPr lang="en-US" sz="2800"/>
              <a:t>Suppose there were transferable certificates entitling you to one clip.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Formal Model</a:t>
            </a:r>
          </a:p>
        </p:txBody>
      </p:sp>
      <p:sp>
        <p:nvSpPr>
          <p:cNvPr id="737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smtClean="0"/>
              <a:t>access</a:t>
            </a:r>
          </a:p>
          <a:p>
            <a:r>
              <a:rPr lang="en-US" dirty="0" smtClean="0"/>
              <a:t>vs. </a:t>
            </a:r>
            <a:endParaRPr lang="en-US" dirty="0"/>
          </a:p>
          <a:p>
            <a:r>
              <a:rPr lang="en-US" dirty="0"/>
              <a:t>Present value maximizing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Schaefer Model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 is biomass of fish in the sea</a:t>
            </a:r>
          </a:p>
          <a:p>
            <a:r>
              <a:rPr lang="en-US" dirty="0"/>
              <a:t>h is the catch</a:t>
            </a:r>
          </a:p>
          <a:p>
            <a:r>
              <a:rPr lang="en-US" dirty="0"/>
              <a:t>p is the price of fish</a:t>
            </a:r>
          </a:p>
          <a:p>
            <a:r>
              <a:rPr lang="en-US" dirty="0"/>
              <a:t>E is the number of </a:t>
            </a:r>
            <a:r>
              <a:rPr lang="en-US" dirty="0" smtClean="0"/>
              <a:t>boats-years</a:t>
            </a:r>
            <a:endParaRPr lang="en-US" dirty="0"/>
          </a:p>
          <a:p>
            <a:r>
              <a:rPr lang="en-US" dirty="0"/>
              <a:t>c is the cost of a </a:t>
            </a:r>
            <a:r>
              <a:rPr lang="en-US" dirty="0" smtClean="0"/>
              <a:t>boat-year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Fish Per </a:t>
            </a:r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there are more fish in the sea it is easier to find fish.</a:t>
            </a:r>
          </a:p>
          <a:p>
            <a:r>
              <a:rPr lang="en-US" dirty="0"/>
              <a:t>When there are more fish and one finds them, one catches more fish per unit of time.</a:t>
            </a:r>
          </a:p>
          <a:p>
            <a:r>
              <a:rPr lang="en-US" dirty="0"/>
              <a:t>More fishing </a:t>
            </a:r>
            <a:r>
              <a:rPr lang="en-US" dirty="0" smtClean="0"/>
              <a:t>boats catch </a:t>
            </a:r>
            <a:r>
              <a:rPr lang="en-US" dirty="0"/>
              <a:t>more fish.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Catch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 = k E x</a:t>
            </a:r>
          </a:p>
          <a:p>
            <a:pPr lvl="1"/>
            <a:r>
              <a:rPr lang="en-US" dirty="0"/>
              <a:t>h is harvest</a:t>
            </a:r>
          </a:p>
          <a:p>
            <a:pPr lvl="1"/>
            <a:r>
              <a:rPr lang="en-US" dirty="0"/>
              <a:t>E is trips</a:t>
            </a:r>
          </a:p>
          <a:p>
            <a:pPr lvl="1"/>
            <a:r>
              <a:rPr lang="en-US" dirty="0"/>
              <a:t>x is biomass</a:t>
            </a:r>
          </a:p>
          <a:p>
            <a:pPr lvl="1"/>
            <a:r>
              <a:rPr lang="en-US" dirty="0"/>
              <a:t>k is a constant</a:t>
            </a:r>
          </a:p>
          <a:p>
            <a:r>
              <a:rPr lang="en-US" dirty="0"/>
              <a:t>Empirical formula that relates catch to trips and </a:t>
            </a:r>
            <a:r>
              <a:rPr lang="en-US" dirty="0" smtClean="0"/>
              <a:t>biomass</a:t>
            </a:r>
          </a:p>
          <a:p>
            <a:r>
              <a:rPr lang="en-US" dirty="0" smtClean="0"/>
              <a:t>Could generalize with a power of x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Biology		</a:t>
            </a:r>
          </a:p>
        </p:txBody>
      </p:sp>
      <p:sp>
        <p:nvSpPr>
          <p:cNvPr id="430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Stock next period =</a:t>
            </a:r>
          </a:p>
          <a:p>
            <a:pPr lvl="1"/>
            <a:r>
              <a:rPr lang="en-US" dirty="0"/>
              <a:t>Stock this period  </a:t>
            </a:r>
          </a:p>
          <a:p>
            <a:pPr lvl="1"/>
            <a:r>
              <a:rPr lang="en-US" dirty="0"/>
              <a:t>Plus net growth </a:t>
            </a:r>
            <a:r>
              <a:rPr lang="en-US" dirty="0" smtClean="0"/>
              <a:t>(f(x</a:t>
            </a:r>
            <a:r>
              <a:rPr lang="en-US" dirty="0"/>
              <a:t>) )</a:t>
            </a:r>
          </a:p>
          <a:p>
            <a:pPr lvl="2"/>
            <a:r>
              <a:rPr lang="en-US" dirty="0"/>
              <a:t>Growth</a:t>
            </a:r>
          </a:p>
          <a:p>
            <a:pPr lvl="2"/>
            <a:r>
              <a:rPr lang="en-US" dirty="0"/>
              <a:t>Recruitment</a:t>
            </a:r>
          </a:p>
          <a:p>
            <a:pPr lvl="2"/>
            <a:r>
              <a:rPr lang="en-US" dirty="0"/>
              <a:t>Less natural mortality</a:t>
            </a:r>
          </a:p>
          <a:p>
            <a:pPr lvl="1"/>
            <a:r>
              <a:rPr lang="en-US" dirty="0"/>
              <a:t>Less catch</a:t>
            </a:r>
          </a:p>
          <a:p>
            <a:pPr lvl="1"/>
            <a:r>
              <a:rPr lang="en-US" dirty="0" err="1"/>
              <a:t>dx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= f(x) </a:t>
            </a:r>
            <a:r>
              <a:rPr lang="en-US" dirty="0" smtClean="0"/>
              <a:t>- h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Stock …		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133600" y="2133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2133600" y="5486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038" name="Freeform 6"/>
          <p:cNvSpPr>
            <a:spLocks/>
          </p:cNvSpPr>
          <p:nvPr/>
        </p:nvSpPr>
        <p:spPr bwMode="auto">
          <a:xfrm>
            <a:off x="2133600" y="2133600"/>
            <a:ext cx="33528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1056" y="0"/>
              </a:cxn>
              <a:cxn ang="0">
                <a:pos x="2112" y="2112"/>
              </a:cxn>
            </a:cxnLst>
            <a:rect l="0" t="0" r="r" b="b"/>
            <a:pathLst>
              <a:path w="2112" h="2112">
                <a:moveTo>
                  <a:pt x="0" y="2112"/>
                </a:moveTo>
                <a:cubicBezTo>
                  <a:pt x="352" y="1056"/>
                  <a:pt x="704" y="0"/>
                  <a:pt x="1056" y="0"/>
                </a:cubicBezTo>
                <a:cubicBezTo>
                  <a:pt x="1408" y="0"/>
                  <a:pt x="1944" y="1760"/>
                  <a:pt x="2112" y="2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990600" y="2743200"/>
            <a:ext cx="11337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 smtClean="0"/>
              <a:t>f(x</a:t>
            </a:r>
            <a:r>
              <a:rPr lang="en-US" dirty="0"/>
              <a:t>)</a:t>
            </a:r>
          </a:p>
          <a:p>
            <a:pPr algn="l"/>
            <a:r>
              <a:rPr lang="en-US" dirty="0"/>
              <a:t>growth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6019800" y="5562600"/>
            <a:ext cx="122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x  stock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4022725" y="1633538"/>
            <a:ext cx="765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MSY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0" y="2057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f(x)=</a:t>
            </a:r>
            <a:r>
              <a:rPr lang="en-US" dirty="0" err="1" smtClean="0"/>
              <a:t>gx</a:t>
            </a:r>
            <a:r>
              <a:rPr lang="en-US" dirty="0" smtClean="0"/>
              <a:t>(1-x/K)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Profits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profits from a </a:t>
            </a:r>
            <a:r>
              <a:rPr lang="en-US" dirty="0" smtClean="0"/>
              <a:t>boat are</a:t>
            </a:r>
            <a:endParaRPr lang="en-US" dirty="0"/>
          </a:p>
          <a:p>
            <a:pPr lvl="1"/>
            <a:r>
              <a:rPr lang="en-US" dirty="0"/>
              <a:t>Price times Catch – Cost</a:t>
            </a:r>
          </a:p>
          <a:p>
            <a:pPr lvl="1"/>
            <a:r>
              <a:rPr lang="en-US" dirty="0"/>
              <a:t>p k x – c</a:t>
            </a:r>
          </a:p>
          <a:p>
            <a:r>
              <a:rPr lang="en-US" dirty="0"/>
              <a:t>When profits are positive, </a:t>
            </a:r>
            <a:r>
              <a:rPr lang="en-US" dirty="0" smtClean="0"/>
              <a:t>boats enter</a:t>
            </a:r>
            <a:endParaRPr lang="en-US" dirty="0"/>
          </a:p>
          <a:p>
            <a:r>
              <a:rPr lang="en-US" dirty="0"/>
              <a:t>When negative, </a:t>
            </a:r>
            <a:r>
              <a:rPr lang="en-US" dirty="0" smtClean="0"/>
              <a:t>they leave</a:t>
            </a:r>
            <a:endParaRPr lang="en-US" dirty="0"/>
          </a:p>
          <a:p>
            <a:r>
              <a:rPr lang="en-US" dirty="0"/>
              <a:t>So, in equilibrium profits are zero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Access: #1 Market failure in resource econ.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Belongs to everyone and no-one.</a:t>
            </a:r>
          </a:p>
          <a:p>
            <a:r>
              <a:rPr lang="en-US" sz="2400" dirty="0" smtClean="0"/>
              <a:t>Good model for </a:t>
            </a:r>
          </a:p>
          <a:p>
            <a:pPr lvl="1"/>
            <a:r>
              <a:rPr lang="en-US" sz="2400" dirty="0" smtClean="0"/>
              <a:t>Atmosphere</a:t>
            </a:r>
          </a:p>
          <a:p>
            <a:pPr lvl="1"/>
            <a:r>
              <a:rPr lang="en-US" sz="2400" dirty="0" smtClean="0"/>
              <a:t>Many fisheries</a:t>
            </a:r>
          </a:p>
          <a:p>
            <a:pPr lvl="1"/>
            <a:r>
              <a:rPr lang="en-US" sz="2400" dirty="0" smtClean="0"/>
              <a:t>Poaching-Elephants</a:t>
            </a:r>
          </a:p>
          <a:p>
            <a:pPr lvl="1"/>
            <a:r>
              <a:rPr lang="en-US" sz="2400" dirty="0" smtClean="0"/>
              <a:t>Water in the west—everyone uses a little more and then is none left.</a:t>
            </a:r>
          </a:p>
          <a:p>
            <a:pPr lvl="1"/>
            <a:r>
              <a:rPr lang="en-US" sz="2400" dirty="0" smtClean="0"/>
              <a:t>Oil Fields</a:t>
            </a:r>
          </a:p>
          <a:p>
            <a:pPr lvl="1"/>
            <a:r>
              <a:rPr lang="en-US" sz="2400" dirty="0" smtClean="0"/>
              <a:t>Ground Water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Equation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</a:t>
            </a:r>
            <a:r>
              <a:rPr lang="en-US" dirty="0" err="1" smtClean="0"/>
              <a:t>pkx</a:t>
            </a:r>
            <a:r>
              <a:rPr lang="en-US" dirty="0" smtClean="0"/>
              <a:t> –c</a:t>
            </a:r>
          </a:p>
          <a:p>
            <a:r>
              <a:rPr lang="en-US" dirty="0" err="1" smtClean="0"/>
              <a:t>dx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f(x) - </a:t>
            </a:r>
            <a:r>
              <a:rPr lang="en-US" dirty="0" err="1" smtClean="0"/>
              <a:t>kEx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Steady State</a:t>
            </a:r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the stock does not change over time the fishery is said to have reached steady state.</a:t>
            </a:r>
          </a:p>
          <a:p>
            <a:r>
              <a:rPr lang="en-US"/>
              <a:t>We will investigate steady states.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Stock Doesn’t Change	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catch must be exactly the net growth.</a:t>
            </a:r>
          </a:p>
          <a:p>
            <a:pPr lvl="1"/>
            <a:r>
              <a:rPr lang="en-US" dirty="0" smtClean="0"/>
              <a:t>f(x</a:t>
            </a:r>
            <a:r>
              <a:rPr lang="en-US" dirty="0"/>
              <a:t>) = k E x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Steady state E(x)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gx</a:t>
            </a:r>
            <a:r>
              <a:rPr lang="en-US" dirty="0" smtClean="0"/>
              <a:t>(1-x/K) = </a:t>
            </a:r>
            <a:r>
              <a:rPr lang="en-US" dirty="0" err="1" smtClean="0"/>
              <a:t>kEx</a:t>
            </a:r>
            <a:endParaRPr lang="en-US" dirty="0" smtClean="0"/>
          </a:p>
          <a:p>
            <a:r>
              <a:rPr lang="en-US" dirty="0" smtClean="0"/>
              <a:t>E = (g/k)(1-x/K)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Profit Be Zero?</a:t>
            </a: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catch per trip depends upon the biomass of fish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 / E = k x</a:t>
            </a:r>
          </a:p>
          <a:p>
            <a:pPr>
              <a:lnSpc>
                <a:spcPct val="90000"/>
              </a:lnSpc>
            </a:pPr>
            <a:r>
              <a:rPr lang="en-US" dirty="0"/>
              <a:t>Lower biomass means less catch</a:t>
            </a:r>
          </a:p>
          <a:p>
            <a:pPr>
              <a:lnSpc>
                <a:spcPct val="90000"/>
              </a:lnSpc>
            </a:pPr>
            <a:r>
              <a:rPr lang="en-US" dirty="0"/>
              <a:t>Profit = Zero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 k x – c = 0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x</a:t>
            </a:r>
            <a:r>
              <a:rPr lang="en-US" baseline="30000" dirty="0" err="1"/>
              <a:t>open</a:t>
            </a:r>
            <a:r>
              <a:rPr lang="en-US" dirty="0"/>
              <a:t> = </a:t>
            </a:r>
            <a:r>
              <a:rPr lang="en-US" dirty="0" smtClean="0"/>
              <a:t>c/(</a:t>
            </a:r>
            <a:r>
              <a:rPr lang="en-US" dirty="0" err="1" smtClean="0"/>
              <a:t>pk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in the E-x Plane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rot="5400000">
            <a:off x="-1066800" y="3810000"/>
            <a:ext cx="3962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914400" y="5791200"/>
            <a:ext cx="5867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1409700" y="3924300"/>
            <a:ext cx="38862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608330" y="617220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c/(</a:t>
            </a:r>
            <a:r>
              <a:rPr lang="en-US" dirty="0" err="1" smtClean="0"/>
              <a:t>pk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29580" y="6096000"/>
            <a:ext cx="336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7941" y="18288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914400" y="2743200"/>
            <a:ext cx="5486400" cy="3048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4038600" y="4267200"/>
            <a:ext cx="241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 = (g/k)(1-x/K)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E</a:t>
            </a:r>
            <a:r>
              <a:rPr lang="en-US" baseline="30000" dirty="0" err="1" smtClean="0"/>
              <a:t>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= (g/k)(1-x/K)</a:t>
            </a:r>
          </a:p>
          <a:p>
            <a:r>
              <a:rPr lang="en-US" dirty="0" err="1" smtClean="0"/>
              <a:t>E</a:t>
            </a:r>
            <a:r>
              <a:rPr lang="en-US" baseline="30000" dirty="0" err="1" smtClean="0"/>
              <a:t>open</a:t>
            </a:r>
            <a:r>
              <a:rPr lang="en-US" dirty="0"/>
              <a:t> </a:t>
            </a:r>
            <a:r>
              <a:rPr lang="en-US" dirty="0" smtClean="0"/>
              <a:t>= (g/k)(1-c/(</a:t>
            </a:r>
            <a:r>
              <a:rPr lang="en-US" dirty="0" err="1" smtClean="0"/>
              <a:t>pkK</a:t>
            </a:r>
            <a:r>
              <a:rPr lang="en-US" dirty="0" smtClean="0"/>
              <a:t>) )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Recap…	</a:t>
            </a: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Since fishers will enter the fishery until profits are driven to zero,</a:t>
            </a:r>
          </a:p>
          <a:p>
            <a:r>
              <a:rPr lang="en-US"/>
              <a:t>It must be the the steady state biomass of fish is such that the catch from a fishing trip just pays the costs of the trip.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 and </a:t>
            </a:r>
            <a:r>
              <a:rPr lang="en-US" dirty="0" smtClean="0"/>
              <a:t>Cost: Steady State</a:t>
            </a:r>
            <a:endParaRPr lang="en-US" dirty="0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2133600" y="2133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2133600" y="5486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2133600" y="2133600"/>
            <a:ext cx="33528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1056" y="0"/>
              </a:cxn>
              <a:cxn ang="0">
                <a:pos x="2112" y="2112"/>
              </a:cxn>
            </a:cxnLst>
            <a:rect l="0" t="0" r="r" b="b"/>
            <a:pathLst>
              <a:path w="2112" h="2112">
                <a:moveTo>
                  <a:pt x="0" y="2112"/>
                </a:moveTo>
                <a:cubicBezTo>
                  <a:pt x="352" y="1056"/>
                  <a:pt x="704" y="0"/>
                  <a:pt x="1056" y="0"/>
                </a:cubicBezTo>
                <a:cubicBezTo>
                  <a:pt x="1408" y="0"/>
                  <a:pt x="1944" y="1760"/>
                  <a:pt x="2112" y="2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990600" y="2743200"/>
            <a:ext cx="11255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F(x)</a:t>
            </a:r>
          </a:p>
          <a:p>
            <a:pPr algn="l"/>
            <a:r>
              <a:rPr lang="en-US"/>
              <a:t>growth</a:t>
            </a:r>
          </a:p>
          <a:p>
            <a:pPr algn="l"/>
            <a:r>
              <a:rPr lang="en-US"/>
              <a:t>and </a:t>
            </a:r>
          </a:p>
          <a:p>
            <a:pPr algn="l"/>
            <a:r>
              <a:rPr lang="en-US"/>
              <a:t>catch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019800" y="5562600"/>
            <a:ext cx="122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x  stock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286000" y="5562600"/>
            <a:ext cx="1005403" cy="46166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c</a:t>
            </a:r>
            <a:r>
              <a:rPr lang="en-US" dirty="0" smtClean="0"/>
              <a:t>/(</a:t>
            </a:r>
            <a:r>
              <a:rPr lang="en-US" dirty="0" err="1" smtClean="0"/>
              <a:t>pk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51212" name="Group 12"/>
          <p:cNvGrpSpPr>
            <a:grpSpLocks/>
          </p:cNvGrpSpPr>
          <p:nvPr/>
        </p:nvGrpSpPr>
        <p:grpSpPr bwMode="auto">
          <a:xfrm>
            <a:off x="2133600" y="3581400"/>
            <a:ext cx="685800" cy="1905000"/>
            <a:chOff x="1344" y="2256"/>
            <a:chExt cx="432" cy="1200"/>
          </a:xfrm>
        </p:grpSpPr>
        <p:sp>
          <p:nvSpPr>
            <p:cNvPr id="51210" name="Line 10"/>
            <p:cNvSpPr>
              <a:spLocks noChangeShapeType="1"/>
            </p:cNvSpPr>
            <p:nvPr/>
          </p:nvSpPr>
          <p:spPr bwMode="auto">
            <a:xfrm>
              <a:off x="1776" y="2256"/>
              <a:ext cx="0" cy="12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1" name="Line 11"/>
            <p:cNvSpPr>
              <a:spLocks noChangeShapeType="1"/>
            </p:cNvSpPr>
            <p:nvPr/>
          </p:nvSpPr>
          <p:spPr bwMode="auto">
            <a:xfrm flipH="1">
              <a:off x="1344" y="2256"/>
              <a:ext cx="4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213" name="Group 13"/>
          <p:cNvGrpSpPr>
            <a:grpSpLocks/>
          </p:cNvGrpSpPr>
          <p:nvPr/>
        </p:nvGrpSpPr>
        <p:grpSpPr bwMode="auto">
          <a:xfrm>
            <a:off x="2133600" y="2819400"/>
            <a:ext cx="1066800" cy="2667000"/>
            <a:chOff x="1344" y="2256"/>
            <a:chExt cx="432" cy="1200"/>
          </a:xfrm>
        </p:grpSpPr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1776" y="2256"/>
              <a:ext cx="0" cy="12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H="1">
              <a:off x="1344" y="2256"/>
              <a:ext cx="4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216" name="Group 16"/>
          <p:cNvGrpSpPr>
            <a:grpSpLocks/>
          </p:cNvGrpSpPr>
          <p:nvPr/>
        </p:nvGrpSpPr>
        <p:grpSpPr bwMode="auto">
          <a:xfrm>
            <a:off x="2133600" y="2133600"/>
            <a:ext cx="1676400" cy="3352800"/>
            <a:chOff x="1344" y="2256"/>
            <a:chExt cx="432" cy="1200"/>
          </a:xfrm>
        </p:grpSpPr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>
              <a:off x="1776" y="2256"/>
              <a:ext cx="0" cy="12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 flipH="1">
              <a:off x="1344" y="2256"/>
              <a:ext cx="4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219" name="Group 19"/>
          <p:cNvGrpSpPr>
            <a:grpSpLocks/>
          </p:cNvGrpSpPr>
          <p:nvPr/>
        </p:nvGrpSpPr>
        <p:grpSpPr bwMode="auto">
          <a:xfrm>
            <a:off x="2133600" y="3962400"/>
            <a:ext cx="2743200" cy="1524000"/>
            <a:chOff x="1344" y="2256"/>
            <a:chExt cx="432" cy="1200"/>
          </a:xfrm>
        </p:grpSpPr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1776" y="2256"/>
              <a:ext cx="0" cy="12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1" name="Line 21"/>
            <p:cNvSpPr>
              <a:spLocks noChangeShapeType="1"/>
            </p:cNvSpPr>
            <p:nvPr/>
          </p:nvSpPr>
          <p:spPr bwMode="auto">
            <a:xfrm flipH="1">
              <a:off x="1344" y="2256"/>
              <a:ext cx="4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5638800" y="1447800"/>
            <a:ext cx="259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As Cost goes up the Catch rises and then falls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Adjustment-the </a:t>
            </a:r>
            <a:r>
              <a:rPr lang="en-US" dirty="0" smtClean="0"/>
              <a:t>Phase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fishery is described by E and X</a:t>
            </a:r>
          </a:p>
          <a:p>
            <a:r>
              <a:rPr lang="en-US" dirty="0" smtClean="0"/>
              <a:t>Draw locus of E,X where E doesn’t change</a:t>
            </a:r>
          </a:p>
          <a:p>
            <a:r>
              <a:rPr lang="en-US" dirty="0" smtClean="0"/>
              <a:t>Draw locus of E,X where X doesn’t change</a:t>
            </a:r>
          </a:p>
          <a:p>
            <a:r>
              <a:rPr lang="en-US" dirty="0" smtClean="0"/>
              <a:t>Intersection is equilibrium</a:t>
            </a:r>
          </a:p>
          <a:p>
            <a:r>
              <a:rPr lang="en-US" dirty="0" smtClean="0"/>
              <a:t>Find direction of motion at all other places.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Mathematics seems covered well in </a:t>
            </a:r>
            <a:r>
              <a:rPr lang="en-US" dirty="0" err="1" smtClean="0"/>
              <a:t>Perman</a:t>
            </a:r>
            <a:r>
              <a:rPr lang="en-US" dirty="0" smtClean="0"/>
              <a:t>, chapter 17.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701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 Space</a:t>
            </a:r>
          </a:p>
        </p:txBody>
      </p:sp>
      <p:sp>
        <p:nvSpPr>
          <p:cNvPr id="80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dx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= f(x) – </a:t>
            </a:r>
            <a:r>
              <a:rPr lang="en-US" dirty="0" err="1"/>
              <a:t>kEx</a:t>
            </a:r>
            <a:r>
              <a:rPr lang="en-US" dirty="0"/>
              <a:t>= 0</a:t>
            </a:r>
          </a:p>
          <a:p>
            <a:pPr lvl="1"/>
            <a:r>
              <a:rPr lang="en-US" dirty="0"/>
              <a:t>Is equation for one isocline</a:t>
            </a:r>
          </a:p>
          <a:p>
            <a:pPr lvl="1"/>
            <a:r>
              <a:rPr lang="en-US" dirty="0"/>
              <a:t>We assume f is </a:t>
            </a:r>
            <a:r>
              <a:rPr lang="en-US" dirty="0" err="1"/>
              <a:t>gx</a:t>
            </a:r>
            <a:r>
              <a:rPr lang="en-US" dirty="0"/>
              <a:t>(1-x/K) </a:t>
            </a:r>
          </a:p>
          <a:p>
            <a:pPr lvl="1"/>
            <a:r>
              <a:rPr lang="en-US" dirty="0"/>
              <a:t>E = f</a:t>
            </a:r>
            <a:r>
              <a:rPr lang="en-US" dirty="0" smtClean="0"/>
              <a:t>/(</a:t>
            </a:r>
            <a:r>
              <a:rPr lang="en-US" dirty="0" err="1" smtClean="0"/>
              <a:t>xk</a:t>
            </a:r>
            <a:r>
              <a:rPr lang="en-US" dirty="0" smtClean="0"/>
              <a:t>) </a:t>
            </a:r>
            <a:r>
              <a:rPr lang="en-US" dirty="0"/>
              <a:t>is linear and downward sloping</a:t>
            </a:r>
          </a:p>
          <a:p>
            <a:r>
              <a:rPr lang="en-US" dirty="0" err="1"/>
              <a:t>dE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= </a:t>
            </a:r>
            <a:r>
              <a:rPr lang="en-US" dirty="0" err="1"/>
              <a:t>pkx</a:t>
            </a:r>
            <a:r>
              <a:rPr lang="en-US" dirty="0"/>
              <a:t> – c=0</a:t>
            </a:r>
          </a:p>
          <a:p>
            <a:pPr lvl="1"/>
            <a:r>
              <a:rPr lang="en-US" dirty="0"/>
              <a:t>Is equation for other isocline</a:t>
            </a:r>
          </a:p>
          <a:p>
            <a:pPr lvl="1"/>
            <a:r>
              <a:rPr lang="en-US" dirty="0"/>
              <a:t>It is vertical line at x = c/</a:t>
            </a:r>
            <a:r>
              <a:rPr lang="en-US" dirty="0" err="1"/>
              <a:t>pk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of </a:t>
            </a:r>
            <a:r>
              <a:rPr lang="en-US" dirty="0" err="1" smtClean="0"/>
              <a:t>dE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endParaRPr lang="en-US" dirty="0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1219200" y="18288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1219200" y="6096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1219200" y="2743200"/>
            <a:ext cx="495300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3352800" y="2438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H="1">
            <a:off x="4191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V="1">
            <a:off x="46482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609600" y="3124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4419600" y="609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 flipV="1">
            <a:off x="4114800" y="571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 flipV="1">
            <a:off x="41148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>
            <a:off x="23622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>
            <a:off x="23622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1" name="Line 21"/>
          <p:cNvSpPr>
            <a:spLocks noChangeShapeType="1"/>
          </p:cNvSpPr>
          <p:nvPr/>
        </p:nvSpPr>
        <p:spPr bwMode="auto">
          <a:xfrm>
            <a:off x="23622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 flipH="1">
            <a:off x="19812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4148138" y="4986338"/>
            <a:ext cx="1277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dx/dt=0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129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dE/dt=0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62600" y="2133600"/>
            <a:ext cx="31566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When x &gt; c/(</a:t>
            </a:r>
            <a:r>
              <a:rPr lang="en-US" dirty="0" err="1" smtClean="0"/>
              <a:t>pk</a:t>
            </a:r>
            <a:r>
              <a:rPr lang="en-US" dirty="0" smtClean="0"/>
              <a:t>) then</a:t>
            </a:r>
          </a:p>
          <a:p>
            <a:pPr algn="l"/>
            <a:r>
              <a:rPr lang="en-US" dirty="0" err="1" smtClean="0"/>
              <a:t>dE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</a:t>
            </a:r>
            <a:r>
              <a:rPr lang="en-US" dirty="0" err="1" smtClean="0"/>
              <a:t>pkx</a:t>
            </a:r>
            <a:r>
              <a:rPr lang="en-US" dirty="0" smtClean="0"/>
              <a:t> – c &gt; 0</a:t>
            </a:r>
          </a:p>
          <a:p>
            <a:pPr algn="l"/>
            <a:r>
              <a:rPr lang="en-US" dirty="0" smtClean="0"/>
              <a:t>So arrow goes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 of </a:t>
            </a:r>
            <a:r>
              <a:rPr lang="en-US" dirty="0" err="1" smtClean="0"/>
              <a:t>dx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endParaRPr lang="en-US" dirty="0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1219200" y="18288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1219200" y="6096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1219200" y="2743200"/>
            <a:ext cx="495300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3352800" y="2438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H="1">
            <a:off x="4191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V="1">
            <a:off x="46482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609600" y="3124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4419600" y="609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 flipV="1">
            <a:off x="4114800" y="571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 flipV="1">
            <a:off x="41148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>
            <a:off x="23622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>
            <a:off x="23622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1" name="Line 21"/>
          <p:cNvSpPr>
            <a:spLocks noChangeShapeType="1"/>
          </p:cNvSpPr>
          <p:nvPr/>
        </p:nvSpPr>
        <p:spPr bwMode="auto">
          <a:xfrm>
            <a:off x="23622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 flipH="1">
            <a:off x="19812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4148138" y="4986338"/>
            <a:ext cx="1277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dx/dt=0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129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dE/dt=0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62600" y="2133600"/>
            <a:ext cx="26304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Start on </a:t>
            </a:r>
            <a:r>
              <a:rPr lang="en-US" dirty="0" err="1" smtClean="0"/>
              <a:t>dx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= </a:t>
            </a:r>
          </a:p>
          <a:p>
            <a:pPr algn="l"/>
            <a:r>
              <a:rPr lang="en-US" dirty="0" smtClean="0"/>
              <a:t>f(x) – </a:t>
            </a:r>
            <a:r>
              <a:rPr lang="en-US" dirty="0" err="1" smtClean="0"/>
              <a:t>kxE</a:t>
            </a:r>
            <a:endParaRPr lang="en-US" dirty="0" smtClean="0"/>
          </a:p>
          <a:p>
            <a:pPr algn="l"/>
            <a:r>
              <a:rPr lang="en-US" dirty="0" smtClean="0"/>
              <a:t>Make E bigger</a:t>
            </a:r>
          </a:p>
          <a:p>
            <a:pPr algn="l"/>
            <a:r>
              <a:rPr lang="en-US" dirty="0" smtClean="0"/>
              <a:t>Now </a:t>
            </a:r>
            <a:r>
              <a:rPr lang="en-US" dirty="0" err="1" smtClean="0"/>
              <a:t>dx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&lt; 0</a:t>
            </a:r>
          </a:p>
          <a:p>
            <a:pPr algn="l"/>
            <a:r>
              <a:rPr lang="en-US" dirty="0" smtClean="0"/>
              <a:t>So above </a:t>
            </a:r>
            <a:r>
              <a:rPr lang="en-US" dirty="0" err="1" smtClean="0"/>
              <a:t>dx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=0</a:t>
            </a:r>
          </a:p>
          <a:p>
            <a:pPr algn="l"/>
            <a:r>
              <a:rPr lang="en-US" dirty="0" err="1" smtClean="0"/>
              <a:t>dx</a:t>
            </a:r>
            <a:r>
              <a:rPr lang="en-US" dirty="0" smtClean="0"/>
              <a:t>/</a:t>
            </a:r>
            <a:r>
              <a:rPr lang="en-US" dirty="0" err="1" smtClean="0"/>
              <a:t>dt</a:t>
            </a:r>
            <a:r>
              <a:rPr lang="en-US" dirty="0" smtClean="0"/>
              <a:t> &lt;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Spiral or direct </a:t>
            </a:r>
            <a:r>
              <a:rPr lang="en-US" dirty="0" smtClean="0"/>
              <a:t>approach?</a:t>
            </a:r>
            <a:endParaRPr lang="en-US" dirty="0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1219200" y="18288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1219200" y="6096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8" name="Line 8"/>
          <p:cNvSpPr>
            <a:spLocks noChangeShapeType="1"/>
          </p:cNvSpPr>
          <p:nvPr/>
        </p:nvSpPr>
        <p:spPr bwMode="auto">
          <a:xfrm>
            <a:off x="1219200" y="2743200"/>
            <a:ext cx="495300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29" name="Line 9"/>
          <p:cNvSpPr>
            <a:spLocks noChangeShapeType="1"/>
          </p:cNvSpPr>
          <p:nvPr/>
        </p:nvSpPr>
        <p:spPr bwMode="auto">
          <a:xfrm>
            <a:off x="3352800" y="24384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 flipH="1">
            <a:off x="4191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2" name="Line 12"/>
          <p:cNvSpPr>
            <a:spLocks noChangeShapeType="1"/>
          </p:cNvSpPr>
          <p:nvPr/>
        </p:nvSpPr>
        <p:spPr bwMode="auto">
          <a:xfrm flipV="1">
            <a:off x="4648200" y="2743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5638800" y="2438400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convergent.  </a:t>
            </a:r>
            <a:endParaRPr lang="en-US" dirty="0"/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609600" y="3124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4419600" y="609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 flipV="1">
            <a:off x="4114800" y="571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 flipV="1">
            <a:off x="41148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39" name="Line 19"/>
          <p:cNvSpPr>
            <a:spLocks noChangeShapeType="1"/>
          </p:cNvSpPr>
          <p:nvPr/>
        </p:nvSpPr>
        <p:spPr bwMode="auto">
          <a:xfrm>
            <a:off x="23622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>
            <a:off x="2362200" y="4191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1" name="Line 21"/>
          <p:cNvSpPr>
            <a:spLocks noChangeShapeType="1"/>
          </p:cNvSpPr>
          <p:nvPr/>
        </p:nvSpPr>
        <p:spPr bwMode="auto">
          <a:xfrm>
            <a:off x="23622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 flipH="1">
            <a:off x="1981200" y="2514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1943" name="Text Box 23"/>
          <p:cNvSpPr txBox="1">
            <a:spLocks noChangeArrowheads="1"/>
          </p:cNvSpPr>
          <p:nvPr/>
        </p:nvSpPr>
        <p:spPr bwMode="auto">
          <a:xfrm>
            <a:off x="4148138" y="4986338"/>
            <a:ext cx="1277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dx/dt=0</a:t>
            </a:r>
          </a:p>
        </p:txBody>
      </p:sp>
      <p:sp>
        <p:nvSpPr>
          <p:cNvPr id="81944" name="Text Box 24"/>
          <p:cNvSpPr txBox="1">
            <a:spLocks noChangeArrowheads="1"/>
          </p:cNvSpPr>
          <p:nvPr/>
        </p:nvSpPr>
        <p:spPr bwMode="auto">
          <a:xfrm>
            <a:off x="2438400" y="2209800"/>
            <a:ext cx="1298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dE/dt=0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524000" y="3657600"/>
            <a:ext cx="1905000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 bwMode="auto">
          <a:xfrm>
            <a:off x="2284391" y="3077029"/>
            <a:ext cx="1760204" cy="2177142"/>
          </a:xfrm>
          <a:custGeom>
            <a:avLst/>
            <a:gdLst>
              <a:gd name="connsiteX0" fmla="*/ 966809 w 1760204"/>
              <a:gd name="connsiteY0" fmla="*/ 2177142 h 2177142"/>
              <a:gd name="connsiteX1" fmla="*/ 1213552 w 1760204"/>
              <a:gd name="connsiteY1" fmla="*/ 2162628 h 2177142"/>
              <a:gd name="connsiteX2" fmla="*/ 1286123 w 1760204"/>
              <a:gd name="connsiteY2" fmla="*/ 2148114 h 2177142"/>
              <a:gd name="connsiteX3" fmla="*/ 1387723 w 1760204"/>
              <a:gd name="connsiteY3" fmla="*/ 2133600 h 2177142"/>
              <a:gd name="connsiteX4" fmla="*/ 1431266 w 1760204"/>
              <a:gd name="connsiteY4" fmla="*/ 2119085 h 2177142"/>
              <a:gd name="connsiteX5" fmla="*/ 1474809 w 1760204"/>
              <a:gd name="connsiteY5" fmla="*/ 2075542 h 2177142"/>
              <a:gd name="connsiteX6" fmla="*/ 1518352 w 1760204"/>
              <a:gd name="connsiteY6" fmla="*/ 2046514 h 2177142"/>
              <a:gd name="connsiteX7" fmla="*/ 1576409 w 1760204"/>
              <a:gd name="connsiteY7" fmla="*/ 1959428 h 2177142"/>
              <a:gd name="connsiteX8" fmla="*/ 1634466 w 1760204"/>
              <a:gd name="connsiteY8" fmla="*/ 1828800 h 2177142"/>
              <a:gd name="connsiteX9" fmla="*/ 1663495 w 1760204"/>
              <a:gd name="connsiteY9" fmla="*/ 1741714 h 2177142"/>
              <a:gd name="connsiteX10" fmla="*/ 1678009 w 1760204"/>
              <a:gd name="connsiteY10" fmla="*/ 1698171 h 2177142"/>
              <a:gd name="connsiteX11" fmla="*/ 1707038 w 1760204"/>
              <a:gd name="connsiteY11" fmla="*/ 1582057 h 2177142"/>
              <a:gd name="connsiteX12" fmla="*/ 1736066 w 1760204"/>
              <a:gd name="connsiteY12" fmla="*/ 1436914 h 2177142"/>
              <a:gd name="connsiteX13" fmla="*/ 1736066 w 1760204"/>
              <a:gd name="connsiteY13" fmla="*/ 682171 h 2177142"/>
              <a:gd name="connsiteX14" fmla="*/ 1721552 w 1760204"/>
              <a:gd name="connsiteY14" fmla="*/ 624114 h 2177142"/>
              <a:gd name="connsiteX15" fmla="*/ 1692523 w 1760204"/>
              <a:gd name="connsiteY15" fmla="*/ 537028 h 2177142"/>
              <a:gd name="connsiteX16" fmla="*/ 1561895 w 1760204"/>
              <a:gd name="connsiteY16" fmla="*/ 362857 h 2177142"/>
              <a:gd name="connsiteX17" fmla="*/ 1416752 w 1760204"/>
              <a:gd name="connsiteY17" fmla="*/ 203200 h 2177142"/>
              <a:gd name="connsiteX18" fmla="*/ 1373209 w 1760204"/>
              <a:gd name="connsiteY18" fmla="*/ 159657 h 2177142"/>
              <a:gd name="connsiteX19" fmla="*/ 1300638 w 1760204"/>
              <a:gd name="connsiteY19" fmla="*/ 116114 h 2177142"/>
              <a:gd name="connsiteX20" fmla="*/ 1213552 w 1760204"/>
              <a:gd name="connsiteY20" fmla="*/ 58057 h 2177142"/>
              <a:gd name="connsiteX21" fmla="*/ 1170009 w 1760204"/>
              <a:gd name="connsiteY21" fmla="*/ 29028 h 2177142"/>
              <a:gd name="connsiteX22" fmla="*/ 1068409 w 1760204"/>
              <a:gd name="connsiteY22" fmla="*/ 0 h 2177142"/>
              <a:gd name="connsiteX23" fmla="*/ 444295 w 1760204"/>
              <a:gd name="connsiteY23" fmla="*/ 14514 h 2177142"/>
              <a:gd name="connsiteX24" fmla="*/ 386238 w 1760204"/>
              <a:gd name="connsiteY24" fmla="*/ 29028 h 2177142"/>
              <a:gd name="connsiteX25" fmla="*/ 313666 w 1760204"/>
              <a:gd name="connsiteY25" fmla="*/ 58057 h 2177142"/>
              <a:gd name="connsiteX26" fmla="*/ 255609 w 1760204"/>
              <a:gd name="connsiteY26" fmla="*/ 101600 h 2177142"/>
              <a:gd name="connsiteX27" fmla="*/ 212066 w 1760204"/>
              <a:gd name="connsiteY27" fmla="*/ 130628 h 2177142"/>
              <a:gd name="connsiteX28" fmla="*/ 110466 w 1760204"/>
              <a:gd name="connsiteY28" fmla="*/ 275771 h 2177142"/>
              <a:gd name="connsiteX29" fmla="*/ 95952 w 1760204"/>
              <a:gd name="connsiteY29" fmla="*/ 319314 h 2177142"/>
              <a:gd name="connsiteX30" fmla="*/ 66923 w 1760204"/>
              <a:gd name="connsiteY30" fmla="*/ 377371 h 2177142"/>
              <a:gd name="connsiteX31" fmla="*/ 52409 w 1760204"/>
              <a:gd name="connsiteY31" fmla="*/ 449942 h 2177142"/>
              <a:gd name="connsiteX32" fmla="*/ 37895 w 1760204"/>
              <a:gd name="connsiteY32" fmla="*/ 493485 h 2177142"/>
              <a:gd name="connsiteX33" fmla="*/ 52409 w 1760204"/>
              <a:gd name="connsiteY33" fmla="*/ 870857 h 2177142"/>
              <a:gd name="connsiteX34" fmla="*/ 110466 w 1760204"/>
              <a:gd name="connsiteY34" fmla="*/ 1030514 h 2177142"/>
              <a:gd name="connsiteX35" fmla="*/ 183038 w 1760204"/>
              <a:gd name="connsiteY35" fmla="*/ 1161142 h 2177142"/>
              <a:gd name="connsiteX36" fmla="*/ 197552 w 1760204"/>
              <a:gd name="connsiteY36" fmla="*/ 1219200 h 2177142"/>
              <a:gd name="connsiteX37" fmla="*/ 284638 w 1760204"/>
              <a:gd name="connsiteY37" fmla="*/ 1393371 h 2177142"/>
              <a:gd name="connsiteX38" fmla="*/ 313666 w 1760204"/>
              <a:gd name="connsiteY38" fmla="*/ 1451428 h 2177142"/>
              <a:gd name="connsiteX39" fmla="*/ 429780 w 1760204"/>
              <a:gd name="connsiteY39" fmla="*/ 1553028 h 2177142"/>
              <a:gd name="connsiteX40" fmla="*/ 545895 w 1760204"/>
              <a:gd name="connsiteY40" fmla="*/ 1611085 h 2177142"/>
              <a:gd name="connsiteX41" fmla="*/ 589438 w 1760204"/>
              <a:gd name="connsiteY41" fmla="*/ 1640114 h 2177142"/>
              <a:gd name="connsiteX42" fmla="*/ 676523 w 1760204"/>
              <a:gd name="connsiteY42" fmla="*/ 1669142 h 2177142"/>
              <a:gd name="connsiteX43" fmla="*/ 720066 w 1760204"/>
              <a:gd name="connsiteY43" fmla="*/ 1683657 h 2177142"/>
              <a:gd name="connsiteX44" fmla="*/ 778123 w 1760204"/>
              <a:gd name="connsiteY44" fmla="*/ 1712685 h 2177142"/>
              <a:gd name="connsiteX45" fmla="*/ 865209 w 1760204"/>
              <a:gd name="connsiteY45" fmla="*/ 1727200 h 2177142"/>
              <a:gd name="connsiteX46" fmla="*/ 966809 w 1760204"/>
              <a:gd name="connsiteY46" fmla="*/ 1756228 h 2177142"/>
              <a:gd name="connsiteX47" fmla="*/ 1024866 w 1760204"/>
              <a:gd name="connsiteY47" fmla="*/ 1770742 h 2177142"/>
              <a:gd name="connsiteX48" fmla="*/ 1344180 w 1760204"/>
              <a:gd name="connsiteY48" fmla="*/ 1756228 h 2177142"/>
              <a:gd name="connsiteX49" fmla="*/ 1431266 w 1760204"/>
              <a:gd name="connsiteY49" fmla="*/ 1698171 h 2177142"/>
              <a:gd name="connsiteX50" fmla="*/ 1460295 w 1760204"/>
              <a:gd name="connsiteY50" fmla="*/ 1611085 h 2177142"/>
              <a:gd name="connsiteX51" fmla="*/ 1474809 w 1760204"/>
              <a:gd name="connsiteY51" fmla="*/ 1567542 h 2177142"/>
              <a:gd name="connsiteX52" fmla="*/ 1460295 w 1760204"/>
              <a:gd name="connsiteY52" fmla="*/ 1393371 h 2177142"/>
              <a:gd name="connsiteX53" fmla="*/ 1431266 w 1760204"/>
              <a:gd name="connsiteY53" fmla="*/ 1277257 h 2177142"/>
              <a:gd name="connsiteX54" fmla="*/ 1416752 w 1760204"/>
              <a:gd name="connsiteY54" fmla="*/ 1204685 h 2177142"/>
              <a:gd name="connsiteX55" fmla="*/ 1387723 w 1760204"/>
              <a:gd name="connsiteY55" fmla="*/ 1117600 h 2177142"/>
              <a:gd name="connsiteX56" fmla="*/ 1300638 w 1760204"/>
              <a:gd name="connsiteY56" fmla="*/ 914400 h 2177142"/>
              <a:gd name="connsiteX57" fmla="*/ 1300638 w 1760204"/>
              <a:gd name="connsiteY57" fmla="*/ 914400 h 2177142"/>
              <a:gd name="connsiteX58" fmla="*/ 1286123 w 1760204"/>
              <a:gd name="connsiteY58" fmla="*/ 870857 h 2177142"/>
              <a:gd name="connsiteX59" fmla="*/ 1111952 w 1760204"/>
              <a:gd name="connsiteY59" fmla="*/ 783771 h 2177142"/>
              <a:gd name="connsiteX60" fmla="*/ 1068409 w 1760204"/>
              <a:gd name="connsiteY60" fmla="*/ 769257 h 2177142"/>
              <a:gd name="connsiteX61" fmla="*/ 981323 w 1760204"/>
              <a:gd name="connsiteY61" fmla="*/ 740228 h 2177142"/>
              <a:gd name="connsiteX62" fmla="*/ 937780 w 1760204"/>
              <a:gd name="connsiteY62" fmla="*/ 725714 h 2177142"/>
              <a:gd name="connsiteX63" fmla="*/ 691038 w 1760204"/>
              <a:gd name="connsiteY63" fmla="*/ 769257 h 2177142"/>
              <a:gd name="connsiteX64" fmla="*/ 662009 w 1760204"/>
              <a:gd name="connsiteY64" fmla="*/ 812800 h 2177142"/>
              <a:gd name="connsiteX65" fmla="*/ 647495 w 1760204"/>
              <a:gd name="connsiteY65" fmla="*/ 856342 h 2177142"/>
              <a:gd name="connsiteX66" fmla="*/ 676523 w 1760204"/>
              <a:gd name="connsiteY66" fmla="*/ 1074057 h 2177142"/>
              <a:gd name="connsiteX67" fmla="*/ 705552 w 1760204"/>
              <a:gd name="connsiteY67" fmla="*/ 1161142 h 2177142"/>
              <a:gd name="connsiteX68" fmla="*/ 749095 w 1760204"/>
              <a:gd name="connsiteY68" fmla="*/ 1204685 h 2177142"/>
              <a:gd name="connsiteX69" fmla="*/ 792638 w 1760204"/>
              <a:gd name="connsiteY69" fmla="*/ 1291771 h 2177142"/>
              <a:gd name="connsiteX70" fmla="*/ 923266 w 1760204"/>
              <a:gd name="connsiteY70" fmla="*/ 1349828 h 2177142"/>
              <a:gd name="connsiteX71" fmla="*/ 966809 w 1760204"/>
              <a:gd name="connsiteY71" fmla="*/ 1364342 h 2177142"/>
              <a:gd name="connsiteX72" fmla="*/ 1010352 w 1760204"/>
              <a:gd name="connsiteY72" fmla="*/ 1378857 h 2177142"/>
              <a:gd name="connsiteX73" fmla="*/ 1068409 w 1760204"/>
              <a:gd name="connsiteY73" fmla="*/ 1393371 h 2177142"/>
              <a:gd name="connsiteX74" fmla="*/ 1155495 w 1760204"/>
              <a:gd name="connsiteY74" fmla="*/ 1378857 h 2177142"/>
              <a:gd name="connsiteX75" fmla="*/ 1184523 w 1760204"/>
              <a:gd name="connsiteY75" fmla="*/ 1291771 h 2177142"/>
              <a:gd name="connsiteX76" fmla="*/ 1170009 w 1760204"/>
              <a:gd name="connsiteY76" fmla="*/ 1059542 h 2177142"/>
              <a:gd name="connsiteX77" fmla="*/ 1082923 w 1760204"/>
              <a:gd name="connsiteY77" fmla="*/ 1001485 h 2177142"/>
              <a:gd name="connsiteX78" fmla="*/ 966809 w 1760204"/>
              <a:gd name="connsiteY78" fmla="*/ 1016000 h 2177142"/>
              <a:gd name="connsiteX79" fmla="*/ 952295 w 1760204"/>
              <a:gd name="connsiteY79" fmla="*/ 1059542 h 2177142"/>
              <a:gd name="connsiteX80" fmla="*/ 952295 w 1760204"/>
              <a:gd name="connsiteY80" fmla="*/ 1132114 h 217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760204" h="2177142">
                <a:moveTo>
                  <a:pt x="966809" y="2177142"/>
                </a:moveTo>
                <a:cubicBezTo>
                  <a:pt x="1049057" y="2172304"/>
                  <a:pt x="1131501" y="2170087"/>
                  <a:pt x="1213552" y="2162628"/>
                </a:cubicBezTo>
                <a:cubicBezTo>
                  <a:pt x="1238120" y="2160395"/>
                  <a:pt x="1261789" y="2152170"/>
                  <a:pt x="1286123" y="2148114"/>
                </a:cubicBezTo>
                <a:cubicBezTo>
                  <a:pt x="1319868" y="2142490"/>
                  <a:pt x="1353856" y="2138438"/>
                  <a:pt x="1387723" y="2133600"/>
                </a:cubicBezTo>
                <a:cubicBezTo>
                  <a:pt x="1402237" y="2128762"/>
                  <a:pt x="1418536" y="2127572"/>
                  <a:pt x="1431266" y="2119085"/>
                </a:cubicBezTo>
                <a:cubicBezTo>
                  <a:pt x="1448345" y="2107699"/>
                  <a:pt x="1459040" y="2088683"/>
                  <a:pt x="1474809" y="2075542"/>
                </a:cubicBezTo>
                <a:cubicBezTo>
                  <a:pt x="1488210" y="2064375"/>
                  <a:pt x="1503838" y="2056190"/>
                  <a:pt x="1518352" y="2046514"/>
                </a:cubicBezTo>
                <a:cubicBezTo>
                  <a:pt x="1537704" y="2017485"/>
                  <a:pt x="1565376" y="1992526"/>
                  <a:pt x="1576409" y="1959428"/>
                </a:cubicBezTo>
                <a:cubicBezTo>
                  <a:pt x="1610954" y="1855794"/>
                  <a:pt x="1588465" y="1897802"/>
                  <a:pt x="1634466" y="1828800"/>
                </a:cubicBezTo>
                <a:lnTo>
                  <a:pt x="1663495" y="1741714"/>
                </a:lnTo>
                <a:cubicBezTo>
                  <a:pt x="1668333" y="1727200"/>
                  <a:pt x="1674298" y="1713014"/>
                  <a:pt x="1678009" y="1698171"/>
                </a:cubicBezTo>
                <a:cubicBezTo>
                  <a:pt x="1687685" y="1659466"/>
                  <a:pt x="1699214" y="1621178"/>
                  <a:pt x="1707038" y="1582057"/>
                </a:cubicBezTo>
                <a:lnTo>
                  <a:pt x="1736066" y="1436914"/>
                </a:lnTo>
                <a:cubicBezTo>
                  <a:pt x="1759381" y="1087185"/>
                  <a:pt x="1760204" y="1177015"/>
                  <a:pt x="1736066" y="682171"/>
                </a:cubicBezTo>
                <a:cubicBezTo>
                  <a:pt x="1735094" y="662247"/>
                  <a:pt x="1727284" y="643221"/>
                  <a:pt x="1721552" y="624114"/>
                </a:cubicBezTo>
                <a:cubicBezTo>
                  <a:pt x="1712759" y="594806"/>
                  <a:pt x="1709496" y="562488"/>
                  <a:pt x="1692523" y="537028"/>
                </a:cubicBezTo>
                <a:cubicBezTo>
                  <a:pt x="1578459" y="365931"/>
                  <a:pt x="1694759" y="533682"/>
                  <a:pt x="1561895" y="362857"/>
                </a:cubicBezTo>
                <a:cubicBezTo>
                  <a:pt x="1457961" y="229228"/>
                  <a:pt x="1684967" y="471415"/>
                  <a:pt x="1416752" y="203200"/>
                </a:cubicBezTo>
                <a:cubicBezTo>
                  <a:pt x="1402238" y="188686"/>
                  <a:pt x="1390810" y="170218"/>
                  <a:pt x="1373209" y="159657"/>
                </a:cubicBezTo>
                <a:cubicBezTo>
                  <a:pt x="1349019" y="145143"/>
                  <a:pt x="1324438" y="131260"/>
                  <a:pt x="1300638" y="116114"/>
                </a:cubicBezTo>
                <a:cubicBezTo>
                  <a:pt x="1271204" y="97383"/>
                  <a:pt x="1242581" y="77409"/>
                  <a:pt x="1213552" y="58057"/>
                </a:cubicBezTo>
                <a:cubicBezTo>
                  <a:pt x="1199038" y="48381"/>
                  <a:pt x="1186558" y="34544"/>
                  <a:pt x="1170009" y="29028"/>
                </a:cubicBezTo>
                <a:cubicBezTo>
                  <a:pt x="1107542" y="8206"/>
                  <a:pt x="1141309" y="18225"/>
                  <a:pt x="1068409" y="0"/>
                </a:cubicBezTo>
                <a:lnTo>
                  <a:pt x="444295" y="14514"/>
                </a:lnTo>
                <a:cubicBezTo>
                  <a:pt x="424365" y="15362"/>
                  <a:pt x="405162" y="22720"/>
                  <a:pt x="386238" y="29028"/>
                </a:cubicBezTo>
                <a:cubicBezTo>
                  <a:pt x="361521" y="37267"/>
                  <a:pt x="336441" y="45404"/>
                  <a:pt x="313666" y="58057"/>
                </a:cubicBezTo>
                <a:cubicBezTo>
                  <a:pt x="292520" y="69805"/>
                  <a:pt x="275294" y="87540"/>
                  <a:pt x="255609" y="101600"/>
                </a:cubicBezTo>
                <a:cubicBezTo>
                  <a:pt x="241414" y="111739"/>
                  <a:pt x="226580" y="120952"/>
                  <a:pt x="212066" y="130628"/>
                </a:cubicBezTo>
                <a:cubicBezTo>
                  <a:pt x="140591" y="237842"/>
                  <a:pt x="174942" y="189804"/>
                  <a:pt x="110466" y="275771"/>
                </a:cubicBezTo>
                <a:cubicBezTo>
                  <a:pt x="105628" y="290285"/>
                  <a:pt x="101979" y="305252"/>
                  <a:pt x="95952" y="319314"/>
                </a:cubicBezTo>
                <a:cubicBezTo>
                  <a:pt x="87429" y="339201"/>
                  <a:pt x="73765" y="356845"/>
                  <a:pt x="66923" y="377371"/>
                </a:cubicBezTo>
                <a:cubicBezTo>
                  <a:pt x="59122" y="400774"/>
                  <a:pt x="58392" y="426009"/>
                  <a:pt x="52409" y="449942"/>
                </a:cubicBezTo>
                <a:cubicBezTo>
                  <a:pt x="48698" y="464785"/>
                  <a:pt x="42733" y="478971"/>
                  <a:pt x="37895" y="493485"/>
                </a:cubicBezTo>
                <a:cubicBezTo>
                  <a:pt x="42733" y="619276"/>
                  <a:pt x="41345" y="745461"/>
                  <a:pt x="52409" y="870857"/>
                </a:cubicBezTo>
                <a:cubicBezTo>
                  <a:pt x="65804" y="1022666"/>
                  <a:pt x="67994" y="945568"/>
                  <a:pt x="110466" y="1030514"/>
                </a:cubicBezTo>
                <a:cubicBezTo>
                  <a:pt x="187098" y="1183781"/>
                  <a:pt x="0" y="886592"/>
                  <a:pt x="183038" y="1161142"/>
                </a:cubicBezTo>
                <a:cubicBezTo>
                  <a:pt x="187876" y="1180495"/>
                  <a:pt x="189880" y="1200786"/>
                  <a:pt x="197552" y="1219200"/>
                </a:cubicBezTo>
                <a:cubicBezTo>
                  <a:pt x="197560" y="1219220"/>
                  <a:pt x="270119" y="1364333"/>
                  <a:pt x="284638" y="1393371"/>
                </a:cubicBezTo>
                <a:cubicBezTo>
                  <a:pt x="294314" y="1412723"/>
                  <a:pt x="298367" y="1436129"/>
                  <a:pt x="313666" y="1451428"/>
                </a:cubicBezTo>
                <a:cubicBezTo>
                  <a:pt x="352645" y="1490407"/>
                  <a:pt x="381810" y="1525046"/>
                  <a:pt x="429780" y="1553028"/>
                </a:cubicBezTo>
                <a:cubicBezTo>
                  <a:pt x="467159" y="1574832"/>
                  <a:pt x="509889" y="1587081"/>
                  <a:pt x="545895" y="1611085"/>
                </a:cubicBezTo>
                <a:cubicBezTo>
                  <a:pt x="560409" y="1620761"/>
                  <a:pt x="573497" y="1633029"/>
                  <a:pt x="589438" y="1640114"/>
                </a:cubicBezTo>
                <a:cubicBezTo>
                  <a:pt x="617399" y="1652541"/>
                  <a:pt x="647495" y="1659466"/>
                  <a:pt x="676523" y="1669142"/>
                </a:cubicBezTo>
                <a:cubicBezTo>
                  <a:pt x="691037" y="1673980"/>
                  <a:pt x="706382" y="1676815"/>
                  <a:pt x="720066" y="1683657"/>
                </a:cubicBezTo>
                <a:cubicBezTo>
                  <a:pt x="739418" y="1693333"/>
                  <a:pt x="757399" y="1706468"/>
                  <a:pt x="778123" y="1712685"/>
                </a:cubicBezTo>
                <a:cubicBezTo>
                  <a:pt x="806311" y="1721141"/>
                  <a:pt x="836351" y="1721428"/>
                  <a:pt x="865209" y="1727200"/>
                </a:cubicBezTo>
                <a:cubicBezTo>
                  <a:pt x="940837" y="1742326"/>
                  <a:pt x="902249" y="1737783"/>
                  <a:pt x="966809" y="1756228"/>
                </a:cubicBezTo>
                <a:cubicBezTo>
                  <a:pt x="985989" y="1761708"/>
                  <a:pt x="1005514" y="1765904"/>
                  <a:pt x="1024866" y="1770742"/>
                </a:cubicBezTo>
                <a:cubicBezTo>
                  <a:pt x="1131304" y="1765904"/>
                  <a:pt x="1239291" y="1774958"/>
                  <a:pt x="1344180" y="1756228"/>
                </a:cubicBezTo>
                <a:cubicBezTo>
                  <a:pt x="1378525" y="1750095"/>
                  <a:pt x="1431266" y="1698171"/>
                  <a:pt x="1431266" y="1698171"/>
                </a:cubicBezTo>
                <a:lnTo>
                  <a:pt x="1460295" y="1611085"/>
                </a:lnTo>
                <a:lnTo>
                  <a:pt x="1474809" y="1567542"/>
                </a:lnTo>
                <a:cubicBezTo>
                  <a:pt x="1469971" y="1509485"/>
                  <a:pt x="1468937" y="1450985"/>
                  <a:pt x="1460295" y="1393371"/>
                </a:cubicBezTo>
                <a:cubicBezTo>
                  <a:pt x="1454377" y="1353917"/>
                  <a:pt x="1439090" y="1316378"/>
                  <a:pt x="1431266" y="1277257"/>
                </a:cubicBezTo>
                <a:cubicBezTo>
                  <a:pt x="1426428" y="1253066"/>
                  <a:pt x="1423243" y="1228485"/>
                  <a:pt x="1416752" y="1204685"/>
                </a:cubicBezTo>
                <a:cubicBezTo>
                  <a:pt x="1408701" y="1175165"/>
                  <a:pt x="1395144" y="1147285"/>
                  <a:pt x="1387723" y="1117600"/>
                </a:cubicBezTo>
                <a:cubicBezTo>
                  <a:pt x="1350234" y="967639"/>
                  <a:pt x="1380825" y="1034681"/>
                  <a:pt x="1300638" y="914400"/>
                </a:cubicBezTo>
                <a:lnTo>
                  <a:pt x="1300638" y="914400"/>
                </a:lnTo>
                <a:cubicBezTo>
                  <a:pt x="1295800" y="899886"/>
                  <a:pt x="1296941" y="881675"/>
                  <a:pt x="1286123" y="870857"/>
                </a:cubicBezTo>
                <a:cubicBezTo>
                  <a:pt x="1229851" y="814585"/>
                  <a:pt x="1182781" y="807381"/>
                  <a:pt x="1111952" y="783771"/>
                </a:cubicBezTo>
                <a:lnTo>
                  <a:pt x="1068409" y="769257"/>
                </a:lnTo>
                <a:lnTo>
                  <a:pt x="981323" y="740228"/>
                </a:lnTo>
                <a:lnTo>
                  <a:pt x="937780" y="725714"/>
                </a:lnTo>
                <a:cubicBezTo>
                  <a:pt x="874598" y="730574"/>
                  <a:pt x="755069" y="715897"/>
                  <a:pt x="691038" y="769257"/>
                </a:cubicBezTo>
                <a:cubicBezTo>
                  <a:pt x="677637" y="780424"/>
                  <a:pt x="671685" y="798286"/>
                  <a:pt x="662009" y="812800"/>
                </a:cubicBezTo>
                <a:cubicBezTo>
                  <a:pt x="657171" y="827314"/>
                  <a:pt x="647495" y="841043"/>
                  <a:pt x="647495" y="856342"/>
                </a:cubicBezTo>
                <a:cubicBezTo>
                  <a:pt x="647495" y="932391"/>
                  <a:pt x="655140" y="1002782"/>
                  <a:pt x="676523" y="1074057"/>
                </a:cubicBezTo>
                <a:cubicBezTo>
                  <a:pt x="685316" y="1103365"/>
                  <a:pt x="683916" y="1139506"/>
                  <a:pt x="705552" y="1161142"/>
                </a:cubicBezTo>
                <a:lnTo>
                  <a:pt x="749095" y="1204685"/>
                </a:lnTo>
                <a:cubicBezTo>
                  <a:pt x="760900" y="1240101"/>
                  <a:pt x="764500" y="1263633"/>
                  <a:pt x="792638" y="1291771"/>
                </a:cubicBezTo>
                <a:cubicBezTo>
                  <a:pt x="827141" y="1326274"/>
                  <a:pt x="880147" y="1335455"/>
                  <a:pt x="923266" y="1349828"/>
                </a:cubicBezTo>
                <a:lnTo>
                  <a:pt x="966809" y="1364342"/>
                </a:lnTo>
                <a:cubicBezTo>
                  <a:pt x="981323" y="1369180"/>
                  <a:pt x="995509" y="1375146"/>
                  <a:pt x="1010352" y="1378857"/>
                </a:cubicBezTo>
                <a:lnTo>
                  <a:pt x="1068409" y="1393371"/>
                </a:lnTo>
                <a:cubicBezTo>
                  <a:pt x="1097438" y="1388533"/>
                  <a:pt x="1133347" y="1398236"/>
                  <a:pt x="1155495" y="1378857"/>
                </a:cubicBezTo>
                <a:cubicBezTo>
                  <a:pt x="1178523" y="1358708"/>
                  <a:pt x="1184523" y="1291771"/>
                  <a:pt x="1184523" y="1291771"/>
                </a:cubicBezTo>
                <a:cubicBezTo>
                  <a:pt x="1179685" y="1214361"/>
                  <a:pt x="1195631" y="1132748"/>
                  <a:pt x="1170009" y="1059542"/>
                </a:cubicBezTo>
                <a:cubicBezTo>
                  <a:pt x="1158484" y="1026613"/>
                  <a:pt x="1082923" y="1001485"/>
                  <a:pt x="1082923" y="1001485"/>
                </a:cubicBezTo>
                <a:cubicBezTo>
                  <a:pt x="1044218" y="1006323"/>
                  <a:pt x="1002453" y="1000158"/>
                  <a:pt x="966809" y="1016000"/>
                </a:cubicBezTo>
                <a:cubicBezTo>
                  <a:pt x="952829" y="1022214"/>
                  <a:pt x="954193" y="1044361"/>
                  <a:pt x="952295" y="1059542"/>
                </a:cubicBezTo>
                <a:cubicBezTo>
                  <a:pt x="949295" y="1083546"/>
                  <a:pt x="952295" y="1107923"/>
                  <a:pt x="952295" y="113211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2590800" y="50292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a diff </a:t>
            </a:r>
            <a:r>
              <a:rPr lang="en-US" dirty="0" err="1" smtClean="0"/>
              <a:t>eq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47800" y="3352800"/>
          <a:ext cx="4089400" cy="32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52" name="Equation" r:id="rId3" imgW="2044440" imgH="1650960" progId="Equation.DSMT4">
                  <p:embed/>
                </p:oleObj>
              </mc:Choice>
              <mc:Fallback>
                <p:oleObj name="Equation" r:id="rId3" imgW="2044440" imgH="1650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52800"/>
                        <a:ext cx="4089400" cy="322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1524000"/>
            <a:ext cx="63573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We use Taylors theorem to find the values o f</a:t>
            </a:r>
          </a:p>
          <a:p>
            <a:pPr algn="l"/>
            <a:r>
              <a:rPr lang="en-US" dirty="0" smtClean="0"/>
              <a:t>The system near the equilibrium</a:t>
            </a:r>
          </a:p>
          <a:p>
            <a:pPr algn="l"/>
            <a:r>
              <a:rPr lang="en-US" dirty="0" smtClean="0"/>
              <a:t>Here f is just some function of z</a:t>
            </a:r>
          </a:p>
          <a:p>
            <a:pPr algn="l"/>
            <a:r>
              <a:rPr lang="en-US" dirty="0" smtClean="0"/>
              <a:t>And f(z</a:t>
            </a:r>
            <a:r>
              <a:rPr lang="en-US" baseline="-25000" dirty="0" smtClean="0"/>
              <a:t>0</a:t>
            </a:r>
            <a:r>
              <a:rPr lang="en-US" dirty="0" smtClean="0"/>
              <a:t>) = 0 cause it is the equilibrium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 of </a:t>
            </a:r>
            <a:r>
              <a:rPr lang="en-US" dirty="0" err="1"/>
              <a:t>dx</a:t>
            </a:r>
            <a:r>
              <a:rPr lang="en-US" dirty="0"/>
              <a:t>/</a:t>
            </a:r>
            <a:r>
              <a:rPr lang="en-US" dirty="0" err="1"/>
              <a:t>dt</a:t>
            </a:r>
            <a:endParaRPr lang="en-US" dirty="0"/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Find linear approx of system</a:t>
            </a:r>
          </a:p>
          <a:p>
            <a:endParaRPr lang="en-US" sz="2800"/>
          </a:p>
        </p:txBody>
      </p:sp>
      <p:graphicFrame>
        <p:nvGraphicFramePr>
          <p:cNvPr id="8704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90800" y="2395538"/>
          <a:ext cx="4419600" cy="317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2" name="Equation" r:id="rId4" imgW="1765080" imgH="1269720" progId="Equation.DSMT4">
                  <p:embed/>
                </p:oleObj>
              </mc:Choice>
              <mc:Fallback>
                <p:oleObj name="Equation" r:id="rId4" imgW="1765080" imgH="1269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95538"/>
                        <a:ext cx="4419600" cy="317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00599" y="1447800"/>
          <a:ext cx="38068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3" name="Equation" r:id="rId6" imgW="1384200" imgH="304560" progId="Equation.DSMT4">
                  <p:embed/>
                </p:oleObj>
              </mc:Choice>
              <mc:Fallback>
                <p:oleObj name="Equation" r:id="rId6" imgW="138420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599" y="1447800"/>
                        <a:ext cx="38068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Approx of dx/dt wrt E</a:t>
            </a:r>
          </a:p>
        </p:txBody>
      </p:sp>
      <p:graphicFrame>
        <p:nvGraphicFramePr>
          <p:cNvPr id="8909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494973"/>
              </p:ext>
            </p:extLst>
          </p:nvPr>
        </p:nvGraphicFramePr>
        <p:xfrm>
          <a:off x="2776538" y="3406775"/>
          <a:ext cx="38941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0" name="Equation" r:id="rId4" imgW="1384200" imgH="393480" progId="Equation.DSMT4">
                  <p:embed/>
                </p:oleObj>
              </mc:Choice>
              <mc:Fallback>
                <p:oleObj name="Equation" r:id="rId4" imgW="13842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8" y="3406775"/>
                        <a:ext cx="3894137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2819400" y="1828800"/>
          <a:ext cx="38068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1" name="Equation" r:id="rId6" imgW="1384200" imgH="304560" progId="Equation.DSMT4">
                  <p:embed/>
                </p:oleObj>
              </mc:Choice>
              <mc:Fallback>
                <p:oleObj name="Equation" r:id="rId6" imgW="138420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828800"/>
                        <a:ext cx="38068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51816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Note that we evaluate at the equilibrium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Approx of dE/dt</a:t>
            </a:r>
          </a:p>
        </p:txBody>
      </p:sp>
      <p:graphicFrame>
        <p:nvGraphicFramePr>
          <p:cNvPr id="9114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308350" y="1930400"/>
          <a:ext cx="28321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8" name="Equation" r:id="rId4" imgW="583920" imgH="838080" progId="Equation.DSMT4">
                  <p:embed/>
                </p:oleObj>
              </mc:Choice>
              <mc:Fallback>
                <p:oleObj name="Equation" r:id="rId4" imgW="583920" imgH="838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1930400"/>
                        <a:ext cx="28321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257800" y="1295400"/>
          <a:ext cx="2819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9" name="Equation" r:id="rId6" imgW="736560" imgH="304560" progId="Equation.DSMT4">
                  <p:embed/>
                </p:oleObj>
              </mc:Choice>
              <mc:Fallback>
                <p:oleObj name="Equation" r:id="rId6" imgW="736560" imgH="304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295400"/>
                        <a:ext cx="2819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Linear Approx to ODE</a:t>
            </a:r>
          </a:p>
        </p:txBody>
      </p:sp>
      <p:graphicFrame>
        <p:nvGraphicFramePr>
          <p:cNvPr id="8397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76400" y="3351213"/>
          <a:ext cx="6096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1" name="Equation" r:id="rId4" imgW="2412720" imgH="482400" progId="Equation.DSMT4">
                  <p:embed/>
                </p:oleObj>
              </mc:Choice>
              <mc:Fallback>
                <p:oleObj name="Equation" r:id="rId4" imgW="241272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51213"/>
                        <a:ext cx="60960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Soln</a:t>
            </a:r>
            <a:r>
              <a:rPr lang="en-US" dirty="0" smtClean="0"/>
              <a:t> of ODE’s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187916"/>
              </p:ext>
            </p:extLst>
          </p:nvPr>
        </p:nvGraphicFramePr>
        <p:xfrm>
          <a:off x="1143000" y="1904999"/>
          <a:ext cx="5867400" cy="3691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4" name="Equation" r:id="rId3" imgW="2260440" imgH="1422360" progId="Equation.DSMT4">
                  <p:embed/>
                </p:oleObj>
              </mc:Choice>
              <mc:Fallback>
                <p:oleObj name="Equation" r:id="rId3" imgW="226044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904999"/>
                        <a:ext cx="5867400" cy="3691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789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Access-Fisheries the most notorious market failure</a:t>
            </a:r>
            <a:endParaRPr lang="en-US" dirty="0"/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open access outcome</a:t>
            </a:r>
          </a:p>
          <a:p>
            <a:r>
              <a:rPr lang="en-US" dirty="0" smtClean="0"/>
              <a:t>Present </a:t>
            </a:r>
            <a:r>
              <a:rPr lang="en-US" dirty="0"/>
              <a:t>value maximizing fishing rules</a:t>
            </a:r>
          </a:p>
          <a:p>
            <a:r>
              <a:rPr lang="en-US" dirty="0" smtClean="0"/>
              <a:t>Regulation </a:t>
            </a:r>
            <a:r>
              <a:rPr lang="en-US" dirty="0"/>
              <a:t>by inefficiency</a:t>
            </a:r>
          </a:p>
          <a:p>
            <a:pPr lvl="1"/>
            <a:r>
              <a:rPr lang="en-US" dirty="0"/>
              <a:t>Gear restrictions</a:t>
            </a:r>
          </a:p>
          <a:p>
            <a:pPr lvl="1"/>
            <a:r>
              <a:rPr lang="en-US" dirty="0"/>
              <a:t>Time restrictions</a:t>
            </a:r>
          </a:p>
          <a:p>
            <a:r>
              <a:rPr lang="en-US" dirty="0"/>
              <a:t>Regulation by quotas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Eigenvalues</a:t>
            </a:r>
          </a:p>
        </p:txBody>
      </p:sp>
      <p:graphicFrame>
        <p:nvGraphicFramePr>
          <p:cNvPr id="95236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914400" y="1828800"/>
          <a:ext cx="60960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5" name="Equation" r:id="rId4" imgW="2222280" imgH="330120" progId="Equation.DSMT4">
                  <p:embed/>
                </p:oleObj>
              </mc:Choice>
              <mc:Fallback>
                <p:oleObj name="Equation" r:id="rId4" imgW="2222280" imgH="330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60960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35052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Two cases:  real and negative</a:t>
            </a:r>
          </a:p>
          <a:p>
            <a:pPr algn="l"/>
            <a:r>
              <a:rPr lang="en-US" dirty="0" smtClean="0"/>
              <a:t>Complex conjugate pair with negative real part.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look at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733800" y="762000"/>
          <a:ext cx="1219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68" name="Equation" r:id="rId3" imgW="203040" imgH="203040" progId="Equation.DSMT4">
                  <p:embed/>
                </p:oleObj>
              </mc:Choice>
              <mc:Fallback>
                <p:oleObj name="Equation" r:id="rId3" imgW="2030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762000"/>
                        <a:ext cx="12192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23389" y="1981200"/>
            <a:ext cx="814665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Case 1: </a:t>
            </a:r>
            <a:r>
              <a:rPr lang="en-US" dirty="0" smtClean="0">
                <a:latin typeface="Symbol" pitchFamily="18" charset="2"/>
                <a:cs typeface="Tahoma" pitchFamily="34" charset="0"/>
              </a:rPr>
              <a:t>l</a:t>
            </a:r>
            <a:r>
              <a:rPr lang="en-US" baseline="-25000" dirty="0" smtClean="0">
                <a:latin typeface="Symbol" pitchFamily="18" charset="2"/>
                <a:cs typeface="Tahoma" pitchFamily="34" charset="0"/>
              </a:rPr>
              <a:t> </a:t>
            </a:r>
            <a:r>
              <a:rPr lang="en-US" dirty="0" smtClean="0">
                <a:latin typeface="+mn-lt"/>
                <a:cs typeface="Tahoma" pitchFamily="34" charset="0"/>
              </a:rPr>
              <a:t>is negative and real.  Then exp(</a:t>
            </a:r>
            <a:r>
              <a:rPr lang="en-US" dirty="0" err="1" smtClean="0">
                <a:latin typeface="Symbol" pitchFamily="18" charset="2"/>
                <a:cs typeface="Tahoma" pitchFamily="34" charset="0"/>
              </a:rPr>
              <a:t>l</a:t>
            </a:r>
            <a:r>
              <a:rPr lang="en-US" dirty="0" err="1" smtClean="0">
                <a:latin typeface="+mn-lt"/>
                <a:cs typeface="Tahoma" pitchFamily="34" charset="0"/>
              </a:rPr>
              <a:t>t</a:t>
            </a:r>
            <a:r>
              <a:rPr lang="en-US" dirty="0" smtClean="0">
                <a:latin typeface="+mn-lt"/>
                <a:cs typeface="Tahoma" pitchFamily="34" charset="0"/>
              </a:rPr>
              <a:t>) goes to</a:t>
            </a:r>
          </a:p>
          <a:p>
            <a:pPr algn="l"/>
            <a:r>
              <a:rPr lang="en-US" dirty="0" smtClean="0">
                <a:latin typeface="+mn-lt"/>
                <a:cs typeface="Tahoma" pitchFamily="34" charset="0"/>
              </a:rPr>
              <a:t>Zero as t goes to infinity</a:t>
            </a:r>
          </a:p>
          <a:p>
            <a:pPr algn="l"/>
            <a:endParaRPr lang="en-US" dirty="0" smtClean="0">
              <a:latin typeface="+mn-lt"/>
              <a:cs typeface="Tahoma" pitchFamily="34" charset="0"/>
            </a:endParaRPr>
          </a:p>
          <a:p>
            <a:pPr algn="l"/>
            <a:r>
              <a:rPr lang="en-US" dirty="0" smtClean="0">
                <a:latin typeface="+mn-lt"/>
                <a:cs typeface="Tahoma" pitchFamily="34" charset="0"/>
              </a:rPr>
              <a:t>Case 2: </a:t>
            </a:r>
            <a:r>
              <a:rPr lang="en-US" dirty="0" smtClean="0">
                <a:latin typeface="Symbol" pitchFamily="18" charset="2"/>
                <a:cs typeface="Tahoma" pitchFamily="34" charset="0"/>
              </a:rPr>
              <a:t>l</a:t>
            </a:r>
            <a:r>
              <a:rPr lang="en-US" baseline="-25000" dirty="0" smtClean="0">
                <a:latin typeface="Symbol" pitchFamily="18" charset="2"/>
                <a:cs typeface="Tahoma" pitchFamily="34" charset="0"/>
              </a:rPr>
              <a:t> </a:t>
            </a:r>
            <a:r>
              <a:rPr lang="en-US" dirty="0" smtClean="0">
                <a:cs typeface="Tahoma" pitchFamily="34" charset="0"/>
              </a:rPr>
              <a:t>is complex conjugate pair with negative real part</a:t>
            </a:r>
          </a:p>
          <a:p>
            <a:pPr algn="l"/>
            <a:r>
              <a:rPr lang="en-US" dirty="0" smtClean="0">
                <a:cs typeface="Tahoma" pitchFamily="34" charset="0"/>
              </a:rPr>
              <a:t>Recall (from 11</a:t>
            </a:r>
            <a:r>
              <a:rPr lang="en-US" baseline="30000" dirty="0" smtClean="0">
                <a:cs typeface="Tahoma" pitchFamily="34" charset="0"/>
              </a:rPr>
              <a:t>th</a:t>
            </a:r>
            <a:r>
              <a:rPr lang="en-US" dirty="0" smtClean="0">
                <a:cs typeface="Tahoma" pitchFamily="34" charset="0"/>
              </a:rPr>
              <a:t> grade trig.) exp (it) = </a:t>
            </a:r>
            <a:r>
              <a:rPr lang="en-US" dirty="0" err="1" smtClean="0">
                <a:cs typeface="Tahoma" pitchFamily="34" charset="0"/>
              </a:rPr>
              <a:t>cos</a:t>
            </a:r>
            <a:r>
              <a:rPr lang="en-US" dirty="0" smtClean="0">
                <a:cs typeface="Tahoma" pitchFamily="34" charset="0"/>
              </a:rPr>
              <a:t>(t)+ </a:t>
            </a:r>
            <a:r>
              <a:rPr lang="en-US" dirty="0" err="1" smtClean="0">
                <a:cs typeface="Tahoma" pitchFamily="34" charset="0"/>
              </a:rPr>
              <a:t>i</a:t>
            </a:r>
            <a:r>
              <a:rPr lang="en-US" dirty="0" smtClean="0">
                <a:cs typeface="Tahoma" pitchFamily="34" charset="0"/>
              </a:rPr>
              <a:t> sin(t)</a:t>
            </a:r>
          </a:p>
          <a:p>
            <a:pPr algn="l"/>
            <a:r>
              <a:rPr lang="en-US" dirty="0" smtClean="0">
                <a:cs typeface="Tahoma" pitchFamily="34" charset="0"/>
              </a:rPr>
              <a:t>re is the real part and </a:t>
            </a:r>
            <a:r>
              <a:rPr lang="en-US" dirty="0" err="1" smtClean="0">
                <a:cs typeface="Tahoma" pitchFamily="34" charset="0"/>
              </a:rPr>
              <a:t>imag</a:t>
            </a:r>
            <a:r>
              <a:rPr lang="en-US" dirty="0" smtClean="0">
                <a:cs typeface="Tahoma" pitchFamily="34" charset="0"/>
              </a:rPr>
              <a:t> is the imaginary part</a:t>
            </a:r>
          </a:p>
          <a:p>
            <a:pPr algn="l"/>
            <a:endParaRPr lang="en-US" dirty="0" smtClean="0">
              <a:cs typeface="Tahoma" pitchFamily="34" charset="0"/>
            </a:endParaRPr>
          </a:p>
          <a:p>
            <a:pPr algn="l"/>
            <a:r>
              <a:rPr lang="en-US" dirty="0" smtClean="0">
                <a:cs typeface="Tahoma" pitchFamily="34" charset="0"/>
              </a:rPr>
              <a:t>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4495800"/>
          <a:ext cx="5867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69" name="Equation" r:id="rId5" imgW="2616120" imgH="507960" progId="Equation.DSMT4">
                  <p:embed/>
                </p:oleObj>
              </mc:Choice>
              <mc:Fallback>
                <p:oleObj name="Equation" r:id="rId5" imgW="261612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495800"/>
                        <a:ext cx="5867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goes to zero</a:t>
            </a:r>
            <a:endParaRPr lang="en-US" dirty="0"/>
          </a:p>
        </p:txBody>
      </p:sp>
      <p:graphicFrame>
        <p:nvGraphicFramePr>
          <p:cNvPr id="284674" name="Object 2"/>
          <p:cNvGraphicFramePr>
            <a:graphicFrameLocks noChangeAspect="1"/>
          </p:cNvGraphicFramePr>
          <p:nvPr/>
        </p:nvGraphicFramePr>
        <p:xfrm>
          <a:off x="1143000" y="1752600"/>
          <a:ext cx="5867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83" name="Equation" r:id="rId3" imgW="2616120" imgH="507960" progId="Equation.DSMT4">
                  <p:embed/>
                </p:oleObj>
              </mc:Choice>
              <mc:Fallback>
                <p:oleObj name="Equation" r:id="rId3" imgW="261612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58674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3000" y="38862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So long as re(</a:t>
            </a:r>
            <a:r>
              <a:rPr lang="en-US" dirty="0" err="1" smtClean="0"/>
              <a:t>lamda</a:t>
            </a:r>
            <a:r>
              <a:rPr lang="en-US" dirty="0" smtClean="0"/>
              <a:t>) is negative.</a:t>
            </a:r>
          </a:p>
          <a:p>
            <a:pPr algn="l"/>
            <a:r>
              <a:rPr lang="en-US" dirty="0" smtClean="0"/>
              <a:t>The sin/</a:t>
            </a:r>
            <a:r>
              <a:rPr lang="en-US" dirty="0" err="1" smtClean="0"/>
              <a:t>cos</a:t>
            </a:r>
            <a:r>
              <a:rPr lang="en-US" dirty="0" smtClean="0"/>
              <a:t> part leads to a circle- so you get a circle with ever smaller radius, aka a spiral.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Soln</a:t>
            </a:r>
            <a:r>
              <a:rPr lang="en-US" dirty="0" smtClean="0"/>
              <a:t> of ODE’s with distinct eigenvectors, 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 and V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a</a:t>
            </a:r>
            <a:r>
              <a:rPr lang="en-US" baseline="-25000" dirty="0" smtClean="0"/>
              <a:t>1</a:t>
            </a:r>
            <a:r>
              <a:rPr lang="en-US" dirty="0" smtClean="0"/>
              <a:t> and a</a:t>
            </a:r>
            <a:r>
              <a:rPr lang="en-US" baseline="-25000" dirty="0" smtClean="0"/>
              <a:t>2 </a:t>
            </a:r>
            <a:r>
              <a:rPr lang="en-US" dirty="0" smtClean="0"/>
              <a:t>be constants in the complex field if the roots are complex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013887"/>
              </p:ext>
            </p:extLst>
          </p:nvPr>
        </p:nvGraphicFramePr>
        <p:xfrm>
          <a:off x="1425575" y="3200400"/>
          <a:ext cx="6094413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36" name="Equation" r:id="rId3" imgW="2387520" imgH="482400" progId="Equation.DSMT4">
                  <p:embed/>
                </p:oleObj>
              </mc:Choice>
              <mc:Fallback>
                <p:oleObj name="Equation" r:id="rId3" imgW="238752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5575" y="3200400"/>
                        <a:ext cx="6094413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47244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And the RHS always goes to zero and </a:t>
            </a:r>
            <a:r>
              <a:rPr lang="en-US" dirty="0" err="1" smtClean="0"/>
              <a:t>x,E</a:t>
            </a:r>
            <a:r>
              <a:rPr lang="en-US" dirty="0" smtClean="0"/>
              <a:t> go to their equilibrium values.  Either circling or directly inwards.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Theory of ODE’s in plane</a:t>
            </a:r>
          </a:p>
        </p:txBody>
      </p:sp>
      <p:sp>
        <p:nvSpPr>
          <p:cNvPr id="94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</a:t>
            </a:r>
            <a:r>
              <a:rPr lang="en-US" dirty="0" err="1"/>
              <a:t>eigenvalues</a:t>
            </a:r>
            <a:r>
              <a:rPr lang="en-US" dirty="0"/>
              <a:t> of the linear approx, call them</a:t>
            </a:r>
            <a:r>
              <a:rPr lang="en-US" dirty="0">
                <a:cs typeface="Tahoma" pitchFamily="34" charset="0"/>
              </a:rPr>
              <a:t> </a:t>
            </a:r>
            <a:r>
              <a:rPr lang="en-US" dirty="0">
                <a:latin typeface="Symbol" pitchFamily="18" charset="2"/>
                <a:cs typeface="Tahoma" pitchFamily="34" charset="0"/>
              </a:rPr>
              <a:t>l</a:t>
            </a:r>
            <a:r>
              <a:rPr lang="en-US" baseline="-25000" dirty="0">
                <a:latin typeface="Symbol" pitchFamily="18" charset="2"/>
                <a:cs typeface="Tahoma" pitchFamily="34" charset="0"/>
              </a:rPr>
              <a:t>1</a:t>
            </a:r>
            <a:r>
              <a:rPr lang="en-US" dirty="0">
                <a:latin typeface="Symbol" pitchFamily="18" charset="2"/>
                <a:cs typeface="Tahoma" pitchFamily="34" charset="0"/>
              </a:rPr>
              <a:t> </a:t>
            </a:r>
            <a:r>
              <a:rPr lang="en-US" dirty="0">
                <a:latin typeface="Arial" charset="0"/>
                <a:cs typeface="Tahoma" pitchFamily="34" charset="0"/>
              </a:rPr>
              <a:t>and </a:t>
            </a:r>
            <a:r>
              <a:rPr lang="en-US" dirty="0">
                <a:latin typeface="Symbol" pitchFamily="18" charset="2"/>
                <a:cs typeface="Tahoma" pitchFamily="34" charset="0"/>
              </a:rPr>
              <a:t>l</a:t>
            </a:r>
            <a:r>
              <a:rPr lang="en-US" baseline="-25000" dirty="0">
                <a:latin typeface="Symbol" pitchFamily="18" charset="2"/>
                <a:cs typeface="Tahoma" pitchFamily="34" charset="0"/>
              </a:rPr>
              <a:t>2</a:t>
            </a:r>
            <a:endParaRPr lang="en-US" baseline="-25000" dirty="0">
              <a:latin typeface="Arial" charset="0"/>
              <a:cs typeface="Tahoma" pitchFamily="34" charset="0"/>
            </a:endParaRPr>
          </a:p>
          <a:p>
            <a:r>
              <a:rPr lang="en-US" dirty="0">
                <a:latin typeface="Arial" charset="0"/>
                <a:cs typeface="Tahoma" pitchFamily="34" charset="0"/>
              </a:rPr>
              <a:t>If they are real and negative then there is direct convergence to equilibrium</a:t>
            </a:r>
          </a:p>
          <a:p>
            <a:r>
              <a:rPr lang="en-US" dirty="0">
                <a:latin typeface="Arial" charset="0"/>
                <a:cs typeface="Tahoma" pitchFamily="34" charset="0"/>
              </a:rPr>
              <a:t>If they are </a:t>
            </a:r>
            <a:r>
              <a:rPr lang="en-US" dirty="0" smtClean="0">
                <a:latin typeface="Arial" charset="0"/>
                <a:cs typeface="Tahoma" pitchFamily="34" charset="0"/>
              </a:rPr>
              <a:t>complex </a:t>
            </a:r>
            <a:r>
              <a:rPr lang="en-US" dirty="0">
                <a:latin typeface="Arial" charset="0"/>
                <a:cs typeface="Tahoma" pitchFamily="34" charset="0"/>
              </a:rPr>
              <a:t>conjugate pair with negative real part, then there is a spiraling convergence to equilibrium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manager can control E directly and wishes to maximize PV of profits.</a:t>
            </a:r>
          </a:p>
          <a:p>
            <a:r>
              <a:rPr lang="en-US" dirty="0" smtClean="0"/>
              <a:t>How is this different from Open Access?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on Hamiltonians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883320"/>
              </p:ext>
            </p:extLst>
          </p:nvPr>
        </p:nvGraphicFramePr>
        <p:xfrm>
          <a:off x="555625" y="1800225"/>
          <a:ext cx="8664575" cy="363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26" name="Equation" r:id="rId3" imgW="3809880" imgH="1600200" progId="Equation.DSMT4">
                  <p:embed/>
                </p:oleObj>
              </mc:Choice>
              <mc:Fallback>
                <p:oleObj name="Equation" r:id="rId3" imgW="3809880" imgH="160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625" y="1800225"/>
                        <a:ext cx="8664575" cy="3638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48224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Simplest problem: necessary conditions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009318"/>
              </p:ext>
            </p:extLst>
          </p:nvPr>
        </p:nvGraphicFramePr>
        <p:xfrm>
          <a:off x="1066799" y="1752600"/>
          <a:ext cx="7043351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2" name="Equation" r:id="rId3" imgW="2895480" imgH="469800" progId="Equation.DSMT4">
                  <p:embed/>
                </p:oleObj>
              </mc:Choice>
              <mc:Fallback>
                <p:oleObj name="Equation" r:id="rId3" imgW="28954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799" y="1752600"/>
                        <a:ext cx="7043351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861773"/>
              </p:ext>
            </p:extLst>
          </p:nvPr>
        </p:nvGraphicFramePr>
        <p:xfrm>
          <a:off x="1219200" y="3047999"/>
          <a:ext cx="5257800" cy="3235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3" name="Equation" r:id="rId5" imgW="1815840" imgH="1117440" progId="Equation.DSMT4">
                  <p:embed/>
                </p:oleObj>
              </mc:Choice>
              <mc:Fallback>
                <p:oleObj name="Equation" r:id="rId5" imgW="181584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3047999"/>
                        <a:ext cx="5257800" cy="3235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5121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max principle we see that H is linear in h, so either the control is “all the way on” or “all the way off” or it is exceptional.</a:t>
            </a:r>
          </a:p>
          <a:p>
            <a:r>
              <a:rPr lang="en-US" dirty="0" smtClean="0"/>
              <a:t>Lets start with the exceptional control.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198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long as</a:t>
            </a:r>
          </a:p>
          <a:p>
            <a:r>
              <a:rPr lang="en-US" dirty="0" smtClean="0"/>
              <a:t>Any value of</a:t>
            </a:r>
          </a:p>
          <a:p>
            <a:r>
              <a:rPr lang="en-US" dirty="0" smtClean="0"/>
              <a:t>h will produce a maximum of H.</a:t>
            </a:r>
          </a:p>
          <a:p>
            <a:r>
              <a:rPr lang="en-US" dirty="0" smtClean="0"/>
              <a:t>Only interesting if this is true for more than an instant so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114996"/>
              </p:ext>
            </p:extLst>
          </p:nvPr>
        </p:nvGraphicFramePr>
        <p:xfrm>
          <a:off x="4114800" y="2057400"/>
          <a:ext cx="2438400" cy="981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2" name="Equation" r:id="rId3" imgW="977760" imgH="393480" progId="Equation.DSMT4">
                  <p:embed/>
                </p:oleObj>
              </mc:Choice>
              <mc:Fallback>
                <p:oleObj name="Equation" r:id="rId3" imgW="977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2057400"/>
                        <a:ext cx="2438400" cy="981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553016"/>
              </p:ext>
            </p:extLst>
          </p:nvPr>
        </p:nvGraphicFramePr>
        <p:xfrm>
          <a:off x="1981200" y="4800600"/>
          <a:ext cx="3505200" cy="1234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73" name="Equation" r:id="rId5" imgW="1117440" imgH="393480" progId="Equation.DSMT4">
                  <p:embed/>
                </p:oleObj>
              </mc:Choice>
              <mc:Fallback>
                <p:oleObj name="Equation" r:id="rId5" imgW="1117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4800600"/>
                        <a:ext cx="3505200" cy="12347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472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Where are the market failures?</a:t>
            </a:r>
            <a:endParaRPr lang="en-US" sz="4000" dirty="0"/>
          </a:p>
        </p:txBody>
      </p:sp>
      <p:pic>
        <p:nvPicPr>
          <p:cNvPr id="35844" name="Picture 4" descr="C:\Program Files\Microsoft FrontPage\clipart\clip2\AG00045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590800"/>
            <a:ext cx="1714500" cy="1714500"/>
          </a:xfrm>
          <a:prstGeom prst="rect">
            <a:avLst/>
          </a:prstGeom>
          <a:noFill/>
        </p:spPr>
      </p:pic>
      <p:sp>
        <p:nvSpPr>
          <p:cNvPr id="35846" name="Freeform 6"/>
          <p:cNvSpPr>
            <a:spLocks/>
          </p:cNvSpPr>
          <p:nvPr/>
        </p:nvSpPr>
        <p:spPr bwMode="auto">
          <a:xfrm>
            <a:off x="685800" y="2413000"/>
            <a:ext cx="1079500" cy="736600"/>
          </a:xfrm>
          <a:custGeom>
            <a:avLst/>
            <a:gdLst/>
            <a:ahLst/>
            <a:cxnLst>
              <a:cxn ang="0">
                <a:pos x="48" y="16"/>
              </a:cxn>
              <a:cxn ang="0">
                <a:pos x="144" y="160"/>
              </a:cxn>
              <a:cxn ang="0">
                <a:pos x="432" y="160"/>
              </a:cxn>
              <a:cxn ang="0">
                <a:pos x="480" y="112"/>
              </a:cxn>
              <a:cxn ang="0">
                <a:pos x="384" y="64"/>
              </a:cxn>
              <a:cxn ang="0">
                <a:pos x="576" y="112"/>
              </a:cxn>
              <a:cxn ang="0">
                <a:pos x="672" y="160"/>
              </a:cxn>
              <a:cxn ang="0">
                <a:pos x="624" y="304"/>
              </a:cxn>
              <a:cxn ang="0">
                <a:pos x="528" y="352"/>
              </a:cxn>
              <a:cxn ang="0">
                <a:pos x="432" y="352"/>
              </a:cxn>
              <a:cxn ang="0">
                <a:pos x="240" y="352"/>
              </a:cxn>
              <a:cxn ang="0">
                <a:pos x="144" y="352"/>
              </a:cxn>
              <a:cxn ang="0">
                <a:pos x="0" y="448"/>
              </a:cxn>
              <a:cxn ang="0">
                <a:pos x="144" y="256"/>
              </a:cxn>
              <a:cxn ang="0">
                <a:pos x="48" y="16"/>
              </a:cxn>
            </a:cxnLst>
            <a:rect l="0" t="0" r="r" b="b"/>
            <a:pathLst>
              <a:path w="680" h="464">
                <a:moveTo>
                  <a:pt x="48" y="16"/>
                </a:moveTo>
                <a:cubicBezTo>
                  <a:pt x="48" y="0"/>
                  <a:pt x="80" y="136"/>
                  <a:pt x="144" y="160"/>
                </a:cubicBezTo>
                <a:cubicBezTo>
                  <a:pt x="208" y="184"/>
                  <a:pt x="376" y="168"/>
                  <a:pt x="432" y="160"/>
                </a:cubicBezTo>
                <a:cubicBezTo>
                  <a:pt x="488" y="152"/>
                  <a:pt x="488" y="128"/>
                  <a:pt x="480" y="112"/>
                </a:cubicBezTo>
                <a:cubicBezTo>
                  <a:pt x="472" y="96"/>
                  <a:pt x="368" y="64"/>
                  <a:pt x="384" y="64"/>
                </a:cubicBezTo>
                <a:cubicBezTo>
                  <a:pt x="400" y="64"/>
                  <a:pt x="528" y="96"/>
                  <a:pt x="576" y="112"/>
                </a:cubicBezTo>
                <a:cubicBezTo>
                  <a:pt x="624" y="128"/>
                  <a:pt x="664" y="128"/>
                  <a:pt x="672" y="160"/>
                </a:cubicBezTo>
                <a:cubicBezTo>
                  <a:pt x="680" y="192"/>
                  <a:pt x="648" y="272"/>
                  <a:pt x="624" y="304"/>
                </a:cubicBezTo>
                <a:cubicBezTo>
                  <a:pt x="600" y="336"/>
                  <a:pt x="560" y="344"/>
                  <a:pt x="528" y="352"/>
                </a:cubicBezTo>
                <a:cubicBezTo>
                  <a:pt x="496" y="360"/>
                  <a:pt x="480" y="352"/>
                  <a:pt x="432" y="352"/>
                </a:cubicBezTo>
                <a:cubicBezTo>
                  <a:pt x="384" y="352"/>
                  <a:pt x="288" y="352"/>
                  <a:pt x="240" y="352"/>
                </a:cubicBezTo>
                <a:cubicBezTo>
                  <a:pt x="192" y="352"/>
                  <a:pt x="184" y="336"/>
                  <a:pt x="144" y="352"/>
                </a:cubicBezTo>
                <a:cubicBezTo>
                  <a:pt x="104" y="368"/>
                  <a:pt x="0" y="464"/>
                  <a:pt x="0" y="448"/>
                </a:cubicBezTo>
                <a:cubicBezTo>
                  <a:pt x="0" y="432"/>
                  <a:pt x="136" y="320"/>
                  <a:pt x="144" y="256"/>
                </a:cubicBezTo>
                <a:cubicBezTo>
                  <a:pt x="152" y="192"/>
                  <a:pt x="48" y="32"/>
                  <a:pt x="48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746125" y="1862138"/>
            <a:ext cx="163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Fish in Sea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032125" y="1862138"/>
            <a:ext cx="197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Catching Fish</a:t>
            </a: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 rot="-20305545">
            <a:off x="1752600" y="3048000"/>
            <a:ext cx="976313" cy="304800"/>
          </a:xfrm>
          <a:prstGeom prst="rightArrow">
            <a:avLst>
              <a:gd name="adj1" fmla="val 50000"/>
              <a:gd name="adj2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791200" y="2514600"/>
            <a:ext cx="1828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Processing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867400" y="3505200"/>
            <a:ext cx="190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Fresh</a:t>
            </a:r>
          </a:p>
        </p:txBody>
      </p:sp>
      <p:sp>
        <p:nvSpPr>
          <p:cNvPr id="35852" name="AutoShape 12"/>
          <p:cNvSpPr>
            <a:spLocks noChangeArrowheads="1"/>
          </p:cNvSpPr>
          <p:nvPr/>
        </p:nvSpPr>
        <p:spPr bwMode="auto">
          <a:xfrm rot="-22092048">
            <a:off x="4572000" y="2819400"/>
            <a:ext cx="976313" cy="304800"/>
          </a:xfrm>
          <a:prstGeom prst="rightArrow">
            <a:avLst>
              <a:gd name="adj1" fmla="val 50000"/>
              <a:gd name="adj2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AutoShape 13"/>
          <p:cNvSpPr>
            <a:spLocks noChangeArrowheads="1"/>
          </p:cNvSpPr>
          <p:nvPr/>
        </p:nvSpPr>
        <p:spPr bwMode="auto">
          <a:xfrm rot="-20305545">
            <a:off x="4724400" y="3429000"/>
            <a:ext cx="976313" cy="304800"/>
          </a:xfrm>
          <a:prstGeom prst="rightArrow">
            <a:avLst>
              <a:gd name="adj1" fmla="val 50000"/>
              <a:gd name="adj2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5854" name="Picture 14" descr="C:\Program Files\Microsoft FrontPage\clipart\clip2\AG00008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724400"/>
            <a:ext cx="1211263" cy="1668463"/>
          </a:xfrm>
          <a:prstGeom prst="rect">
            <a:avLst/>
          </a:prstGeom>
          <a:noFill/>
        </p:spPr>
      </p:pic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724400" y="5105400"/>
            <a:ext cx="15430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Consumer</a:t>
            </a:r>
          </a:p>
        </p:txBody>
      </p:sp>
      <p:sp>
        <p:nvSpPr>
          <p:cNvPr id="35857" name="AutoShape 17"/>
          <p:cNvSpPr>
            <a:spLocks noChangeArrowheads="1"/>
          </p:cNvSpPr>
          <p:nvPr/>
        </p:nvSpPr>
        <p:spPr bwMode="auto">
          <a:xfrm rot="-15973295">
            <a:off x="8077994" y="2818606"/>
            <a:ext cx="814388" cy="866775"/>
          </a:xfrm>
          <a:custGeom>
            <a:avLst/>
            <a:gdLst>
              <a:gd name="G0" fmla="+- 13759 0 0"/>
              <a:gd name="G1" fmla="+- 4181 0 0"/>
              <a:gd name="G2" fmla="+- 12158 0 4181"/>
              <a:gd name="G3" fmla="+- G2 0 4181"/>
              <a:gd name="G4" fmla="*/ G3 32768 32059"/>
              <a:gd name="G5" fmla="*/ G4 1 2"/>
              <a:gd name="G6" fmla="+- 21600 0 13759"/>
              <a:gd name="G7" fmla="*/ G6 4181 6079"/>
              <a:gd name="G8" fmla="+- G7 13759 0"/>
              <a:gd name="T0" fmla="*/ 13759 w 21600"/>
              <a:gd name="T1" fmla="*/ 0 h 21600"/>
              <a:gd name="T2" fmla="*/ 13759 w 21600"/>
              <a:gd name="T3" fmla="*/ 12158 h 21600"/>
              <a:gd name="T4" fmla="*/ 194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3759" y="0"/>
                </a:lnTo>
                <a:lnTo>
                  <a:pt x="13759" y="4181"/>
                </a:lnTo>
                <a:lnTo>
                  <a:pt x="12427" y="4181"/>
                </a:lnTo>
                <a:cubicBezTo>
                  <a:pt x="5564" y="4181"/>
                  <a:pt x="0" y="7752"/>
                  <a:pt x="0" y="12158"/>
                </a:cubicBezTo>
                <a:lnTo>
                  <a:pt x="0" y="21600"/>
                </a:lnTo>
                <a:lnTo>
                  <a:pt x="3880" y="21600"/>
                </a:lnTo>
                <a:lnTo>
                  <a:pt x="3880" y="12158"/>
                </a:lnTo>
                <a:cubicBezTo>
                  <a:pt x="3880" y="9849"/>
                  <a:pt x="7707" y="7977"/>
                  <a:pt x="12427" y="7977"/>
                </a:cubicBezTo>
                <a:lnTo>
                  <a:pt x="13759" y="7977"/>
                </a:lnTo>
                <a:lnTo>
                  <a:pt x="13759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AutoShape 18"/>
          <p:cNvSpPr>
            <a:spLocks noChangeArrowheads="1"/>
          </p:cNvSpPr>
          <p:nvPr/>
        </p:nvSpPr>
        <p:spPr bwMode="auto">
          <a:xfrm rot="-15973295">
            <a:off x="7874794" y="3707606"/>
            <a:ext cx="814388" cy="866775"/>
          </a:xfrm>
          <a:custGeom>
            <a:avLst/>
            <a:gdLst>
              <a:gd name="G0" fmla="+- 13759 0 0"/>
              <a:gd name="G1" fmla="+- 4181 0 0"/>
              <a:gd name="G2" fmla="+- 12158 0 4181"/>
              <a:gd name="G3" fmla="+- G2 0 4181"/>
              <a:gd name="G4" fmla="*/ G3 32768 32059"/>
              <a:gd name="G5" fmla="*/ G4 1 2"/>
              <a:gd name="G6" fmla="+- 21600 0 13759"/>
              <a:gd name="G7" fmla="*/ G6 4181 6079"/>
              <a:gd name="G8" fmla="+- G7 13759 0"/>
              <a:gd name="T0" fmla="*/ 13759 w 21600"/>
              <a:gd name="T1" fmla="*/ 0 h 21600"/>
              <a:gd name="T2" fmla="*/ 13759 w 21600"/>
              <a:gd name="T3" fmla="*/ 12158 h 21600"/>
              <a:gd name="T4" fmla="*/ 1940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3759" y="0"/>
                </a:lnTo>
                <a:lnTo>
                  <a:pt x="13759" y="4181"/>
                </a:lnTo>
                <a:lnTo>
                  <a:pt x="12427" y="4181"/>
                </a:lnTo>
                <a:cubicBezTo>
                  <a:pt x="5564" y="4181"/>
                  <a:pt x="0" y="7752"/>
                  <a:pt x="0" y="12158"/>
                </a:cubicBezTo>
                <a:lnTo>
                  <a:pt x="0" y="21600"/>
                </a:lnTo>
                <a:lnTo>
                  <a:pt x="3880" y="21600"/>
                </a:lnTo>
                <a:lnTo>
                  <a:pt x="3880" y="12158"/>
                </a:lnTo>
                <a:cubicBezTo>
                  <a:pt x="3880" y="9849"/>
                  <a:pt x="7707" y="7977"/>
                  <a:pt x="12427" y="7977"/>
                </a:cubicBezTo>
                <a:lnTo>
                  <a:pt x="13759" y="7977"/>
                </a:lnTo>
                <a:lnTo>
                  <a:pt x="13759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AutoShape 19"/>
          <p:cNvSpPr>
            <a:spLocks noChangeArrowheads="1"/>
          </p:cNvSpPr>
          <p:nvPr/>
        </p:nvSpPr>
        <p:spPr bwMode="auto">
          <a:xfrm rot="-1988121">
            <a:off x="7513638" y="4732338"/>
            <a:ext cx="976312" cy="381000"/>
          </a:xfrm>
          <a:prstGeom prst="leftArrow">
            <a:avLst>
              <a:gd name="adj1" fmla="val 50000"/>
              <a:gd name="adj2" fmla="val 640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 if x = x*, best policy is to keep it there, so h* = f(x*).</a:t>
            </a:r>
          </a:p>
          <a:p>
            <a:r>
              <a:rPr lang="en-US" dirty="0" smtClean="0"/>
              <a:t>Else drive it there as quickly as possible, so x &gt; x*, all the way on.</a:t>
            </a:r>
          </a:p>
          <a:p>
            <a:r>
              <a:rPr lang="en-US" dirty="0" smtClean="0"/>
              <a:t>x&lt; x*, all the way off.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486660"/>
              </p:ext>
            </p:extLst>
          </p:nvPr>
        </p:nvGraphicFramePr>
        <p:xfrm>
          <a:off x="2133600" y="1905000"/>
          <a:ext cx="45720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795" name="Equation" r:id="rId3" imgW="1714320" imgH="457200" progId="Equation.DSMT4">
                  <p:embed/>
                </p:oleObj>
              </mc:Choice>
              <mc:Fallback>
                <p:oleObj name="Equation" r:id="rId3" imgW="17143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1905000"/>
                        <a:ext cx="45720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18704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best </a:t>
            </a:r>
            <a:r>
              <a:rPr lang="en-US" dirty="0" smtClean="0"/>
              <a:t>policy for Schaefer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30363" y="1754188"/>
          <a:ext cx="5868987" cy="322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0" name="Equation" r:id="rId4" imgW="2450880" imgH="1346040" progId="Equation.DSMT4">
                  <p:embed/>
                </p:oleObj>
              </mc:Choice>
              <mc:Fallback>
                <p:oleObj name="Equation" r:id="rId4" imgW="2450880" imgH="1346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363" y="1754188"/>
                        <a:ext cx="5868987" cy="322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value Max principle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48680"/>
              </p:ext>
            </p:extLst>
          </p:nvPr>
        </p:nvGraphicFramePr>
        <p:xfrm>
          <a:off x="1119188" y="2252663"/>
          <a:ext cx="5738812" cy="315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3" name="Equation" r:id="rId4" imgW="2145960" imgH="1180800" progId="Equation.DSMT4">
                  <p:embed/>
                </p:oleObj>
              </mc:Choice>
              <mc:Fallback>
                <p:oleObj name="Equation" r:id="rId4" imgW="2145960" imgH="1180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252663"/>
                        <a:ext cx="5738812" cy="315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Rapid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H is linear in E (the control variable).</a:t>
            </a:r>
          </a:p>
          <a:p>
            <a:r>
              <a:rPr lang="en-US" dirty="0" smtClean="0"/>
              <a:t>Therefore to max H w.r.t. to E either</a:t>
            </a:r>
          </a:p>
          <a:p>
            <a:pPr lvl="1"/>
            <a:r>
              <a:rPr lang="en-US" dirty="0" smtClean="0"/>
              <a:t>E = infinite (ok, we choose an upper limit E</a:t>
            </a:r>
            <a:r>
              <a:rPr lang="en-US" baseline="-25000" dirty="0" smtClean="0"/>
              <a:t>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 = zero</a:t>
            </a:r>
          </a:p>
          <a:p>
            <a:pPr lvl="1"/>
            <a:r>
              <a:rPr lang="en-US" dirty="0" smtClean="0"/>
              <a:t>E = any and </a:t>
            </a:r>
            <a:r>
              <a:rPr lang="en-US" dirty="0" err="1" smtClean="0"/>
              <a:t>dH</a:t>
            </a:r>
            <a:r>
              <a:rPr lang="en-US" dirty="0" smtClean="0"/>
              <a:t>/</a:t>
            </a:r>
            <a:r>
              <a:rPr lang="en-US" dirty="0" err="1" smtClean="0"/>
              <a:t>dE</a:t>
            </a:r>
            <a:r>
              <a:rPr lang="en-US" dirty="0" smtClean="0"/>
              <a:t> = 0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search for the exceptional control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graphicFrame>
        <p:nvGraphicFramePr>
          <p:cNvPr id="1914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5426"/>
              </p:ext>
            </p:extLst>
          </p:nvPr>
        </p:nvGraphicFramePr>
        <p:xfrm>
          <a:off x="3243263" y="1371600"/>
          <a:ext cx="3871912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08" name="Equation" r:id="rId3" imgW="1447560" imgH="634680" progId="Equation.DSMT4">
                  <p:embed/>
                </p:oleObj>
              </mc:Choice>
              <mc:Fallback>
                <p:oleObj name="Equation" r:id="rId3" imgW="1447560" imgH="634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3263" y="1371600"/>
                        <a:ext cx="3871912" cy="169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4038600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And stays zero.  So</a:t>
            </a:r>
            <a:endParaRPr lang="en-US" dirty="0"/>
          </a:p>
        </p:txBody>
      </p:sp>
      <p:graphicFrame>
        <p:nvGraphicFramePr>
          <p:cNvPr id="1914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565919"/>
              </p:ext>
            </p:extLst>
          </p:nvPr>
        </p:nvGraphicFramePr>
        <p:xfrm>
          <a:off x="3482975" y="3895725"/>
          <a:ext cx="4227513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09" name="Equation" r:id="rId5" imgW="1295280" imgH="761760" progId="Equation.DSMT4">
                  <p:embed/>
                </p:oleObj>
              </mc:Choice>
              <mc:Fallback>
                <p:oleObj name="Equation" r:id="rId5" imgW="1295280" imgH="7617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3895725"/>
                        <a:ext cx="4227513" cy="203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43800" y="22098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Eq. 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53340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Eq. II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05000"/>
            <a:ext cx="7772400" cy="1143000"/>
          </a:xfrm>
        </p:spPr>
        <p:txBody>
          <a:bodyPr/>
          <a:lstStyle/>
          <a:p>
            <a:r>
              <a:rPr lang="en-US" dirty="0" smtClean="0"/>
              <a:t>What does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tell us?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0"/>
            <a:ext cx="7772400" cy="2667000"/>
          </a:xfrm>
        </p:spPr>
        <p:txBody>
          <a:bodyPr/>
          <a:lstStyle/>
          <a:p>
            <a:r>
              <a:rPr lang="en-US" dirty="0" smtClean="0"/>
              <a:t>Price of fish in market, less unit (and marginal) cost per fish caught, less shadow price of fish in the sea = 0.</a:t>
            </a:r>
          </a:p>
          <a:p>
            <a:r>
              <a:rPr lang="en-US" dirty="0" smtClean="0"/>
              <a:t>Or P = MC of catching plus MC of in situ resource</a:t>
            </a:r>
            <a:endParaRPr lang="en-US" dirty="0"/>
          </a:p>
        </p:txBody>
      </p:sp>
      <p:graphicFrame>
        <p:nvGraphicFramePr>
          <p:cNvPr id="1904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327674"/>
              </p:ext>
            </p:extLst>
          </p:nvPr>
        </p:nvGraphicFramePr>
        <p:xfrm>
          <a:off x="3624263" y="169863"/>
          <a:ext cx="3871912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5" name="Equation" r:id="rId3" imgW="1447560" imgH="850680" progId="Equation.DSMT4">
                  <p:embed/>
                </p:oleObj>
              </mc:Choice>
              <mc:Fallback>
                <p:oleObj name="Equation" r:id="rId3" imgW="1447560" imgH="850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169863"/>
                        <a:ext cx="3871912" cy="227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exceptional control and its stock.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solve 4 equations to get rid of everything but constants and x.</a:t>
            </a:r>
          </a:p>
        </p:txBody>
      </p:sp>
      <p:graphicFrame>
        <p:nvGraphicFramePr>
          <p:cNvPr id="281601" name="Object 1"/>
          <p:cNvGraphicFramePr>
            <a:graphicFrameLocks noChangeAspect="1"/>
          </p:cNvGraphicFramePr>
          <p:nvPr/>
        </p:nvGraphicFramePr>
        <p:xfrm>
          <a:off x="1752600" y="2819400"/>
          <a:ext cx="4754562" cy="339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10" name="Equation" r:id="rId4" imgW="1777680" imgH="1269720" progId="Equation.DSMT4">
                  <p:embed/>
                </p:oleObj>
              </mc:Choice>
              <mc:Fallback>
                <p:oleObj name="Equation" r:id="rId4" imgW="1777680" imgH="1269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19400"/>
                        <a:ext cx="4754562" cy="339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find the exceptional value for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compare it to </a:t>
            </a:r>
            <a:r>
              <a:rPr lang="en-US" dirty="0" err="1" smtClean="0"/>
              <a:t>x</a:t>
            </a:r>
            <a:r>
              <a:rPr lang="en-US" baseline="30000" dirty="0" err="1" smtClean="0"/>
              <a:t>open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That’s your part of your homework!</a:t>
            </a:r>
          </a:p>
          <a:p>
            <a:r>
              <a:rPr lang="en-US" dirty="0" smtClean="0"/>
              <a:t>Part II of your homework is to run the </a:t>
            </a:r>
            <a:r>
              <a:rPr lang="en-US" dirty="0" err="1" smtClean="0"/>
              <a:t>matlab</a:t>
            </a:r>
            <a:r>
              <a:rPr lang="en-US" dirty="0" smtClean="0"/>
              <a:t> code fish2.m</a:t>
            </a:r>
          </a:p>
          <a:p>
            <a:pPr lvl="1"/>
            <a:r>
              <a:rPr lang="en-US" dirty="0" smtClean="0"/>
              <a:t>What happens as you increase step size?</a:t>
            </a:r>
          </a:p>
          <a:p>
            <a:pPr lvl="1"/>
            <a:r>
              <a:rPr lang="en-US" dirty="0" smtClean="0"/>
              <a:t>Choose one other parameter and find its effect of the simulation.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Rigorous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the Fishery</a:t>
            </a:r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 the regulator can set effort directly</a:t>
            </a:r>
          </a:p>
          <a:p>
            <a:pPr lvl="1"/>
            <a:r>
              <a:rPr lang="en-US"/>
              <a:t>ITQ’s: Individual Transferable Quotas</a:t>
            </a:r>
          </a:p>
          <a:p>
            <a:pPr lvl="2"/>
            <a:r>
              <a:rPr lang="en-US"/>
              <a:t>Pacific Halibut</a:t>
            </a:r>
          </a:p>
          <a:p>
            <a:pPr lvl="2"/>
            <a:r>
              <a:rPr lang="en-US"/>
              <a:t>Surf Clams</a:t>
            </a:r>
          </a:p>
          <a:p>
            <a:pPr lvl="1"/>
            <a:r>
              <a:rPr lang="en-US"/>
              <a:t>How much quota?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 Is the Problem?</a:t>
            </a: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Nothing strange about the consumer.</a:t>
            </a:r>
          </a:p>
          <a:p>
            <a:pPr>
              <a:lnSpc>
                <a:spcPct val="90000"/>
              </a:lnSpc>
            </a:pPr>
            <a:r>
              <a:rPr lang="en-US"/>
              <a:t>Nothing strange about processing.</a:t>
            </a:r>
          </a:p>
          <a:p>
            <a:pPr>
              <a:lnSpc>
                <a:spcPct val="90000"/>
              </a:lnSpc>
            </a:pPr>
            <a:r>
              <a:rPr lang="en-US"/>
              <a:t>Allocation between fresh and processed might be funny.</a:t>
            </a:r>
          </a:p>
          <a:p>
            <a:pPr>
              <a:lnSpc>
                <a:spcPct val="90000"/>
              </a:lnSpc>
            </a:pPr>
            <a:r>
              <a:rPr lang="en-US"/>
              <a:t>Nothing strange about physical fishing process.</a:t>
            </a:r>
          </a:p>
          <a:p>
            <a:pPr>
              <a:lnSpc>
                <a:spcPct val="90000"/>
              </a:lnSpc>
            </a:pPr>
            <a:r>
              <a:rPr lang="en-US"/>
              <a:t>Something very strange about fish in the sea.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Lets leave time and interest out of the picture…</a:t>
            </a:r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Harvest = net growth</a:t>
            </a:r>
          </a:p>
          <a:p>
            <a:pPr lvl="1"/>
            <a:r>
              <a:rPr lang="en-US"/>
              <a:t>k E x = F(x)</a:t>
            </a:r>
          </a:p>
          <a:p>
            <a:pPr lvl="1"/>
            <a:r>
              <a:rPr lang="en-US"/>
              <a:t>or E = F(x)/(kx)</a:t>
            </a:r>
          </a:p>
          <a:p>
            <a:pPr lvl="1"/>
            <a:r>
              <a:rPr lang="en-US"/>
              <a:t>If F is quadratic, then F(x)/(kx) is a downward sloping straight line</a:t>
            </a: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2133600" y="4572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2133600" y="5867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717925" y="5824538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x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584325" y="4681538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E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2133600" y="4800600"/>
            <a:ext cx="1905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the best stock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133600" y="2133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133600" y="5486400"/>
            <a:ext cx="480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78" name="Freeform 6"/>
          <p:cNvSpPr>
            <a:spLocks/>
          </p:cNvSpPr>
          <p:nvPr/>
        </p:nvSpPr>
        <p:spPr bwMode="auto">
          <a:xfrm>
            <a:off x="2133600" y="2133600"/>
            <a:ext cx="3352800" cy="3352800"/>
          </a:xfrm>
          <a:custGeom>
            <a:avLst/>
            <a:gdLst/>
            <a:ahLst/>
            <a:cxnLst>
              <a:cxn ang="0">
                <a:pos x="0" y="2112"/>
              </a:cxn>
              <a:cxn ang="0">
                <a:pos x="1056" y="0"/>
              </a:cxn>
              <a:cxn ang="0">
                <a:pos x="2112" y="2112"/>
              </a:cxn>
            </a:cxnLst>
            <a:rect l="0" t="0" r="r" b="b"/>
            <a:pathLst>
              <a:path w="2112" h="2112">
                <a:moveTo>
                  <a:pt x="0" y="2112"/>
                </a:moveTo>
                <a:cubicBezTo>
                  <a:pt x="352" y="1056"/>
                  <a:pt x="704" y="0"/>
                  <a:pt x="1056" y="0"/>
                </a:cubicBezTo>
                <a:cubicBezTo>
                  <a:pt x="1408" y="0"/>
                  <a:pt x="1944" y="1760"/>
                  <a:pt x="2112" y="21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2133600" y="2438400"/>
            <a:ext cx="33528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3886200" y="2438400"/>
            <a:ext cx="485775" cy="1828800"/>
          </a:xfrm>
          <a:prstGeom prst="upDownArrow">
            <a:avLst>
              <a:gd name="adj1" fmla="val 50000"/>
              <a:gd name="adj2" fmla="val 7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profit</a:t>
            </a:r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6324600" y="4114800"/>
            <a:ext cx="1905000" cy="1295400"/>
          </a:xfrm>
          <a:prstGeom prst="wedgeEllipseCallout">
            <a:avLst>
              <a:gd name="adj1" fmla="val -101000"/>
              <a:gd name="adj2" fmla="val 2009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p F(x)</a:t>
            </a:r>
          </a:p>
          <a:p>
            <a:pPr algn="ctr"/>
            <a:r>
              <a:rPr lang="en-US"/>
              <a:t>Revenue</a:t>
            </a:r>
          </a:p>
        </p:txBody>
      </p:sp>
      <p:sp>
        <p:nvSpPr>
          <p:cNvPr id="54282" name="AutoShape 10"/>
          <p:cNvSpPr>
            <a:spLocks noChangeArrowheads="1"/>
          </p:cNvSpPr>
          <p:nvPr/>
        </p:nvSpPr>
        <p:spPr bwMode="auto">
          <a:xfrm>
            <a:off x="609600" y="3124200"/>
            <a:ext cx="1600200" cy="1676400"/>
          </a:xfrm>
          <a:prstGeom prst="wedgeEllipseCallout">
            <a:avLst>
              <a:gd name="adj1" fmla="val 81847"/>
              <a:gd name="adj2" fmla="val -566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cE=</a:t>
            </a:r>
          </a:p>
          <a:p>
            <a:pPr algn="ctr"/>
            <a:r>
              <a:rPr lang="en-US"/>
              <a:t>cF/(xk)</a:t>
            </a:r>
          </a:p>
          <a:p>
            <a:pPr algn="ctr"/>
            <a:r>
              <a:rPr lang="en-US"/>
              <a:t>Costs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4038600" y="5638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x</a:t>
            </a:r>
            <a:r>
              <a:rPr lang="en-US" baseline="30000"/>
              <a:t>static max</a:t>
            </a:r>
            <a:endParaRPr lang="en-US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1050925" y="1785938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$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6537325" y="5443538"/>
            <a:ext cx="127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biomass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2590800" y="56388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x</a:t>
            </a:r>
            <a:r>
              <a:rPr lang="en-US" baseline="30000"/>
              <a:t>open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get there</a:t>
            </a:r>
          </a:p>
        </p:txBody>
      </p:sp>
      <p:sp>
        <p:nvSpPr>
          <p:cNvPr id="552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Raise Costs</a:t>
            </a:r>
          </a:p>
          <a:p>
            <a:pPr lvl="1">
              <a:lnSpc>
                <a:spcPct val="90000"/>
              </a:lnSpc>
            </a:pPr>
            <a:r>
              <a:rPr lang="en-US"/>
              <a:t>Done all the time</a:t>
            </a:r>
          </a:p>
          <a:p>
            <a:pPr lvl="1">
              <a:lnSpc>
                <a:spcPct val="90000"/>
              </a:lnSpc>
            </a:pPr>
            <a:r>
              <a:rPr lang="en-US"/>
              <a:t>Limit times one can fish</a:t>
            </a:r>
          </a:p>
          <a:p>
            <a:pPr lvl="1">
              <a:lnSpc>
                <a:spcPct val="90000"/>
              </a:lnSpc>
            </a:pPr>
            <a:r>
              <a:rPr lang="en-US"/>
              <a:t>Limit sizes one can catch</a:t>
            </a:r>
          </a:p>
          <a:p>
            <a:pPr lvl="2">
              <a:lnSpc>
                <a:spcPct val="90000"/>
              </a:lnSpc>
            </a:pPr>
            <a:r>
              <a:rPr lang="en-US"/>
              <a:t>throw back</a:t>
            </a:r>
          </a:p>
          <a:p>
            <a:pPr lvl="2">
              <a:lnSpc>
                <a:spcPct val="90000"/>
              </a:lnSpc>
            </a:pPr>
            <a:r>
              <a:rPr lang="en-US"/>
              <a:t>net size</a:t>
            </a:r>
          </a:p>
          <a:p>
            <a:pPr lvl="1">
              <a:lnSpc>
                <a:spcPct val="90000"/>
              </a:lnSpc>
            </a:pPr>
            <a:r>
              <a:rPr lang="en-US"/>
              <a:t>Limit gear</a:t>
            </a:r>
          </a:p>
          <a:p>
            <a:pPr lvl="2">
              <a:lnSpc>
                <a:spcPct val="90000"/>
              </a:lnSpc>
            </a:pPr>
            <a:r>
              <a:rPr lang="en-US"/>
              <a:t>sail boats only!</a:t>
            </a:r>
          </a:p>
          <a:p>
            <a:pPr lvl="2">
              <a:lnSpc>
                <a:spcPct val="90000"/>
              </a:lnSpc>
            </a:pPr>
            <a:r>
              <a:rPr lang="en-US"/>
              <a:t>number of hooks per foot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Benefits…</a:t>
            </a:r>
          </a:p>
        </p:txBody>
      </p:sp>
      <p:sp>
        <p:nvSpPr>
          <p:cNvPr id="563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Raising costs means using more labor to catch the same amount of fish.</a:t>
            </a:r>
          </a:p>
          <a:p>
            <a:pPr lvl="1"/>
            <a:r>
              <a:rPr lang="en-US"/>
              <a:t>Fishermen get employed</a:t>
            </a:r>
          </a:p>
          <a:p>
            <a:pPr lvl="1"/>
            <a:r>
              <a:rPr lang="en-US"/>
              <a:t>Boat owners lose</a:t>
            </a:r>
          </a:p>
          <a:p>
            <a:r>
              <a:rPr lang="en-US"/>
              <a:t>Raising costs implies higher yields than open access.  </a:t>
            </a:r>
          </a:p>
          <a:p>
            <a:pPr lvl="2"/>
            <a:r>
              <a:rPr lang="en-US"/>
              <a:t>Processors have more to process.  </a:t>
            </a:r>
          </a:p>
          <a:p>
            <a:pPr lvl="2"/>
            <a:r>
              <a:rPr lang="en-US"/>
              <a:t>They too are happy.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Employment</a:t>
            </a:r>
          </a:p>
        </p:txBody>
      </p:sp>
      <p:graphicFrame>
        <p:nvGraphicFramePr>
          <p:cNvPr id="67626" name="Group 42"/>
          <p:cNvGraphicFramePr>
            <a:graphicFrameLocks noGrp="1"/>
          </p:cNvGraphicFramePr>
          <p:nvPr/>
        </p:nvGraphicFramePr>
        <p:xfrm>
          <a:off x="838200" y="1828800"/>
          <a:ext cx="6629400" cy="4064000"/>
        </p:xfrm>
        <a:graphic>
          <a:graphicData uri="http://schemas.openxmlformats.org/drawingml/2006/table">
            <a:tbl>
              <a:tblPr/>
              <a:tblGrid>
                <a:gridCol w="993775"/>
                <a:gridCol w="1520825"/>
                <a:gridCol w="41148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Fishers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Processing and Wholesale Employment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130,431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93,625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193,000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103,448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1988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273,700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90,005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Taxes	</a:t>
            </a:r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Lowering price received through taxes would also work.</a:t>
            </a:r>
          </a:p>
          <a:p>
            <a:r>
              <a:rPr lang="en-US"/>
              <a:t>Not done.</a:t>
            </a:r>
          </a:p>
          <a:p>
            <a:r>
              <a:rPr lang="en-US"/>
              <a:t>Doesn’t increase labor in fishery.</a:t>
            </a:r>
          </a:p>
          <a:p>
            <a:r>
              <a:rPr lang="en-US"/>
              <a:t>Gives revenue to government, which does not create political support.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economics of time</a:t>
            </a:r>
          </a:p>
        </p:txBody>
      </p:sp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Previous model was too simple because it did not consider the economics of fish as a stock of capital.</a:t>
            </a:r>
          </a:p>
          <a:p>
            <a:r>
              <a:rPr lang="en-US"/>
              <a:t>Let m be the price that should be charged for fish still in the sea.</a:t>
            </a:r>
          </a:p>
          <a:p>
            <a:r>
              <a:rPr lang="en-US"/>
              <a:t> let d = 1/(1+r), where r is the interest rate.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Again too simple</a:t>
            </a:r>
          </a:p>
        </p:txBody>
      </p:sp>
      <p:sp>
        <p:nvSpPr>
          <p:cNvPr id="645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time ignore how the cost of catching fish varies with the number of fish in the sea.</a:t>
            </a:r>
          </a:p>
          <a:p>
            <a:pPr>
              <a:lnSpc>
                <a:spcPct val="90000"/>
              </a:lnSpc>
            </a:pPr>
            <a:r>
              <a:rPr lang="en-US"/>
              <a:t>Suppose that one catches one less fish.</a:t>
            </a:r>
          </a:p>
          <a:p>
            <a:pPr lvl="1">
              <a:lnSpc>
                <a:spcPct val="90000"/>
              </a:lnSpc>
            </a:pPr>
            <a:r>
              <a:rPr lang="en-US"/>
              <a:t>One loses P the price of the fish</a:t>
            </a:r>
          </a:p>
          <a:p>
            <a:pPr lvl="1">
              <a:lnSpc>
                <a:spcPct val="90000"/>
              </a:lnSpc>
            </a:pPr>
            <a:r>
              <a:rPr lang="en-US"/>
              <a:t>The number of fish next year is increased by </a:t>
            </a:r>
          </a:p>
          <a:p>
            <a:pPr lvl="2">
              <a:lnSpc>
                <a:spcPct val="90000"/>
              </a:lnSpc>
            </a:pPr>
            <a:r>
              <a:rPr lang="en-US"/>
              <a:t>one fish </a:t>
            </a:r>
          </a:p>
          <a:p>
            <a:pPr lvl="2">
              <a:lnSpc>
                <a:spcPct val="90000"/>
              </a:lnSpc>
            </a:pPr>
            <a:r>
              <a:rPr lang="en-US"/>
              <a:t>+ the progeny of the one fish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simple…</a:t>
            </a:r>
          </a:p>
        </p:txBody>
      </p:sp>
      <p:sp>
        <p:nvSpPr>
          <p:cNvPr id="655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Before sparing the extra fish</a:t>
            </a:r>
          </a:p>
          <a:p>
            <a:pPr lvl="1">
              <a:lnSpc>
                <a:spcPct val="90000"/>
              </a:lnSpc>
            </a:pPr>
            <a:r>
              <a:rPr lang="en-US"/>
              <a:t>x</a:t>
            </a:r>
            <a:r>
              <a:rPr lang="en-US" baseline="-25000"/>
              <a:t>t+1</a:t>
            </a:r>
            <a:r>
              <a:rPr lang="en-US"/>
              <a:t> = (x</a:t>
            </a:r>
            <a:r>
              <a:rPr lang="en-US" baseline="-25000"/>
              <a:t>t</a:t>
            </a:r>
            <a:r>
              <a:rPr lang="en-US"/>
              <a:t> ) + F(x</a:t>
            </a:r>
            <a:r>
              <a:rPr lang="en-US" baseline="-25000"/>
              <a:t>t</a:t>
            </a:r>
            <a:r>
              <a:rPr lang="en-US"/>
              <a:t> ) – H</a:t>
            </a:r>
            <a:r>
              <a:rPr lang="en-US" baseline="-25000"/>
              <a:t>t</a:t>
            </a:r>
          </a:p>
          <a:p>
            <a:pPr>
              <a:lnSpc>
                <a:spcPct val="90000"/>
              </a:lnSpc>
            </a:pPr>
            <a:r>
              <a:rPr lang="en-US"/>
              <a:t>After sparing the extra fish</a:t>
            </a:r>
          </a:p>
          <a:p>
            <a:pPr lvl="1">
              <a:lnSpc>
                <a:spcPct val="90000"/>
              </a:lnSpc>
            </a:pPr>
            <a:r>
              <a:rPr lang="en-US"/>
              <a:t>x</a:t>
            </a:r>
            <a:r>
              <a:rPr lang="en-US" baseline="-25000"/>
              <a:t>t+1</a:t>
            </a:r>
            <a:r>
              <a:rPr lang="en-US"/>
              <a:t> = (x</a:t>
            </a:r>
            <a:r>
              <a:rPr lang="en-US" baseline="-25000"/>
              <a:t>t</a:t>
            </a:r>
            <a:r>
              <a:rPr lang="en-US"/>
              <a:t> + 1) + F(x</a:t>
            </a:r>
            <a:r>
              <a:rPr lang="en-US" baseline="-25000"/>
              <a:t>t</a:t>
            </a:r>
            <a:r>
              <a:rPr lang="en-US"/>
              <a:t> + 1) – H</a:t>
            </a:r>
            <a:r>
              <a:rPr lang="en-US" baseline="-25000"/>
              <a:t>t</a:t>
            </a:r>
          </a:p>
          <a:p>
            <a:pPr lvl="1">
              <a:lnSpc>
                <a:spcPct val="90000"/>
              </a:lnSpc>
            </a:pPr>
            <a:r>
              <a:rPr lang="en-US"/>
              <a:t>Fact:  </a:t>
            </a:r>
            <a:r>
              <a:rPr lang="en-US" baseline="-25000"/>
              <a:t> </a:t>
            </a:r>
            <a:r>
              <a:rPr lang="en-US"/>
              <a:t>F(x</a:t>
            </a:r>
            <a:r>
              <a:rPr lang="en-US" baseline="-25000"/>
              <a:t>t</a:t>
            </a:r>
            <a:r>
              <a:rPr lang="en-US"/>
              <a:t> + 1)- F(x</a:t>
            </a:r>
            <a:r>
              <a:rPr lang="en-US" baseline="-25000"/>
              <a:t>t</a:t>
            </a:r>
            <a:r>
              <a:rPr lang="en-US"/>
              <a:t> ) is approximately the derivative of the function F, F’   </a:t>
            </a:r>
          </a:p>
          <a:p>
            <a:pPr>
              <a:lnSpc>
                <a:spcPct val="90000"/>
              </a:lnSpc>
            </a:pPr>
            <a:r>
              <a:rPr lang="en-US"/>
              <a:t>So	sparing 1 fish results in 1+ F’ extra fish.</a:t>
            </a:r>
            <a:endParaRPr lang="en-US" baseline="-25000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F’ = r Rule</a:t>
            </a:r>
          </a:p>
        </p:txBody>
      </p:sp>
      <p:sp>
        <p:nvSpPr>
          <p:cNvPr id="66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1+ F’ extra fish next year are worth</a:t>
            </a:r>
          </a:p>
          <a:p>
            <a:pPr>
              <a:lnSpc>
                <a:spcPct val="90000"/>
              </a:lnSpc>
            </a:pPr>
            <a:r>
              <a:rPr lang="en-US"/>
              <a:t>p (1+F’)/(1+r) discounted to today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An optimal policy is one which can not be improved by sparing one more (or less) fish so</a:t>
            </a:r>
          </a:p>
          <a:p>
            <a:pPr>
              <a:lnSpc>
                <a:spcPct val="90000"/>
              </a:lnSpc>
            </a:pPr>
            <a:r>
              <a:rPr lang="en-US"/>
              <a:t>p = p (1+F’)/(1+r) </a:t>
            </a:r>
          </a:p>
          <a:p>
            <a:pPr>
              <a:lnSpc>
                <a:spcPct val="90000"/>
              </a:lnSpc>
            </a:pPr>
            <a:r>
              <a:rPr lang="en-US"/>
              <a:t>F’(x) = 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 Should Fish Sell for?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Price of fresh fish equals sum of:</a:t>
            </a:r>
          </a:p>
          <a:p>
            <a:pPr lvl="1"/>
            <a:r>
              <a:rPr lang="en-US" dirty="0"/>
              <a:t>Marginal cost of transport and selling.</a:t>
            </a:r>
          </a:p>
          <a:p>
            <a:pPr lvl="1"/>
            <a:r>
              <a:rPr lang="en-US" dirty="0"/>
              <a:t>Marginal cost of catching the fish.</a:t>
            </a:r>
          </a:p>
          <a:p>
            <a:pPr lvl="1"/>
            <a:r>
              <a:rPr lang="en-US" dirty="0" smtClean="0"/>
              <a:t>Shadow value of </a:t>
            </a:r>
            <a:r>
              <a:rPr lang="en-US" dirty="0"/>
              <a:t>the fish in the sea.</a:t>
            </a:r>
          </a:p>
          <a:p>
            <a:r>
              <a:rPr lang="en-US" dirty="0"/>
              <a:t>But fish in the sea aren’t sold!</a:t>
            </a:r>
          </a:p>
          <a:p>
            <a:pPr lvl="1"/>
            <a:r>
              <a:rPr lang="en-US" dirty="0"/>
              <a:t>Lack of ownership is the principal problem.</a:t>
            </a:r>
          </a:p>
          <a:p>
            <a:pPr lvl="1"/>
            <a:r>
              <a:rPr lang="en-US" dirty="0" smtClean="0"/>
              <a:t>P – MC</a:t>
            </a:r>
            <a:r>
              <a:rPr lang="en-US" baseline="-25000" dirty="0" smtClean="0"/>
              <a:t>s</a:t>
            </a:r>
            <a:r>
              <a:rPr lang="en-US" dirty="0" smtClean="0"/>
              <a:t> –</a:t>
            </a:r>
            <a:r>
              <a:rPr lang="en-US" dirty="0" err="1" smtClean="0"/>
              <a:t>MC</a:t>
            </a:r>
            <a:r>
              <a:rPr lang="en-US" baseline="-25000" dirty="0" err="1" smtClean="0"/>
              <a:t>f</a:t>
            </a:r>
            <a:r>
              <a:rPr lang="en-US" dirty="0" smtClean="0"/>
              <a:t> = </a:t>
            </a:r>
            <a:r>
              <a:rPr lang="el-GR" dirty="0" smtClean="0"/>
              <a:t>λ</a:t>
            </a:r>
            <a:r>
              <a:rPr lang="en-US" dirty="0" smtClean="0"/>
              <a:t>; but </a:t>
            </a:r>
            <a:r>
              <a:rPr lang="el-GR" dirty="0" smtClean="0"/>
              <a:t>λ</a:t>
            </a:r>
            <a:r>
              <a:rPr lang="en-US" dirty="0" smtClean="0"/>
              <a:t> is zero because no one owns the sea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	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Short seasons drive up costs and protect the fish stock</a:t>
            </a:r>
          </a:p>
          <a:p>
            <a:pPr lvl="1"/>
            <a:r>
              <a:rPr lang="en-US"/>
              <a:t>Seasons for Halibut were under two weeks</a:t>
            </a:r>
          </a:p>
          <a:p>
            <a:pPr lvl="1"/>
            <a:r>
              <a:rPr lang="en-US"/>
              <a:t>Short season diverts fish from fresh to processed market</a:t>
            </a:r>
          </a:p>
          <a:p>
            <a:pPr lvl="2"/>
            <a:r>
              <a:rPr lang="en-US"/>
              <a:t>Processors win</a:t>
            </a:r>
          </a:p>
          <a:p>
            <a:pPr lvl="2"/>
            <a:r>
              <a:rPr lang="en-US"/>
              <a:t>Value of fishery declines markedly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American Regulation</a:t>
            </a:r>
          </a:p>
        </p:txBody>
      </p:sp>
      <p:sp>
        <p:nvSpPr>
          <p:cNvPr id="77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Abysmal failure</a:t>
            </a:r>
          </a:p>
          <a:p>
            <a:r>
              <a:rPr lang="en-US"/>
              <a:t>Fishers and Processors captured the Management Councils</a:t>
            </a:r>
          </a:p>
          <a:p>
            <a:r>
              <a:rPr lang="en-US"/>
              <a:t>Councils set TAC so high that all fish stocks collapsed</a:t>
            </a:r>
          </a:p>
          <a:p>
            <a:r>
              <a:rPr lang="en-US"/>
              <a:t>Minimal enforcement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ITQ’s</a:t>
            </a:r>
          </a:p>
        </p:txBody>
      </p:sp>
      <p:sp>
        <p:nvSpPr>
          <p:cNvPr id="757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Are efficient.  They create a property right in fish.</a:t>
            </a:r>
          </a:p>
          <a:p>
            <a:r>
              <a:rPr lang="en-US" sz="2800"/>
              <a:t>Rights to Australian abalone were worth $500,000 per fisher</a:t>
            </a:r>
          </a:p>
          <a:p>
            <a:pPr lvl="1"/>
            <a:r>
              <a:rPr lang="en-US" sz="2400"/>
              <a:t>Public was upset at transfer of property</a:t>
            </a:r>
          </a:p>
          <a:p>
            <a:r>
              <a:rPr lang="en-US" sz="2800"/>
              <a:t>Get right distribution between fresh and processed</a:t>
            </a:r>
          </a:p>
          <a:p>
            <a:r>
              <a:rPr lang="en-US" sz="2800"/>
              <a:t>Cut out those not historically in the fishery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the Congressional Moratorium on ITQ’s</a:t>
            </a:r>
          </a:p>
        </p:txBody>
      </p:sp>
      <p:sp>
        <p:nvSpPr>
          <p:cNvPr id="768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Value of the rents.</a:t>
            </a:r>
          </a:p>
          <a:p>
            <a:r>
              <a:rPr lang="en-US"/>
              <a:t>Decreased processing volume</a:t>
            </a:r>
          </a:p>
          <a:p>
            <a:r>
              <a:rPr lang="en-US"/>
              <a:t>Will effectively lower catch and cause real pain today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ITQ problems</a:t>
            </a:r>
          </a:p>
        </p:txBody>
      </p:sp>
      <p:sp>
        <p:nvSpPr>
          <p:cNvPr id="78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By Catch.  Need to have guts to include all by catch in ITQ</a:t>
            </a:r>
          </a:p>
          <a:p>
            <a:r>
              <a:rPr lang="en-US"/>
              <a:t>High Grading.  Fishers throw back (and kill) fish that aren’t of high enough quality.</a:t>
            </a:r>
          </a:p>
          <a:p>
            <a:pPr lvl="1"/>
            <a:r>
              <a:rPr lang="en-US"/>
              <a:t>Need to count all caught fish in ITQ.</a:t>
            </a:r>
          </a:p>
          <a:p>
            <a:pPr lvl="1"/>
            <a:r>
              <a:rPr lang="en-US"/>
              <a:t>Need to spend real money to monitor.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</a:t>
            </a:r>
            <a:r>
              <a:rPr lang="en-US" dirty="0" smtClean="0"/>
              <a:t> = 0, so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fish are free, take all you can get, right now.  Leads to fish races and too much canning relative to fresh.</a:t>
            </a:r>
          </a:p>
          <a:p>
            <a:r>
              <a:rPr lang="en-US" dirty="0" smtClean="0"/>
              <a:t>Take all you can means too little breeding stock.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Typical Fishery History</a:t>
            </a:r>
          </a:p>
        </p:txBody>
      </p:sp>
      <p:sp>
        <p:nvSpPr>
          <p:cNvPr id="72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Starts with few fisherman</a:t>
            </a:r>
          </a:p>
          <a:p>
            <a:r>
              <a:rPr lang="en-US"/>
              <a:t>Lots of fish</a:t>
            </a:r>
          </a:p>
          <a:p>
            <a:r>
              <a:rPr lang="en-US"/>
              <a:t>Excellent catch </a:t>
            </a:r>
          </a:p>
          <a:p>
            <a:r>
              <a:rPr lang="en-US"/>
              <a:t>Runs down the stock</a:t>
            </a:r>
          </a:p>
          <a:p>
            <a:r>
              <a:rPr lang="en-US"/>
              <a:t>Fishers leave</a:t>
            </a:r>
          </a:p>
          <a:p>
            <a:r>
              <a:rPr lang="en-US"/>
              <a:t>Catch collapses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Office\Templates\Presentation Designs\Blueprint.pot</Template>
  <TotalTime>1198</TotalTime>
  <Words>2245</Words>
  <Application>Microsoft Office PowerPoint</Application>
  <PresentationFormat>On-screen Show (4:3)</PresentationFormat>
  <Paragraphs>430</Paragraphs>
  <Slides>74</Slides>
  <Notes>59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74</vt:i4>
      </vt:variant>
    </vt:vector>
  </HeadingPairs>
  <TitlesOfParts>
    <vt:vector size="78" baseType="lpstr">
      <vt:lpstr>Blueprint</vt:lpstr>
      <vt:lpstr>Chart</vt:lpstr>
      <vt:lpstr>Equation</vt:lpstr>
      <vt:lpstr>MathType 6.0 Equation</vt:lpstr>
      <vt:lpstr>Economics of Open Access</vt:lpstr>
      <vt:lpstr>Open Access: #1 Market failure in resource econ.  </vt:lpstr>
      <vt:lpstr>PowerPoint Presentation</vt:lpstr>
      <vt:lpstr>Open Access-Fisheries the most notorious market failure</vt:lpstr>
      <vt:lpstr>Where are the market failures?</vt:lpstr>
      <vt:lpstr>So What Is the Problem?</vt:lpstr>
      <vt:lpstr>So What Should Fish Sell for?</vt:lpstr>
      <vt:lpstr>λ = 0, so what?</vt:lpstr>
      <vt:lpstr>A Typical Fishery History</vt:lpstr>
      <vt:lpstr>North Sea Herring</vt:lpstr>
      <vt:lpstr>North Sea Herring</vt:lpstr>
      <vt:lpstr>Open Access </vt:lpstr>
      <vt:lpstr>A Formal Model</vt:lpstr>
      <vt:lpstr>The Schaefer Model</vt:lpstr>
      <vt:lpstr> Fish Per Boat</vt:lpstr>
      <vt:lpstr>Catch</vt:lpstr>
      <vt:lpstr>Biology  </vt:lpstr>
      <vt:lpstr>Stock …  </vt:lpstr>
      <vt:lpstr>Profits</vt:lpstr>
      <vt:lpstr>2 Equation Model</vt:lpstr>
      <vt:lpstr>Steady State</vt:lpstr>
      <vt:lpstr>When Stock Doesn’t Change </vt:lpstr>
      <vt:lpstr>Steady state E(x)</vt:lpstr>
      <vt:lpstr>How Can Profit Be Zero?</vt:lpstr>
      <vt:lpstr>Equilibrium in the E-x Plane</vt:lpstr>
      <vt:lpstr>Finding Eopen</vt:lpstr>
      <vt:lpstr>Recap… </vt:lpstr>
      <vt:lpstr>Catch and Cost: Steady State</vt:lpstr>
      <vt:lpstr>Adjustment-the Phase Space</vt:lpstr>
      <vt:lpstr>Phase Space</vt:lpstr>
      <vt:lpstr>Direction of dE/dt</vt:lpstr>
      <vt:lpstr>Direction of dx/dt</vt:lpstr>
      <vt:lpstr>Spiral or direct approach?</vt:lpstr>
      <vt:lpstr>Approximating a diff eq</vt:lpstr>
      <vt:lpstr>Approx of dx/dt</vt:lpstr>
      <vt:lpstr>Approx of dx/dt wrt E</vt:lpstr>
      <vt:lpstr>Approx of dE/dt</vt:lpstr>
      <vt:lpstr>Linear Approx to ODE</vt:lpstr>
      <vt:lpstr>Soln of ODE’s</vt:lpstr>
      <vt:lpstr>Eigenvalues</vt:lpstr>
      <vt:lpstr>Lets look at </vt:lpstr>
      <vt:lpstr>Also goes to zero</vt:lpstr>
      <vt:lpstr>Soln of ODE’s with distinct eigenvectors, V1 and V2</vt:lpstr>
      <vt:lpstr>Theory of ODE’s in plane</vt:lpstr>
      <vt:lpstr>Optimal management</vt:lpstr>
      <vt:lpstr>Word on Hamiltonians</vt:lpstr>
      <vt:lpstr>Simplest problem: necessary conditions</vt:lpstr>
      <vt:lpstr>Solution</vt:lpstr>
      <vt:lpstr>Exceptional Control</vt:lpstr>
      <vt:lpstr>PowerPoint Presentation</vt:lpstr>
      <vt:lpstr>Finding the best policy for Schaefer</vt:lpstr>
      <vt:lpstr>Present value Max principle</vt:lpstr>
      <vt:lpstr>Most Rapid Approach</vt:lpstr>
      <vt:lpstr>We search for the exceptional control </vt:lpstr>
      <vt:lpstr>What does   tell us? </vt:lpstr>
      <vt:lpstr>How to find the exceptional control and its stock.</vt:lpstr>
      <vt:lpstr>Let’s find the exceptional value for x</vt:lpstr>
      <vt:lpstr>Less Rigorous Thoughts</vt:lpstr>
      <vt:lpstr>Managing the Fishery</vt:lpstr>
      <vt:lpstr>Lets leave time and interest out of the picture…</vt:lpstr>
      <vt:lpstr>What’s the best stock</vt:lpstr>
      <vt:lpstr>How to get there</vt:lpstr>
      <vt:lpstr>Who Benefits…</vt:lpstr>
      <vt:lpstr>Employment</vt:lpstr>
      <vt:lpstr>Taxes </vt:lpstr>
      <vt:lpstr>The economics of time</vt:lpstr>
      <vt:lpstr>Again too simple</vt:lpstr>
      <vt:lpstr>Too simple…</vt:lpstr>
      <vt:lpstr>F’ = r Rule</vt:lpstr>
      <vt:lpstr>Regulation </vt:lpstr>
      <vt:lpstr>American Regulation</vt:lpstr>
      <vt:lpstr>ITQ’s</vt:lpstr>
      <vt:lpstr>Why the Congressional Moratorium on ITQ’s</vt:lpstr>
      <vt:lpstr>Real ITQ problems</vt:lpstr>
    </vt:vector>
  </TitlesOfParts>
  <Company>University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Fisheries</dc:title>
  <dc:creator>Peter Berck</dc:creator>
  <cp:lastModifiedBy>Peter Berck</cp:lastModifiedBy>
  <cp:revision>38</cp:revision>
  <cp:lastPrinted>1601-01-01T00:00:00Z</cp:lastPrinted>
  <dcterms:created xsi:type="dcterms:W3CDTF">2000-01-05T00:32:43Z</dcterms:created>
  <dcterms:modified xsi:type="dcterms:W3CDTF">2013-01-31T20:10:26Z</dcterms:modified>
</cp:coreProperties>
</file>