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1"/>
  </p:notesMasterIdLst>
  <p:sldIdLst>
    <p:sldId id="256" r:id="rId2"/>
    <p:sldId id="329" r:id="rId3"/>
    <p:sldId id="314" r:id="rId4"/>
    <p:sldId id="315" r:id="rId5"/>
    <p:sldId id="257" r:id="rId6"/>
    <p:sldId id="301" r:id="rId7"/>
    <p:sldId id="258" r:id="rId8"/>
    <p:sldId id="316" r:id="rId9"/>
    <p:sldId id="317" r:id="rId10"/>
    <p:sldId id="302" r:id="rId11"/>
    <p:sldId id="309" r:id="rId12"/>
    <p:sldId id="318" r:id="rId13"/>
    <p:sldId id="304" r:id="rId14"/>
    <p:sldId id="305" r:id="rId15"/>
    <p:sldId id="323" r:id="rId16"/>
    <p:sldId id="303" r:id="rId17"/>
    <p:sldId id="308" r:id="rId18"/>
    <p:sldId id="306" r:id="rId19"/>
    <p:sldId id="319" r:id="rId20"/>
    <p:sldId id="311" r:id="rId21"/>
    <p:sldId id="324" r:id="rId22"/>
    <p:sldId id="325" r:id="rId23"/>
    <p:sldId id="262" r:id="rId24"/>
    <p:sldId id="320" r:id="rId25"/>
    <p:sldId id="312" r:id="rId26"/>
    <p:sldId id="259" r:id="rId27"/>
    <p:sldId id="260" r:id="rId28"/>
    <p:sldId id="313" r:id="rId29"/>
    <p:sldId id="261" r:id="rId30"/>
    <p:sldId id="263" r:id="rId31"/>
    <p:sldId id="321" r:id="rId32"/>
    <p:sldId id="326" r:id="rId33"/>
    <p:sldId id="327" r:id="rId34"/>
    <p:sldId id="266" r:id="rId35"/>
    <p:sldId id="328" r:id="rId36"/>
    <p:sldId id="264" r:id="rId37"/>
    <p:sldId id="265" r:id="rId38"/>
    <p:sldId id="267" r:id="rId39"/>
    <p:sldId id="268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10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A3B85-84BC-4D74-9B85-FE9556DCA91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53D95-2AD3-4A0C-80ED-176BEB20B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5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Properly</a:t>
            </a:r>
            <a:r>
              <a:rPr lang="en-US" baseline="0" dirty="0" smtClean="0"/>
              <a:t> the yearly carbon sequestration value is included in E.  h should include the environmental  value depending on use---paper little further value—homebuilding maybe 100 years of sequestration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= t-s.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get from line 3 to line 4:  multiply by -1 and interchange max and min on both lambda and</a:t>
            </a:r>
            <a:r>
              <a:rPr lang="en-US" baseline="0" dirty="0" smtClean="0"/>
              <a:t> z.  Max on lamb , min on z of L =  –b lamb + z(-</a:t>
            </a:r>
            <a:r>
              <a:rPr lang="en-US" baseline="0" dirty="0" err="1" smtClean="0"/>
              <a:t>c+F</a:t>
            </a:r>
            <a:r>
              <a:rPr lang="en-US" baseline="0" dirty="0" smtClean="0"/>
              <a:t>’ lamb);  gives last line with max –b lamb = min b lamb.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8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Culmination of the mean annual increment.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</a:t>
            </a:r>
            <a:r>
              <a:rPr lang="en-US" baseline="0" dirty="0" smtClean="0"/>
              <a:t> alternative is a </a:t>
            </a:r>
            <a:r>
              <a:rPr lang="en-US" baseline="0" dirty="0" err="1" smtClean="0"/>
              <a:t>markov</a:t>
            </a:r>
            <a:r>
              <a:rPr lang="en-US" baseline="0" dirty="0" smtClean="0"/>
              <a:t> representation.  Would maintain the </a:t>
            </a:r>
            <a:r>
              <a:rPr lang="en-US" baseline="0" dirty="0" err="1" smtClean="0"/>
              <a:t>lp</a:t>
            </a:r>
            <a:r>
              <a:rPr lang="en-US" baseline="0" dirty="0" smtClean="0"/>
              <a:t> and be very easy to solve.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Derivative</a:t>
            </a:r>
            <a:r>
              <a:rPr lang="en-US" baseline="0" dirty="0" smtClean="0"/>
              <a:t> of consumer surplus is demand and of profit is supply.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it is the B matrix that makes this forest and not wine.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X(t+1) =&lt; A(X(t) – h(t)) +</a:t>
            </a:r>
            <a:r>
              <a:rPr lang="en-US" dirty="0" err="1" smtClean="0"/>
              <a:t>Bh</a:t>
            </a:r>
            <a:r>
              <a:rPr lang="en-US" dirty="0" smtClean="0"/>
              <a:t>(t)= A(x(t) +(B-A) h(t)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X(t+1) =&lt; A(X(t) – h(t)) +</a:t>
            </a:r>
            <a:r>
              <a:rPr lang="en-US" dirty="0" err="1" smtClean="0"/>
              <a:t>Bh</a:t>
            </a:r>
            <a:r>
              <a:rPr lang="en-US" dirty="0" smtClean="0"/>
              <a:t>(t)= A(x(t) +(B-A) h(t)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3D95-2AD3-4A0C-80ED-176BEB20B3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81168C-7363-44F3-AFE3-848CCA4687A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530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5530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30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30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36FF6-5C47-4F9C-BEEC-4D1FF25CB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AE4B3-6BB5-4AE3-AC40-3DA8397CD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DDCAA-06FF-49C4-9D4C-2721B37D8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86CF1-C1B2-4467-AE92-DE38C1E75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257B9-CA12-4B28-BDCB-CEBC448D65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4081E-97F8-4F49-B639-5A0B25136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DD3C-90B0-4223-8686-91964DE42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0FC43-ECBE-43D8-BABC-8D5388E97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54795-DF81-4AF2-8789-C9C428407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90E24-25A8-4E5F-908D-BA51F340E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AC56CD1-D46B-4053-A0F1-5753C4056A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428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Forest Economics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© Peter Berck </a:t>
            </a:r>
            <a:r>
              <a:rPr lang="en-US" dirty="0" smtClean="0"/>
              <a:t>2008,2013, 2014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dirty="0" smtClean="0">
                <a:sym typeface="Symbol" pitchFamily="18" charset="2"/>
              </a:rPr>
              <a:t> is what is left standing at z from stands born in s &lt;= z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000" dirty="0" smtClean="0">
                <a:sym typeface="Symbol" pitchFamily="18" charset="2"/>
              </a:rPr>
              <a:t>x(time</a:t>
            </a:r>
            <a:r>
              <a:rPr lang="en-US" sz="2000" dirty="0">
                <a:sym typeface="Symbol" pitchFamily="18" charset="2"/>
              </a:rPr>
              <a:t>, birthday)</a:t>
            </a:r>
          </a:p>
          <a:p>
            <a:pPr lvl="1"/>
            <a:r>
              <a:rPr lang="en-US" sz="2000" dirty="0" err="1">
                <a:sym typeface="Symbol" pitchFamily="18" charset="2"/>
              </a:rPr>
              <a:t>x</a:t>
            </a:r>
            <a:r>
              <a:rPr lang="en-US" sz="2000" baseline="30000" dirty="0" err="1" smtClean="0">
                <a:sym typeface="Symbol" pitchFamily="18" charset="2"/>
              </a:rPr>
              <a:t>j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err="1" smtClean="0">
                <a:sym typeface="Symbol" pitchFamily="18" charset="2"/>
              </a:rPr>
              <a:t>z,s</a:t>
            </a:r>
            <a:r>
              <a:rPr lang="en-US" sz="2000" dirty="0">
                <a:sym typeface="Symbol" pitchFamily="18" charset="2"/>
              </a:rPr>
              <a:t>) = </a:t>
            </a:r>
            <a:r>
              <a:rPr lang="en-US" dirty="0" err="1"/>
              <a:t>A</a:t>
            </a:r>
            <a:r>
              <a:rPr lang="en-US" baseline="30000" dirty="0" err="1"/>
              <a:t>j</a:t>
            </a:r>
            <a:r>
              <a:rPr lang="en-US" dirty="0"/>
              <a:t>(s) - 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sz="2000" baseline="-25000" dirty="0">
                <a:sym typeface="Symbol" pitchFamily="18" charset="2"/>
              </a:rPr>
              <a:t>t&lt;Z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h</a:t>
            </a:r>
            <a:r>
              <a:rPr lang="en-US" sz="2000" baseline="30000" dirty="0" err="1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dirty="0" err="1">
                <a:sym typeface="Symbol" pitchFamily="18" charset="2"/>
              </a:rPr>
              <a:t>t,s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 lvl="2"/>
            <a:r>
              <a:rPr lang="en-US" sz="1800" dirty="0">
                <a:sym typeface="Symbol" pitchFamily="18" charset="2"/>
              </a:rPr>
              <a:t>For stands born before time zero s&lt; </a:t>
            </a:r>
            <a:r>
              <a:rPr lang="en-US" sz="1800" dirty="0" smtClean="0">
                <a:sym typeface="Symbol" pitchFamily="18" charset="2"/>
              </a:rPr>
              <a:t>0, A(s) is given.</a:t>
            </a:r>
          </a:p>
          <a:p>
            <a:pPr lvl="2"/>
            <a:r>
              <a:rPr lang="en-US" sz="2000" dirty="0" smtClean="0">
                <a:sym typeface="Symbol" pitchFamily="18" charset="2"/>
              </a:rPr>
              <a:t>For stands born at zero or later.</a:t>
            </a:r>
          </a:p>
          <a:p>
            <a:pPr lvl="2"/>
            <a:r>
              <a:rPr lang="en-US" sz="1800" dirty="0" smtClean="0">
                <a:sym typeface="Symbol" pitchFamily="18" charset="2"/>
              </a:rPr>
              <a:t>Let </a:t>
            </a:r>
            <a:r>
              <a:rPr lang="en-US" sz="1800" dirty="0" err="1" smtClean="0"/>
              <a:t>A</a:t>
            </a:r>
            <a:r>
              <a:rPr lang="en-US" sz="1800" baseline="30000" dirty="0" err="1" smtClean="0"/>
              <a:t>j</a:t>
            </a:r>
            <a:r>
              <a:rPr lang="en-US" sz="1800" dirty="0" smtClean="0"/>
              <a:t>(s)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dirty="0" smtClean="0">
                <a:sym typeface="Symbol" pitchFamily="18" charset="2"/>
              </a:rPr>
              <a:t></a:t>
            </a:r>
            <a:r>
              <a:rPr lang="en-US" sz="2000" baseline="-25000" dirty="0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h</a:t>
            </a:r>
            <a:r>
              <a:rPr lang="en-US" sz="2000" baseline="30000" dirty="0" err="1" smtClean="0">
                <a:sym typeface="Symbol" pitchFamily="18" charset="2"/>
              </a:rPr>
              <a:t>j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err="1" smtClean="0">
                <a:sym typeface="Symbol" pitchFamily="18" charset="2"/>
              </a:rPr>
              <a:t>s,a</a:t>
            </a:r>
            <a:r>
              <a:rPr lang="en-US" sz="2000" dirty="0" smtClean="0">
                <a:sym typeface="Symbol" pitchFamily="18" charset="2"/>
              </a:rPr>
              <a:t>) </a:t>
            </a:r>
          </a:p>
          <a:p>
            <a:pPr lvl="1"/>
            <a:r>
              <a:rPr lang="en-US" dirty="0" smtClean="0"/>
              <a:t>What is left at time z from what was born at time s = what there was to start, A, less what was cut up till now=time z.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problem explicitly as an LP in matrix form.</a:t>
            </a:r>
          </a:p>
          <a:p>
            <a:endParaRPr lang="en-US" dirty="0" smtClean="0"/>
          </a:p>
          <a:p>
            <a:r>
              <a:rPr lang="en-US" dirty="0" smtClean="0"/>
              <a:t>We reduce the number of stands to one, which is fine until there are constraints between stands.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Easier to use x as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we had x(</a:t>
            </a:r>
            <a:r>
              <a:rPr lang="en-US" dirty="0" err="1" smtClean="0"/>
              <a:t>t,s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find it easier to use </a:t>
            </a: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=(x(</a:t>
            </a:r>
            <a:r>
              <a:rPr lang="en-US" dirty="0" err="1" smtClean="0"/>
              <a:t>t,t</a:t>
            </a:r>
            <a:r>
              <a:rPr lang="en-US" dirty="0" smtClean="0"/>
              <a:t>),x(t,t-1),….x(t,t-n-1))’</a:t>
            </a:r>
          </a:p>
          <a:p>
            <a:r>
              <a:rPr lang="en-US" dirty="0" smtClean="0"/>
              <a:t>That is X is now a vector of acres by age class.  We also make n-1 the oldest possible acres.</a:t>
            </a:r>
          </a:p>
          <a:p>
            <a:r>
              <a:rPr lang="en-US" dirty="0" smtClean="0"/>
              <a:t>In what follows A will NOT be the A from before—sorry!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5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158037" cy="1412875"/>
          </a:xfrm>
        </p:spPr>
        <p:txBody>
          <a:bodyPr/>
          <a:lstStyle/>
          <a:p>
            <a:r>
              <a:rPr lang="en-US" dirty="0" smtClean="0"/>
              <a:t>A LP One Stand 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2330450"/>
          <a:ext cx="8382000" cy="294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4" imgW="4228920" imgH="1193760" progId="Equation.DSMT4">
                  <p:embed/>
                </p:oleObj>
              </mc:Choice>
              <mc:Fallback>
                <p:oleObj name="Equation" r:id="rId4" imgW="4228920" imgH="1193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30450"/>
                        <a:ext cx="8382000" cy="294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791200"/>
            <a:ext cx="6712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X(t+1) =&lt; A(X(t) – h(t)) +</a:t>
            </a:r>
            <a:r>
              <a:rPr lang="en-US" dirty="0" err="1" smtClean="0"/>
              <a:t>Bh</a:t>
            </a:r>
            <a:r>
              <a:rPr lang="en-US" dirty="0" smtClean="0"/>
              <a:t>(t)= Ax(t) +(B-A) h(t)       All in acres.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</a:t>
            </a:r>
            <a:r>
              <a:rPr lang="en-US" dirty="0" err="1" smtClean="0"/>
              <a:t>em</a:t>
            </a:r>
            <a:r>
              <a:rPr lang="en-US" dirty="0" smtClean="0"/>
              <a:t>:  3 periods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828800"/>
          <a:ext cx="67437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Equation" r:id="rId4" imgW="3136680" imgH="1193760" progId="Equation.DSMT4">
                  <p:embed/>
                </p:oleObj>
              </mc:Choice>
              <mc:Fallback>
                <p:oleObj name="Equation" r:id="rId4" imgW="3136680" imgH="1193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67437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1816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(x)</a:t>
            </a:r>
            <a:r>
              <a:rPr lang="en-US" baseline="-25000" dirty="0" smtClean="0"/>
              <a:t>t</a:t>
            </a:r>
            <a:r>
              <a:rPr lang="en-US" dirty="0" smtClean="0"/>
              <a:t> is the col. Vector of 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,…)</a:t>
            </a:r>
            <a:r>
              <a:rPr lang="en-US" baseline="-25000" dirty="0" smtClean="0"/>
              <a:t>t</a:t>
            </a:r>
            <a:r>
              <a:rPr lang="en-US" dirty="0" smtClean="0"/>
              <a:t>.  Let the giant matrix be F.  This is F ( (x) ,h )’ &lt; ( x</a:t>
            </a:r>
            <a:r>
              <a:rPr lang="en-US" baseline="-25000" dirty="0" smtClean="0"/>
              <a:t>1</a:t>
            </a:r>
            <a:r>
              <a:rPr lang="en-US" dirty="0" smtClean="0"/>
              <a:t>,0,0)’.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</a:t>
            </a:r>
            <a:r>
              <a:rPr lang="en-US" dirty="0" err="1" smtClean="0"/>
              <a:t>em</a:t>
            </a:r>
            <a:r>
              <a:rPr lang="en-US" dirty="0" smtClean="0"/>
              <a:t>:  3 periods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828800"/>
          <a:ext cx="67437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2" name="Equation" r:id="rId4" imgW="3136680" imgH="1193760" progId="Equation.DSMT4">
                  <p:embed/>
                </p:oleObj>
              </mc:Choice>
              <mc:Fallback>
                <p:oleObj name="Equation" r:id="rId4" imgW="313668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67437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4448145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44196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z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448115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≤b</a:t>
            </a:r>
            <a:endParaRPr lang="en-US" sz="4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429000" y="3810000"/>
            <a:ext cx="762000" cy="6711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5257800" y="4343400"/>
            <a:ext cx="152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6629400" y="3810000"/>
            <a:ext cx="2286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7390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Expanded Objective Function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E(</a:t>
            </a:r>
            <a:r>
              <a:rPr lang="en-US" dirty="0" err="1"/>
              <a:t>s,t</a:t>
            </a:r>
            <a:r>
              <a:rPr lang="en-US" dirty="0"/>
              <a:t>) be value of wildlife, etc</a:t>
            </a:r>
          </a:p>
          <a:p>
            <a:r>
              <a:rPr lang="en-US" dirty="0">
                <a:sym typeface="Symbol" pitchFamily="18" charset="2"/>
              </a:rPr>
              <a:t>Y(t) = </a:t>
            </a:r>
            <a:r>
              <a:rPr lang="en-US" baseline="-25000" dirty="0">
                <a:sym typeface="Symbol" pitchFamily="18" charset="2"/>
              </a:rPr>
              <a:t>j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baseline="-25000" dirty="0">
                <a:sym typeface="Symbol" pitchFamily="18" charset="2"/>
              </a:rPr>
              <a:t>s</a:t>
            </a:r>
            <a:r>
              <a:rPr lang="en-US" baseline="-25000" dirty="0" smtClean="0">
                <a:sym typeface="Symbol" pitchFamily="18" charset="2"/>
              </a:rPr>
              <a:t>&gt;=-</a:t>
            </a:r>
            <a:r>
              <a:rPr lang="en-US" baseline="-25000" dirty="0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D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(t-s) </a:t>
            </a:r>
            <a:r>
              <a:rPr lang="en-US" dirty="0" err="1">
                <a:sym typeface="Symbol" pitchFamily="18" charset="2"/>
              </a:rPr>
              <a:t>h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(t, s)P(t) +</a:t>
            </a:r>
          </a:p>
          <a:p>
            <a:pPr lvl="1"/>
            <a:r>
              <a:rPr lang="en-US" dirty="0">
                <a:sym typeface="Symbol" pitchFamily="18" charset="2"/>
              </a:rPr>
              <a:t></a:t>
            </a:r>
            <a:r>
              <a:rPr lang="en-US" baseline="-25000" dirty="0">
                <a:sym typeface="Symbol" pitchFamily="18" charset="2"/>
              </a:rPr>
              <a:t>j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baseline="-25000" dirty="0">
                <a:sym typeface="Symbol" pitchFamily="18" charset="2"/>
              </a:rPr>
              <a:t>s</a:t>
            </a:r>
            <a:r>
              <a:rPr lang="en-US" baseline="-25000" dirty="0" smtClean="0">
                <a:sym typeface="Symbol" pitchFamily="18" charset="2"/>
              </a:rPr>
              <a:t>&gt;=-</a:t>
            </a:r>
            <a:r>
              <a:rPr lang="en-US" baseline="-25000" dirty="0">
                <a:sym typeface="Symbol" pitchFamily="18" charset="2"/>
              </a:rPr>
              <a:t>M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baseline="30000" dirty="0" err="1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s,t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 err="1">
                <a:sym typeface="Symbol" pitchFamily="18" charset="2"/>
              </a:rPr>
              <a:t>E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s,t</a:t>
            </a:r>
            <a:r>
              <a:rPr lang="en-US" dirty="0">
                <a:sym typeface="Symbol" pitchFamily="18" charset="2"/>
              </a:rPr>
              <a:t>)</a:t>
            </a:r>
          </a:p>
          <a:p>
            <a:r>
              <a:rPr lang="en-US" dirty="0"/>
              <a:t>Max present value of Y(t).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519012"/>
              </p:ext>
            </p:extLst>
          </p:nvPr>
        </p:nvGraphicFramePr>
        <p:xfrm>
          <a:off x="1143000" y="1752600"/>
          <a:ext cx="7483475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4" name="Equation" r:id="rId4" imgW="3365280" imgH="1422360" progId="Equation.DSMT4">
                  <p:embed/>
                </p:oleObj>
              </mc:Choice>
              <mc:Fallback>
                <p:oleObj name="Equation" r:id="rId4" imgW="3365280" imgH="1422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7483475" cy="316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 be the giant matrix and c be the vector of E’s and G’s  Let z = (</a:t>
            </a:r>
            <a:r>
              <a:rPr lang="en-US" dirty="0" err="1" smtClean="0"/>
              <a:t>x,h</a:t>
            </a:r>
            <a:r>
              <a:rPr lang="en-US" dirty="0" smtClean="0"/>
              <a:t>) and </a:t>
            </a:r>
            <a:r>
              <a:rPr lang="en-US" dirty="0"/>
              <a:t>b= (</a:t>
            </a:r>
            <a:r>
              <a:rPr lang="en-US" dirty="0" smtClean="0"/>
              <a:t>x*(</a:t>
            </a:r>
            <a:r>
              <a:rPr lang="en-US" dirty="0"/>
              <a:t>1),0…0)’ </a:t>
            </a:r>
            <a:r>
              <a:rPr lang="en-US" dirty="0" smtClean="0"/>
              <a:t>( a ‘ is a transpose)</a:t>
            </a:r>
          </a:p>
          <a:p>
            <a:r>
              <a:rPr lang="en-US" dirty="0" smtClean="0"/>
              <a:t>Max </a:t>
            </a:r>
            <a:r>
              <a:rPr lang="en-US" dirty="0" err="1" smtClean="0"/>
              <a:t>c’z</a:t>
            </a:r>
            <a:r>
              <a:rPr lang="en-US" dirty="0" smtClean="0"/>
              <a:t> s.t </a:t>
            </a:r>
            <a:r>
              <a:rPr lang="en-US" dirty="0" err="1" smtClean="0"/>
              <a:t>Fz</a:t>
            </a:r>
            <a:r>
              <a:rPr lang="en-US" dirty="0" smtClean="0"/>
              <a:t> ≤ b (x(1),0…0)’ primal</a:t>
            </a:r>
          </a:p>
          <a:p>
            <a:r>
              <a:rPr lang="en-US" dirty="0" smtClean="0"/>
              <a:t>A result from LP is that an equivalent problem is</a:t>
            </a:r>
          </a:p>
          <a:p>
            <a:r>
              <a:rPr lang="en-US" dirty="0" smtClean="0"/>
              <a:t>Min b’</a:t>
            </a:r>
            <a:r>
              <a:rPr lang="en-US" dirty="0">
                <a:sym typeface="Symbol"/>
              </a:rPr>
              <a:t> </a:t>
            </a:r>
            <a:r>
              <a:rPr lang="en-US" dirty="0" smtClean="0"/>
              <a:t>  </a:t>
            </a:r>
            <a:r>
              <a:rPr lang="en-US" dirty="0" err="1" smtClean="0">
                <a:sym typeface="Symbol"/>
              </a:rPr>
              <a:t>s.t.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F’  </a:t>
            </a:r>
            <a:r>
              <a:rPr lang="en-US" dirty="0" smtClean="0">
                <a:sym typeface="Symbol"/>
              </a:rPr>
              <a:t>≥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c  dual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Lagrange and 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4419600"/>
            <a:ext cx="7661275" cy="1676400"/>
          </a:xfrm>
        </p:spPr>
        <p:txBody>
          <a:bodyPr/>
          <a:lstStyle/>
          <a:p>
            <a:r>
              <a:rPr lang="en-US" sz="2000" dirty="0" smtClean="0"/>
              <a:t>The dimension of b is the number of constraints, say m.  So </a:t>
            </a:r>
            <a:r>
              <a:rPr lang="en-US" sz="2000" dirty="0" smtClean="0">
                <a:sym typeface="Symbol"/>
              </a:rPr>
              <a:t> is also a m-column vector.  Dimension of z is the number of states plus controls, say n.  So F has m rows and n columns.</a:t>
            </a:r>
          </a:p>
          <a:p>
            <a:r>
              <a:rPr lang="en-US" sz="2000" dirty="0" smtClean="0">
                <a:sym typeface="Symbol"/>
              </a:rPr>
              <a:t>Recall that ’F &gt;= c’ is just fine for the dual constraint.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70108"/>
              </p:ext>
            </p:extLst>
          </p:nvPr>
        </p:nvGraphicFramePr>
        <p:xfrm>
          <a:off x="1524000" y="2514600"/>
          <a:ext cx="7188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5" name="Equation" r:id="rId4" imgW="3593880" imgH="914400" progId="Equation.DSMT4">
                  <p:embed/>
                </p:oleObj>
              </mc:Choice>
              <mc:Fallback>
                <p:oleObj name="Equation" r:id="rId4" imgW="35938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2514600"/>
                        <a:ext cx="71882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01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class notes on Linear Programming and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16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out our </a:t>
            </a:r>
            <a:r>
              <a:rPr lang="en-US" dirty="0" err="1" smtClean="0"/>
              <a:t>probelm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cut this down to size:  3 periods and 3 age classes.  So x is just born, one year old, two (or more) years old.</a:t>
            </a:r>
          </a:p>
          <a:p>
            <a:r>
              <a:rPr lang="en-US" dirty="0" smtClean="0"/>
              <a:t>Write out problem and dual.</a:t>
            </a:r>
          </a:p>
          <a:p>
            <a:r>
              <a:rPr lang="en-US" dirty="0" smtClean="0"/>
              <a:t>Solve dual for a simple rule.</a:t>
            </a:r>
          </a:p>
          <a:p>
            <a:r>
              <a:rPr lang="en-US" dirty="0" smtClean="0"/>
              <a:t>Sketch below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out A and B for 3 age classes. What are the dimensions of A and B?</a:t>
            </a:r>
          </a:p>
          <a:p>
            <a:r>
              <a:rPr lang="en-US" dirty="0" smtClean="0"/>
              <a:t>What are the dimensions of F?</a:t>
            </a:r>
          </a:p>
          <a:p>
            <a:r>
              <a:rPr lang="en-US" sz="2400" dirty="0" smtClean="0"/>
              <a:t>I count 9 constraints, one for each age class in each time period.  Group your </a:t>
            </a:r>
            <a:r>
              <a:rPr lang="en-US" sz="2400" dirty="0" smtClean="0">
                <a:sym typeface="Symbol"/>
              </a:rPr>
              <a:t> so that ()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=(</a:t>
            </a:r>
            <a:r>
              <a:rPr lang="en-US" sz="2400" baseline="-25000" dirty="0" smtClean="0">
                <a:sym typeface="Symbol"/>
              </a:rPr>
              <a:t>age=1, time=1</a:t>
            </a:r>
            <a:r>
              <a:rPr lang="en-US" sz="2400" dirty="0" smtClean="0">
                <a:sym typeface="Symbol"/>
              </a:rPr>
              <a:t>, </a:t>
            </a:r>
            <a:r>
              <a:rPr lang="en-US" sz="2400" baseline="-25000" dirty="0">
                <a:sym typeface="Symbol"/>
              </a:rPr>
              <a:t> </a:t>
            </a:r>
            <a:r>
              <a:rPr lang="en-US" sz="2400" baseline="-25000" dirty="0" smtClean="0">
                <a:sym typeface="Symbol"/>
              </a:rPr>
              <a:t>a=2, t=1,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</a:t>
            </a:r>
            <a:r>
              <a:rPr lang="en-US" sz="2400" dirty="0" smtClean="0"/>
              <a:t> </a:t>
            </a:r>
            <a:r>
              <a:rPr lang="en-US" sz="2400" baseline="-25000" dirty="0" smtClean="0">
                <a:sym typeface="Symbol"/>
              </a:rPr>
              <a:t>a=3, time=1</a:t>
            </a:r>
            <a:r>
              <a:rPr lang="en-US" sz="2400" dirty="0" smtClean="0">
                <a:sym typeface="Symbol"/>
              </a:rPr>
              <a:t>).  </a:t>
            </a:r>
          </a:p>
          <a:p>
            <a:r>
              <a:rPr lang="en-US" sz="1600" dirty="0" smtClean="0">
                <a:sym typeface="Symbol"/>
              </a:rPr>
              <a:t>Group your c’s the same way. Recall that the first 3 c’s are the value of standing stock and the last two the value of harvest.</a:t>
            </a: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23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neat new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out </a:t>
            </a:r>
            <a:r>
              <a:rPr lang="en-US" dirty="0">
                <a:sym typeface="Symbol"/>
              </a:rPr>
              <a:t>’F &gt;= c’ </a:t>
            </a:r>
            <a:r>
              <a:rPr lang="en-US" dirty="0" smtClean="0">
                <a:sym typeface="Symbol"/>
              </a:rPr>
              <a:t>in terms of the A’s and B’s.  You should have 5 matrix equations.</a:t>
            </a:r>
          </a:p>
          <a:p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40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can show that the dual to the simple problem is:</a:t>
            </a:r>
          </a:p>
          <a:p>
            <a:r>
              <a:rPr lang="en-US" dirty="0"/>
              <a:t>Max( value of cutting, value of leaving alone)</a:t>
            </a:r>
          </a:p>
          <a:p>
            <a:pPr lvl="1"/>
            <a:r>
              <a:rPr lang="en-US" dirty="0"/>
              <a:t>Cutting is just </a:t>
            </a:r>
            <a:r>
              <a:rPr lang="en-US" dirty="0" err="1">
                <a:sym typeface="Symbol" pitchFamily="18" charset="2"/>
              </a:rPr>
              <a:t>D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sz="2400" dirty="0">
                <a:sym typeface="Symbol" pitchFamily="18" charset="2"/>
              </a:rPr>
              <a:t>t-s</a:t>
            </a:r>
            <a:r>
              <a:rPr lang="en-US" dirty="0">
                <a:sym typeface="Symbol" pitchFamily="18" charset="2"/>
              </a:rPr>
              <a:t>) P + shadow of bare land at t.</a:t>
            </a:r>
          </a:p>
          <a:p>
            <a:pPr lvl="1"/>
            <a:r>
              <a:rPr lang="en-US" dirty="0">
                <a:sym typeface="Symbol" pitchFamily="18" charset="2"/>
              </a:rPr>
              <a:t>Leaving stand is shadow of </a:t>
            </a:r>
            <a:r>
              <a:rPr lang="en-US" dirty="0" smtClean="0">
                <a:sym typeface="Symbol" pitchFamily="18" charset="2"/>
              </a:rPr>
              <a:t>land </a:t>
            </a:r>
            <a:r>
              <a:rPr lang="en-US" dirty="0">
                <a:sym typeface="Symbol" pitchFamily="18" charset="2"/>
              </a:rPr>
              <a:t>one period older next period.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50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cut with more constraints?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old timber to hold?</a:t>
            </a:r>
          </a:p>
          <a:p>
            <a:r>
              <a:rPr lang="en-US" dirty="0" smtClean="0"/>
              <a:t>Costs of not profit max policies</a:t>
            </a:r>
          </a:p>
          <a:p>
            <a:pPr lvl="1"/>
            <a:r>
              <a:rPr lang="en-US" dirty="0" smtClean="0"/>
              <a:t>Like don’t cut till CMAI (top of growth curve)</a:t>
            </a:r>
          </a:p>
          <a:p>
            <a:pPr lvl="1"/>
            <a:r>
              <a:rPr lang="en-US" dirty="0" smtClean="0"/>
              <a:t>Like hold onto </a:t>
            </a:r>
            <a:r>
              <a:rPr lang="en-US" dirty="0" err="1" smtClean="0"/>
              <a:t>oldgrowth</a:t>
            </a:r>
            <a:r>
              <a:rPr lang="en-US" dirty="0" smtClean="0"/>
              <a:t> for a while</a:t>
            </a:r>
          </a:p>
          <a:p>
            <a:pPr lvl="1"/>
            <a:r>
              <a:rPr lang="en-US" dirty="0" smtClean="0"/>
              <a:t>Like have a </a:t>
            </a:r>
            <a:r>
              <a:rPr lang="en-US" dirty="0" err="1" smtClean="0"/>
              <a:t>nondecling</a:t>
            </a:r>
            <a:r>
              <a:rPr lang="en-US" dirty="0" smtClean="0"/>
              <a:t> flow of timber</a:t>
            </a:r>
          </a:p>
          <a:p>
            <a:pPr lvl="1"/>
            <a:r>
              <a:rPr lang="en-US" dirty="0" smtClean="0"/>
              <a:t>National Forest Management Act.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meaning to the model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en-US"/>
              <a:t>Types of sites, j</a:t>
            </a:r>
          </a:p>
          <a:p>
            <a:pPr lvl="1"/>
            <a:r>
              <a:rPr lang="en-US"/>
              <a:t>different species</a:t>
            </a:r>
          </a:p>
          <a:p>
            <a:pPr lvl="1"/>
            <a:r>
              <a:rPr lang="en-US"/>
              <a:t>site classes</a:t>
            </a:r>
          </a:p>
          <a:p>
            <a:pPr lvl="1"/>
            <a:r>
              <a:rPr lang="en-US"/>
              <a:t>critical locations</a:t>
            </a:r>
          </a:p>
          <a:p>
            <a:pPr lvl="2"/>
            <a:r>
              <a:rPr lang="en-US"/>
              <a:t>near streams</a:t>
            </a:r>
          </a:p>
          <a:p>
            <a:pPr lvl="2"/>
            <a:r>
              <a:rPr lang="en-US"/>
              <a:t>visual buffers	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r>
              <a:rPr lang="en-US" dirty="0"/>
              <a:t>More Constraints</a:t>
            </a:r>
          </a:p>
          <a:p>
            <a:pPr lvl="1"/>
            <a:r>
              <a:rPr lang="en-US" dirty="0"/>
              <a:t>Don’t cut type j</a:t>
            </a:r>
          </a:p>
          <a:p>
            <a:pPr lvl="1"/>
            <a:r>
              <a:rPr lang="en-US" dirty="0"/>
              <a:t>Keep N% of forest at age, t-s, &gt; 100</a:t>
            </a:r>
          </a:p>
          <a:p>
            <a:r>
              <a:rPr lang="en-US" dirty="0" smtClean="0"/>
              <a:t>More </a:t>
            </a:r>
            <a:r>
              <a:rPr lang="en-US" dirty="0"/>
              <a:t>treatments</a:t>
            </a:r>
          </a:p>
          <a:p>
            <a:pPr lvl="1"/>
            <a:r>
              <a:rPr lang="en-US" dirty="0"/>
              <a:t>commercial thin</a:t>
            </a:r>
          </a:p>
          <a:p>
            <a:pPr lvl="1"/>
            <a:r>
              <a:rPr lang="en-US" dirty="0"/>
              <a:t>pre-commercial thin</a:t>
            </a:r>
          </a:p>
        </p:txBody>
      </p:sp>
    </p:spTree>
  </p:cSld>
  <p:clrMapOvr>
    <a:masterClrMapping/>
  </p:clrMapOvr>
  <p:transition advTm="50344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use stand table.  </a:t>
            </a:r>
          </a:p>
          <a:p>
            <a:pPr lvl="1"/>
            <a:r>
              <a:rPr lang="en-US" dirty="0" err="1"/>
              <a:t>McArdle</a:t>
            </a:r>
            <a:r>
              <a:rPr lang="en-US" dirty="0"/>
              <a:t> Bruce Meyer tables for </a:t>
            </a:r>
            <a:r>
              <a:rPr lang="en-US" dirty="0" err="1"/>
              <a:t>doug</a:t>
            </a:r>
            <a:r>
              <a:rPr lang="en-US" dirty="0"/>
              <a:t> fir</a:t>
            </a:r>
          </a:p>
          <a:p>
            <a:r>
              <a:rPr lang="en-US" dirty="0"/>
              <a:t>Could use stand simulator and then table the results</a:t>
            </a:r>
          </a:p>
          <a:p>
            <a:r>
              <a:rPr lang="en-US" dirty="0"/>
              <a:t>Must handle changes in stand discretely—possibly as stand with new </a:t>
            </a:r>
            <a:r>
              <a:rPr lang="en-US" dirty="0" smtClean="0"/>
              <a:t>growth function—</a:t>
            </a:r>
            <a:r>
              <a:rPr lang="en-US" dirty="0" err="1" smtClean="0"/>
              <a:t>eg</a:t>
            </a:r>
            <a:r>
              <a:rPr lang="en-US" dirty="0" smtClean="0"/>
              <a:t>. After fertilize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JS model was basis for huge planning exercise for national forests.  </a:t>
            </a:r>
          </a:p>
          <a:p>
            <a:r>
              <a:rPr lang="en-US" dirty="0" smtClean="0"/>
              <a:t>Required by RPA </a:t>
            </a:r>
          </a:p>
          <a:p>
            <a:pPr lvl="1"/>
            <a:r>
              <a:rPr lang="en-US" dirty="0" smtClean="0"/>
              <a:t>(Resources Planning Act of 1974)</a:t>
            </a:r>
          </a:p>
          <a:p>
            <a:r>
              <a:rPr lang="en-US" dirty="0" smtClean="0"/>
              <a:t>Hampered by large numbers of additional constraints on types of land that could be cut and when.</a:t>
            </a:r>
          </a:p>
          <a:p>
            <a:r>
              <a:rPr lang="en-US" dirty="0" smtClean="0"/>
              <a:t>Eventually died of its own weight.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Stochastic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be turned into stochastic program.  Dixon and Howitt do this by taking linear quadratic approximations and solving them.  (AJAE)</a:t>
            </a:r>
          </a:p>
          <a:p>
            <a:r>
              <a:rPr lang="en-US"/>
              <a:t>Fire, insects, make stochastic advisable if planning is objective.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Model of Forestry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control variable is a treatment, a complete harvest is the one we will examine.</a:t>
            </a:r>
          </a:p>
          <a:p>
            <a:r>
              <a:rPr lang="en-US" dirty="0" smtClean="0"/>
              <a:t>Other treatments include</a:t>
            </a:r>
          </a:p>
          <a:p>
            <a:pPr lvl="1"/>
            <a:r>
              <a:rPr lang="en-US" dirty="0" smtClean="0"/>
              <a:t>Partial harvest or thinning</a:t>
            </a:r>
          </a:p>
          <a:p>
            <a:pPr lvl="1"/>
            <a:r>
              <a:rPr lang="en-US" dirty="0" smtClean="0"/>
              <a:t>Fertilizing (pays in Sweden)</a:t>
            </a:r>
          </a:p>
          <a:p>
            <a:pPr lvl="1"/>
            <a:r>
              <a:rPr lang="en-US" dirty="0" smtClean="0"/>
              <a:t>Clearing understory with fire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Valuing stock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Easy:  Just add terms to the objective function of the form </a:t>
            </a:r>
          </a:p>
          <a:p>
            <a:r>
              <a:rPr lang="en-US" dirty="0"/>
              <a:t>X</a:t>
            </a:r>
            <a:r>
              <a:rPr lang="en-US" dirty="0" smtClean="0"/>
              <a:t> E</a:t>
            </a:r>
            <a:endParaRPr lang="en-US" dirty="0"/>
          </a:p>
          <a:p>
            <a:r>
              <a:rPr lang="en-US" dirty="0"/>
              <a:t>Where </a:t>
            </a:r>
            <a:r>
              <a:rPr lang="en-US" dirty="0" smtClean="0"/>
              <a:t>X is stock </a:t>
            </a:r>
            <a:r>
              <a:rPr lang="en-US" dirty="0"/>
              <a:t>and </a:t>
            </a:r>
            <a:r>
              <a:rPr lang="en-US" dirty="0" smtClean="0"/>
              <a:t>E </a:t>
            </a:r>
            <a:r>
              <a:rPr lang="en-US" dirty="0"/>
              <a:t>is </a:t>
            </a:r>
            <a:r>
              <a:rPr lang="en-US" dirty="0" smtClean="0"/>
              <a:t>value</a:t>
            </a:r>
            <a:endParaRPr lang="en-US" dirty="0"/>
          </a:p>
          <a:p>
            <a:r>
              <a:rPr lang="en-US" dirty="0"/>
              <a:t>Dual now includes added term in </a:t>
            </a:r>
            <a:r>
              <a:rPr lang="en-US" dirty="0" smtClean="0"/>
              <a:t>E</a:t>
            </a:r>
            <a:endParaRPr lang="en-US" dirty="0"/>
          </a:p>
          <a:p>
            <a:r>
              <a:rPr lang="en-US" dirty="0"/>
              <a:t>This formulation takes care of carbon sequestration.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Imagine adding 1t co2e to the stock in the DICE model and finding the change in value.  That is the price of carbon for each time.</a:t>
            </a:r>
          </a:p>
          <a:p>
            <a:r>
              <a:rPr lang="en-US" sz="2800" dirty="0" smtClean="0"/>
              <a:t>Now imagine cutting a tree and having it release carbon over time while its replacement is growing.  </a:t>
            </a:r>
          </a:p>
          <a:p>
            <a:r>
              <a:rPr lang="en-US" sz="2800" dirty="0" smtClean="0"/>
              <a:t>There will be a delta for each time.  Got to multiply by the shadow value.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7122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of co2e:  10, 15, 20 in 3 decades.</a:t>
            </a:r>
          </a:p>
          <a:p>
            <a:r>
              <a:rPr lang="en-US" dirty="0" smtClean="0"/>
              <a:t>Cut 1 ton co2e tree in first decade, 20% goes back to atmosphere each decade.</a:t>
            </a:r>
          </a:p>
          <a:p>
            <a:r>
              <a:rPr lang="en-US" dirty="0" smtClean="0"/>
              <a:t>Growth is 2., .3 , .4 tons</a:t>
            </a:r>
          </a:p>
          <a:p>
            <a:r>
              <a:rPr lang="en-US" dirty="0" smtClean="0"/>
              <a:t>Net is 0, .1, .2 tons;  Hence +$ 5.5</a:t>
            </a:r>
          </a:p>
          <a:p>
            <a:r>
              <a:rPr lang="en-US" dirty="0" smtClean="0"/>
              <a:t>Need to do this over a very long time to get it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4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a forest that burns after 30 years.</a:t>
            </a:r>
          </a:p>
          <a:p>
            <a:r>
              <a:rPr lang="en-US" dirty="0" smtClean="0"/>
              <a:t>P = 10, 20, 30.</a:t>
            </a:r>
          </a:p>
          <a:p>
            <a:r>
              <a:rPr lang="en-US" dirty="0" smtClean="0"/>
              <a:t>Growth .2, .3, -.5</a:t>
            </a:r>
          </a:p>
          <a:p>
            <a:r>
              <a:rPr lang="en-US" dirty="0" smtClean="0"/>
              <a:t>Does this make you wonder about what the prices must really mean?</a:t>
            </a:r>
          </a:p>
          <a:p>
            <a:r>
              <a:rPr lang="en-US" dirty="0" smtClean="0"/>
              <a:t>Perhaps clearer if rental rate:  take out one unit co2e in </a:t>
            </a:r>
            <a:r>
              <a:rPr lang="en-US" dirty="0" err="1" smtClean="0"/>
              <a:t>yr</a:t>
            </a:r>
            <a:r>
              <a:rPr lang="en-US" dirty="0" smtClean="0"/>
              <a:t> 1 and put it back in year 2.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086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Turning JS into a estimating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Want to know if private and public forest were managed differently and if so what was “optimal” or what the shadow losses were of public management.</a:t>
            </a:r>
          </a:p>
          <a:p>
            <a:r>
              <a:rPr lang="en-US"/>
              <a:t>Need to estimate future prices and appropriate interest rate.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Hotelling</a:t>
            </a:r>
            <a:r>
              <a:rPr lang="en-US" dirty="0" smtClean="0"/>
              <a:t>:  Derivative of profit function is supply.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302835"/>
              </p:ext>
            </p:extLst>
          </p:nvPr>
        </p:nvGraphicFramePr>
        <p:xfrm>
          <a:off x="1523999" y="3200400"/>
          <a:ext cx="649705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Equation" r:id="rId3" imgW="2743200" imgH="482400" progId="Equation.DSMT4">
                  <p:embed/>
                </p:oleObj>
              </mc:Choice>
              <mc:Fallback>
                <p:oleObj name="Equation" r:id="rId3" imgW="2743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3999" y="3200400"/>
                        <a:ext cx="6497053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162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get 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of previous section has value function J(P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, r) where P are the prices in the n periods and r is the interest rate.</a:t>
            </a:r>
          </a:p>
          <a:p>
            <a:r>
              <a:rPr lang="en-US" dirty="0"/>
              <a:t>Let CS(P</a:t>
            </a:r>
            <a:r>
              <a:rPr lang="en-US" baseline="-25000" dirty="0"/>
              <a:t>i</a:t>
            </a:r>
            <a:r>
              <a:rPr lang="en-US" dirty="0"/>
              <a:t>) be consumer surplus of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Consider functional Z(</a:t>
            </a:r>
            <a:r>
              <a:rPr lang="en-US" dirty="0" err="1"/>
              <a:t>P,r</a:t>
            </a:r>
            <a:r>
              <a:rPr lang="en-US" dirty="0"/>
              <a:t>) = J +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dirty="0"/>
              <a:t> CS(P</a:t>
            </a:r>
            <a:r>
              <a:rPr lang="en-US" baseline="-25000" dirty="0"/>
              <a:t>i</a:t>
            </a:r>
            <a:r>
              <a:rPr lang="en-US" dirty="0"/>
              <a:t>)</a:t>
            </a:r>
          </a:p>
          <a:p>
            <a:r>
              <a:rPr lang="en-US" dirty="0"/>
              <a:t>Function takes a minimum where supply = demand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deriv</a:t>
            </a:r>
            <a:r>
              <a:rPr lang="en-US" dirty="0" smtClean="0"/>
              <a:t> positive)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Demand is estimated from time series data.  Price and housing starts are most important variables in demand</a:t>
            </a:r>
          </a:p>
          <a:p>
            <a:r>
              <a:rPr lang="en-US"/>
              <a:t>Forest stock identifies the demand equation.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Now– for each choice of r, using the rule that P </a:t>
            </a:r>
            <a:r>
              <a:rPr lang="en-US" dirty="0" err="1"/>
              <a:t>mins</a:t>
            </a:r>
            <a:r>
              <a:rPr lang="en-US" dirty="0"/>
              <a:t> Z we can find P(r) </a:t>
            </a:r>
          </a:p>
          <a:p>
            <a:r>
              <a:rPr lang="en-US" dirty="0"/>
              <a:t>Given the Prices, the planning part of the model gives the cut, </a:t>
            </a:r>
            <a:r>
              <a:rPr lang="en-US" dirty="0" smtClean="0"/>
              <a:t>h.</a:t>
            </a:r>
            <a:endParaRPr lang="en-US" dirty="0"/>
          </a:p>
          <a:p>
            <a:r>
              <a:rPr lang="en-US" dirty="0"/>
              <a:t>Residual is predicted less actual cut</a:t>
            </a:r>
          </a:p>
          <a:p>
            <a:r>
              <a:rPr lang="en-US" dirty="0"/>
              <a:t>Min sum sq. </a:t>
            </a:r>
            <a:r>
              <a:rPr lang="en-US" dirty="0" err="1"/>
              <a:t>resids</a:t>
            </a:r>
            <a:r>
              <a:rPr lang="en-US" dirty="0"/>
              <a:t> by varying r</a:t>
            </a:r>
          </a:p>
          <a:p>
            <a:r>
              <a:rPr lang="en-US" dirty="0"/>
              <a:t>This estimates the model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the r and the P’s it is a simple matter to value the losses to cmai (small) and to oldgrowth retention, large.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examine Net Present Value</a:t>
            </a:r>
          </a:p>
          <a:p>
            <a:r>
              <a:rPr lang="en-US" dirty="0" smtClean="0"/>
              <a:t>Foresters are trained to ask about the (usually multiple) objectives of owners.  Examples:</a:t>
            </a:r>
          </a:p>
          <a:p>
            <a:pPr lvl="1"/>
            <a:r>
              <a:rPr lang="en-US" dirty="0" smtClean="0"/>
              <a:t>Estate tax payment so as to allow a long term ownership to continue. (Sweden)</a:t>
            </a:r>
          </a:p>
          <a:p>
            <a:pPr lvl="1"/>
            <a:r>
              <a:rPr lang="en-US" dirty="0" smtClean="0"/>
              <a:t>Environmental or Aesthetic</a:t>
            </a:r>
          </a:p>
          <a:p>
            <a:pPr lvl="1"/>
            <a:r>
              <a:rPr lang="en-US" dirty="0" smtClean="0"/>
              <a:t>Water, Wildlife (hunting), visual buffer,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12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Forest Area/Deforestation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US:  Virgin forest to today:  less forest	</a:t>
            </a:r>
          </a:p>
          <a:p>
            <a:pPr lvl="1"/>
            <a:r>
              <a:rPr lang="en-US"/>
              <a:t>However NE and S. both regrew</a:t>
            </a:r>
          </a:p>
          <a:p>
            <a:pPr lvl="1"/>
            <a:r>
              <a:rPr lang="en-US"/>
              <a:t>Large parts of rural US are going back to forest</a:t>
            </a:r>
          </a:p>
          <a:p>
            <a:r>
              <a:rPr lang="en-US"/>
              <a:t>General trend is for less forest</a:t>
            </a:r>
          </a:p>
          <a:p>
            <a:r>
              <a:rPr lang="en-US"/>
              <a:t>Foster and Rosenzweig look at India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LDC’s have insufficient land ownership to protect forests</a:t>
            </a:r>
          </a:p>
          <a:p>
            <a:pPr lvl="1"/>
            <a:r>
              <a:rPr lang="en-US" dirty="0"/>
              <a:t>Marcos denuded the </a:t>
            </a:r>
            <a:r>
              <a:rPr lang="en-US" dirty="0" err="1"/>
              <a:t>Phillipines</a:t>
            </a:r>
            <a:r>
              <a:rPr lang="en-US" dirty="0"/>
              <a:t> for profit</a:t>
            </a:r>
          </a:p>
          <a:p>
            <a:pPr lvl="1"/>
            <a:r>
              <a:rPr lang="en-US" dirty="0"/>
              <a:t>Nepal has problems with marginal </a:t>
            </a:r>
            <a:r>
              <a:rPr lang="en-US" dirty="0" err="1"/>
              <a:t>ag</a:t>
            </a:r>
            <a:r>
              <a:rPr lang="en-US" dirty="0"/>
              <a:t> taking over forest regions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Gross forest statistics like US</a:t>
            </a:r>
          </a:p>
          <a:p>
            <a:pPr lvl="1">
              <a:lnSpc>
                <a:spcPct val="90000"/>
              </a:lnSpc>
            </a:pPr>
            <a:r>
              <a:rPr lang="en-US"/>
              <a:t>Area goes down</a:t>
            </a:r>
          </a:p>
          <a:p>
            <a:pPr lvl="1">
              <a:lnSpc>
                <a:spcPct val="90000"/>
              </a:lnSpc>
            </a:pPr>
            <a:r>
              <a:rPr lang="en-US"/>
              <a:t>Then up</a:t>
            </a:r>
          </a:p>
          <a:p>
            <a:pPr>
              <a:lnSpc>
                <a:spcPct val="90000"/>
              </a:lnSpc>
            </a:pPr>
            <a:r>
              <a:rPr lang="en-US"/>
              <a:t>Why?</a:t>
            </a:r>
          </a:p>
          <a:p>
            <a:pPr lvl="1">
              <a:lnSpc>
                <a:spcPct val="90000"/>
              </a:lnSpc>
            </a:pPr>
            <a:r>
              <a:rPr lang="en-US"/>
              <a:t>Market stories require property rights—FR implicitly assume such.</a:t>
            </a:r>
          </a:p>
          <a:p>
            <a:pPr lvl="1">
              <a:lnSpc>
                <a:spcPct val="90000"/>
              </a:lnSpc>
            </a:pPr>
            <a:r>
              <a:rPr lang="en-US"/>
              <a:t>Demand for forest products goes up, forests should go up.</a:t>
            </a:r>
          </a:p>
          <a:p>
            <a:pPr lvl="2">
              <a:lnSpc>
                <a:spcPct val="90000"/>
              </a:lnSpc>
            </a:pPr>
            <a:r>
              <a:rPr lang="en-US"/>
              <a:t>Long run, true</a:t>
            </a:r>
          </a:p>
          <a:p>
            <a:pPr lvl="2">
              <a:lnSpc>
                <a:spcPct val="90000"/>
              </a:lnSpc>
            </a:pPr>
            <a:r>
              <a:rPr lang="en-US"/>
              <a:t>Short run could go other way.  Not so obvious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Interest is the in the matched dataset of sattelite imagery (historical forest cover) to village surveys.</a:t>
            </a:r>
          </a:p>
          <a:p>
            <a:pPr>
              <a:lnSpc>
                <a:spcPct val="80000"/>
              </a:lnSpc>
            </a:pPr>
            <a:r>
              <a:rPr lang="en-US" sz="2800"/>
              <a:t>Find that increased population or expenditure on forest products leads to more forest land.</a:t>
            </a:r>
          </a:p>
          <a:p>
            <a:pPr>
              <a:lnSpc>
                <a:spcPct val="80000"/>
              </a:lnSpc>
            </a:pPr>
            <a:r>
              <a:rPr lang="en-US" sz="2800"/>
              <a:t>Wages, ag land prices insignificant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New England can be told with wages or time to regenerate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Need relative ag land/ forest land price to do this in the normal way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Also need the product price for forest, don’t have</a:t>
            </a:r>
          </a:p>
          <a:p>
            <a:pPr>
              <a:lnSpc>
                <a:spcPct val="80000"/>
              </a:lnSpc>
            </a:pPr>
            <a:r>
              <a:rPr lang="en-US" sz="2800"/>
              <a:t>plausible that more income = more forest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Carbon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Carbon sinks include soil and trees</a:t>
            </a:r>
          </a:p>
          <a:p>
            <a:r>
              <a:rPr lang="en-US" sz="2800"/>
              <a:t>From Sohngen and Mendelson</a:t>
            </a:r>
          </a:p>
          <a:p>
            <a:pPr lvl="1"/>
            <a:r>
              <a:rPr lang="en-US" sz="2400"/>
              <a:t>10% more carbon could be sequestered in forests</a:t>
            </a:r>
          </a:p>
          <a:p>
            <a:pPr lvl="2"/>
            <a:r>
              <a:rPr lang="en-US" sz="2000"/>
              <a:t>Either more land</a:t>
            </a:r>
          </a:p>
          <a:p>
            <a:pPr lvl="2"/>
            <a:r>
              <a:rPr lang="en-US" sz="2000"/>
              <a:t>Or more intensive management</a:t>
            </a:r>
          </a:p>
          <a:p>
            <a:pPr lvl="1"/>
            <a:r>
              <a:rPr lang="en-US" sz="2400"/>
              <a:t>Unclear how one would keep it tied up in soil or trees</a:t>
            </a:r>
          </a:p>
          <a:p>
            <a:pPr lvl="1"/>
            <a:r>
              <a:rPr lang="en-US" sz="2400"/>
              <a:t>$1-150 per ton are estimates for sequestration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decide what to do need to know the value of carbon sequestration by time period.</a:t>
            </a:r>
          </a:p>
          <a:p>
            <a:r>
              <a:rPr lang="en-US"/>
              <a:t>S-M model </a:t>
            </a:r>
          </a:p>
          <a:p>
            <a:pPr lvl="1"/>
            <a:r>
              <a:rPr lang="en-US"/>
              <a:t>Damage function of carbon stock</a:t>
            </a:r>
          </a:p>
          <a:p>
            <a:pPr lvl="1"/>
            <a:r>
              <a:rPr lang="en-US"/>
              <a:t>dStock/dt = emissions – abatement</a:t>
            </a:r>
          </a:p>
          <a:p>
            <a:pPr lvl="1"/>
            <a:r>
              <a:rPr lang="en-US"/>
              <a:t>Reducing emissions and abatement are costly</a:t>
            </a:r>
          </a:p>
          <a:p>
            <a:pPr lvl="1"/>
            <a:r>
              <a:rPr lang="en-US"/>
              <a:t>Minimize present value of costs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 shadow price of carbon, the marginal value of reducing the stock by one unit.  Marginal costs = that</a:t>
            </a:r>
          </a:p>
          <a:p>
            <a:r>
              <a:rPr lang="en-US"/>
              <a:t>Problem:  forestry stores the carbon for a while.  Uses rental rate for carbon</a:t>
            </a:r>
          </a:p>
          <a:p>
            <a:pPr lvl="1"/>
            <a:r>
              <a:rPr lang="en-US"/>
              <a:t>Interest on value less</a:t>
            </a:r>
          </a:p>
          <a:p>
            <a:pPr lvl="1"/>
            <a:r>
              <a:rPr lang="en-US"/>
              <a:t>Price increase</a:t>
            </a:r>
          </a:p>
          <a:p>
            <a:pPr lvl="1"/>
            <a:r>
              <a:rPr lang="en-US"/>
              <a:t>Worth investigating==might not be right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Melds forest and climate model</a:t>
            </a:r>
          </a:p>
          <a:p>
            <a:pPr lvl="1"/>
            <a:r>
              <a:rPr lang="en-US"/>
              <a:t>Gets price for emissions abatement </a:t>
            </a:r>
          </a:p>
          <a:p>
            <a:pPr lvl="1"/>
            <a:r>
              <a:rPr lang="en-US"/>
              <a:t>Finds how sequestration changes land and forest prices</a:t>
            </a:r>
          </a:p>
          <a:p>
            <a:pPr lvl="1"/>
            <a:r>
              <a:rPr lang="en-US"/>
              <a:t>Finds equilibrium with higher prices for forest land  (bid up because of sequestration)</a:t>
            </a:r>
          </a:p>
          <a:p>
            <a:pPr lvl="1"/>
            <a:r>
              <a:rPr lang="en-US"/>
              <a:t>Sequestration makes sense, but is less profitable than with no price rise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subjects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Employment</a:t>
            </a:r>
          </a:p>
          <a:p>
            <a:r>
              <a:rPr lang="en-US" dirty="0"/>
              <a:t>Trade (and the Lumber Wars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Private non industrial supply</a:t>
            </a:r>
          </a:p>
          <a:p>
            <a:r>
              <a:rPr lang="en-US" dirty="0" smtClean="0"/>
              <a:t>Mean reversion of prices</a:t>
            </a:r>
          </a:p>
          <a:p>
            <a:r>
              <a:rPr lang="en-US" dirty="0" smtClean="0"/>
              <a:t>Diversity and the need for large untouched blocks vs. diversity in cut areas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write out the dual constraints, all 5 of them.</a:t>
            </a:r>
          </a:p>
          <a:p>
            <a:r>
              <a:rPr lang="en-US" dirty="0" smtClean="0"/>
              <a:t>2. What is lambda(3)?</a:t>
            </a:r>
          </a:p>
          <a:p>
            <a:r>
              <a:rPr lang="en-US" dirty="0" smtClean="0"/>
              <a:t>3.  Now work backwards and get the other two</a:t>
            </a:r>
          </a:p>
          <a:p>
            <a:r>
              <a:rPr lang="en-US" dirty="0" smtClean="0"/>
              <a:t>Remember x and </a:t>
            </a:r>
            <a:r>
              <a:rPr lang="en-US" dirty="0" err="1" smtClean="0"/>
              <a:t>lamda</a:t>
            </a:r>
            <a:r>
              <a:rPr lang="en-US" dirty="0" smtClean="0"/>
              <a:t> are non-negative.  Also need to make </a:t>
            </a:r>
            <a:r>
              <a:rPr lang="en-US" dirty="0" err="1" smtClean="0"/>
              <a:t>lamda</a:t>
            </a:r>
            <a:r>
              <a:rPr lang="en-US" dirty="0" smtClean="0"/>
              <a:t> small </a:t>
            </a:r>
            <a:r>
              <a:rPr lang="en-US" smtClean="0"/>
              <a:t>says the objective </a:t>
            </a:r>
            <a:r>
              <a:rPr lang="en-US" dirty="0" smtClean="0"/>
              <a:t>function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conventions and cut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81200"/>
            <a:ext cx="6934200" cy="4114800"/>
          </a:xfrm>
        </p:spPr>
        <p:txBody>
          <a:bodyPr/>
          <a:lstStyle/>
          <a:p>
            <a:r>
              <a:rPr lang="en-US" sz="2400" dirty="0"/>
              <a:t>Type of Site, </a:t>
            </a:r>
            <a:r>
              <a:rPr lang="en-US" sz="2400" dirty="0" smtClean="0"/>
              <a:t>j:  soil, tree species, altitude, </a:t>
            </a:r>
            <a:r>
              <a:rPr lang="en-US" sz="2400" dirty="0" err="1" smtClean="0"/>
              <a:t>etc</a:t>
            </a:r>
            <a:endParaRPr lang="en-US" sz="2400" dirty="0"/>
          </a:p>
          <a:p>
            <a:r>
              <a:rPr lang="en-US" sz="2400" dirty="0"/>
              <a:t>Many “birthdays”</a:t>
            </a:r>
          </a:p>
          <a:p>
            <a:pPr lvl="1"/>
            <a:r>
              <a:rPr lang="en-US" sz="2000" dirty="0"/>
              <a:t>First is –M</a:t>
            </a:r>
            <a:r>
              <a:rPr lang="en-US" sz="2000" dirty="0" smtClean="0"/>
              <a:t>. :  That is today is day zero.</a:t>
            </a:r>
            <a:endParaRPr lang="en-US" sz="2000" dirty="0"/>
          </a:p>
          <a:p>
            <a:r>
              <a:rPr lang="en-US" sz="2400" dirty="0" err="1"/>
              <a:t>h</a:t>
            </a:r>
            <a:r>
              <a:rPr lang="en-US" sz="2400" baseline="30000" dirty="0" err="1"/>
              <a:t>j</a:t>
            </a:r>
            <a:r>
              <a:rPr lang="en-US" sz="2400" dirty="0"/>
              <a:t>(</a:t>
            </a:r>
            <a:r>
              <a:rPr lang="en-US" sz="2400" dirty="0" err="1"/>
              <a:t>t,s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t is calendar time</a:t>
            </a:r>
          </a:p>
          <a:p>
            <a:pPr lvl="1"/>
            <a:r>
              <a:rPr lang="en-US" sz="2000" dirty="0"/>
              <a:t>s is birthday of </a:t>
            </a:r>
            <a:r>
              <a:rPr lang="en-US" sz="2000" dirty="0" smtClean="0"/>
              <a:t>stand;  t-s is therefore age</a:t>
            </a:r>
            <a:endParaRPr lang="en-US" sz="2000" dirty="0"/>
          </a:p>
          <a:p>
            <a:pPr lvl="1"/>
            <a:r>
              <a:rPr lang="en-US" sz="2000" dirty="0"/>
              <a:t>h is acres harvested</a:t>
            </a:r>
          </a:p>
          <a:p>
            <a:r>
              <a:rPr lang="en-US" sz="2400" dirty="0" err="1"/>
              <a:t>D</a:t>
            </a:r>
            <a:r>
              <a:rPr lang="en-US" sz="2400" baseline="30000" dirty="0" err="1"/>
              <a:t>j</a:t>
            </a:r>
            <a:r>
              <a:rPr lang="en-US" sz="2400" dirty="0"/>
              <a:t>(t-s) is volume per acre</a:t>
            </a:r>
          </a:p>
          <a:p>
            <a:endParaRPr lang="en-US" sz="2400" dirty="0"/>
          </a:p>
        </p:txBody>
      </p:sp>
    </p:spTree>
  </p:cSld>
  <p:clrMapOvr>
    <a:masterClrMapping/>
  </p:clrMapOvr>
  <p:transition advTm="73584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of cut</a:t>
            </a:r>
            <a:endParaRPr lang="en-US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v(t) is cut at </a:t>
            </a:r>
            <a:r>
              <a:rPr lang="en-US" dirty="0" smtClean="0"/>
              <a:t>t from all stands and ages</a:t>
            </a:r>
            <a:endParaRPr lang="en-US" dirty="0"/>
          </a:p>
          <a:p>
            <a:r>
              <a:rPr lang="en-US" dirty="0" smtClean="0"/>
              <a:t>V(t) =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baseline="-25000" dirty="0">
                <a:sym typeface="Symbol" pitchFamily="18" charset="2"/>
              </a:rPr>
              <a:t>j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baseline="-25000" dirty="0">
                <a:sym typeface="Symbol" pitchFamily="18" charset="2"/>
              </a:rPr>
              <a:t>s</a:t>
            </a:r>
            <a:r>
              <a:rPr lang="en-US" baseline="-25000" dirty="0" smtClean="0">
                <a:sym typeface="Symbol" pitchFamily="18" charset="2"/>
              </a:rPr>
              <a:t>&gt;=-</a:t>
            </a:r>
            <a:r>
              <a:rPr lang="en-US" baseline="-25000" dirty="0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D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(t-s) </a:t>
            </a:r>
            <a:r>
              <a:rPr lang="en-US" dirty="0" err="1">
                <a:sym typeface="Symbol" pitchFamily="18" charset="2"/>
              </a:rPr>
              <a:t>h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(t, s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r>
              <a:rPr lang="en-US" dirty="0" smtClean="0">
                <a:sym typeface="Symbol" pitchFamily="18" charset="2"/>
              </a:rPr>
              <a:t>P(t) is price of standing trees at time t, called the stumpage price</a:t>
            </a:r>
            <a:endParaRPr lang="en-US" dirty="0"/>
          </a:p>
          <a:p>
            <a:r>
              <a:rPr lang="en-US" dirty="0" smtClean="0"/>
              <a:t>Present value is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131219"/>
              </p:ext>
            </p:extLst>
          </p:nvPr>
        </p:nvGraphicFramePr>
        <p:xfrm>
          <a:off x="2514600" y="5029200"/>
          <a:ext cx="3276600" cy="61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5" name="Equation" r:id="rId4" imgW="1955520" imgH="368280" progId="Equation.DSMT4">
                  <p:embed/>
                </p:oleObj>
              </mc:Choice>
              <mc:Fallback>
                <p:oleObj name="Equation" r:id="rId4" imgW="19555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5029200"/>
                        <a:ext cx="3276600" cy="617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acres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r>
              <a:rPr lang="en-US" dirty="0"/>
              <a:t>Initial Acres = </a:t>
            </a:r>
            <a:r>
              <a:rPr lang="en-US" dirty="0" smtClean="0"/>
              <a:t>Acres cut </a:t>
            </a:r>
            <a:r>
              <a:rPr lang="en-US" dirty="0"/>
              <a:t>over all time</a:t>
            </a:r>
          </a:p>
          <a:p>
            <a:pPr lvl="1"/>
            <a:r>
              <a:rPr lang="en-US" dirty="0" err="1"/>
              <a:t>A</a:t>
            </a:r>
            <a:r>
              <a:rPr lang="en-US" baseline="30000" dirty="0" err="1"/>
              <a:t>j</a:t>
            </a:r>
            <a:r>
              <a:rPr lang="en-US" dirty="0"/>
              <a:t>(s) = 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sz="1800" baseline="-25000" dirty="0">
                <a:sym typeface="Symbol" pitchFamily="18" charset="2"/>
              </a:rPr>
              <a:t>t&gt;s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 err="1">
                <a:sym typeface="Symbol" pitchFamily="18" charset="2"/>
              </a:rPr>
              <a:t>h</a:t>
            </a:r>
            <a:r>
              <a:rPr lang="en-US" sz="1800" baseline="30000" dirty="0" err="1">
                <a:sym typeface="Symbol" pitchFamily="18" charset="2"/>
              </a:rPr>
              <a:t>j</a:t>
            </a:r>
            <a:r>
              <a:rPr lang="en-US" sz="1800" dirty="0">
                <a:sym typeface="Symbol" pitchFamily="18" charset="2"/>
              </a:rPr>
              <a:t>(</a:t>
            </a:r>
            <a:r>
              <a:rPr lang="en-US" sz="1800" dirty="0" err="1">
                <a:sym typeface="Symbol" pitchFamily="18" charset="2"/>
              </a:rPr>
              <a:t>t,s</a:t>
            </a:r>
            <a:r>
              <a:rPr lang="en-US" sz="1800" dirty="0" smtClean="0">
                <a:sym typeface="Symbol" pitchFamily="18" charset="2"/>
              </a:rPr>
              <a:t>)</a:t>
            </a:r>
          </a:p>
          <a:p>
            <a:pPr lvl="2"/>
            <a:r>
              <a:rPr lang="en-US" sz="1400" dirty="0" smtClean="0">
                <a:sym typeface="Symbol" pitchFamily="18" charset="2"/>
              </a:rPr>
              <a:t>s is birthday</a:t>
            </a:r>
          </a:p>
          <a:p>
            <a:pPr lvl="2"/>
            <a:endParaRPr lang="en-US" sz="1400" dirty="0">
              <a:sym typeface="Symbol" pitchFamily="18" charset="2"/>
            </a:endParaRPr>
          </a:p>
          <a:p>
            <a:r>
              <a:rPr lang="en-US" sz="2200" dirty="0" smtClean="0">
                <a:sym typeface="Symbol" pitchFamily="18" charset="2"/>
              </a:rPr>
              <a:t>Recall: h(current time, birthday)</a:t>
            </a:r>
          </a:p>
          <a:p>
            <a:r>
              <a:rPr lang="en-US" sz="2200" dirty="0" smtClean="0">
                <a:sym typeface="Symbol" pitchFamily="18" charset="2"/>
              </a:rPr>
              <a:t>A(s) are the initial conditions</a:t>
            </a:r>
            <a:endParaRPr lang="en-US" sz="2200" dirty="0">
              <a:sym typeface="Symbol" pitchFamily="18" charset="2"/>
            </a:endParaRPr>
          </a:p>
          <a:p>
            <a:endParaRPr lang="en-US" sz="2000" dirty="0"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981200"/>
            <a:ext cx="3756025" cy="4114800"/>
          </a:xfrm>
        </p:spPr>
        <p:txBody>
          <a:bodyPr/>
          <a:lstStyle/>
          <a:p>
            <a:r>
              <a:rPr lang="en-US" dirty="0"/>
              <a:t>Cut acres </a:t>
            </a:r>
            <a:r>
              <a:rPr lang="en-US" dirty="0" smtClean="0"/>
              <a:t>at t re-grow </a:t>
            </a:r>
            <a:r>
              <a:rPr lang="en-US" dirty="0"/>
              <a:t>and are </a:t>
            </a:r>
            <a:r>
              <a:rPr lang="en-US" dirty="0" smtClean="0"/>
              <a:t>recut at a &gt; t</a:t>
            </a:r>
            <a:endParaRPr lang="en-US" dirty="0"/>
          </a:p>
          <a:p>
            <a:pPr lvl="1"/>
            <a:r>
              <a:rPr lang="en-US" dirty="0">
                <a:sym typeface="Symbol" pitchFamily="18" charset="2"/>
              </a:rPr>
              <a:t></a:t>
            </a:r>
            <a:r>
              <a:rPr lang="en-US" sz="1800" baseline="-25000" dirty="0">
                <a:sym typeface="Symbol" pitchFamily="18" charset="2"/>
              </a:rPr>
              <a:t>s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 err="1">
                <a:sym typeface="Symbol" pitchFamily="18" charset="2"/>
              </a:rPr>
              <a:t>h</a:t>
            </a:r>
            <a:r>
              <a:rPr lang="en-US" sz="1800" baseline="30000" dirty="0" err="1">
                <a:sym typeface="Symbol" pitchFamily="18" charset="2"/>
              </a:rPr>
              <a:t>j</a:t>
            </a:r>
            <a:r>
              <a:rPr lang="en-US" sz="1800" dirty="0">
                <a:sym typeface="Symbol" pitchFamily="18" charset="2"/>
              </a:rPr>
              <a:t>(</a:t>
            </a:r>
            <a:r>
              <a:rPr lang="en-US" sz="1800" dirty="0" err="1">
                <a:sym typeface="Symbol" pitchFamily="18" charset="2"/>
              </a:rPr>
              <a:t>t,s</a:t>
            </a:r>
            <a:r>
              <a:rPr lang="en-US" sz="1800" dirty="0">
                <a:sym typeface="Symbol" pitchFamily="18" charset="2"/>
              </a:rPr>
              <a:t>)  = 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sz="1800" baseline="-25000" dirty="0">
                <a:sym typeface="Symbol" pitchFamily="18" charset="2"/>
              </a:rPr>
              <a:t>a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 err="1">
                <a:sym typeface="Symbol" pitchFamily="18" charset="2"/>
              </a:rPr>
              <a:t>h</a:t>
            </a:r>
            <a:r>
              <a:rPr lang="en-US" sz="1800" baseline="30000" dirty="0" err="1">
                <a:sym typeface="Symbol" pitchFamily="18" charset="2"/>
              </a:rPr>
              <a:t>j</a:t>
            </a:r>
            <a:r>
              <a:rPr lang="en-US" sz="1800" dirty="0">
                <a:sym typeface="Symbol" pitchFamily="18" charset="2"/>
              </a:rPr>
              <a:t>(</a:t>
            </a:r>
            <a:r>
              <a:rPr lang="en-US" sz="1800" dirty="0" err="1">
                <a:sym typeface="Symbol" pitchFamily="18" charset="2"/>
              </a:rPr>
              <a:t>a,t</a:t>
            </a:r>
            <a:r>
              <a:rPr lang="en-US" sz="1800" dirty="0">
                <a:sym typeface="Symbol" pitchFamily="18" charset="2"/>
              </a:rPr>
              <a:t>)</a:t>
            </a:r>
          </a:p>
          <a:p>
            <a:pPr lvl="2"/>
            <a:r>
              <a:rPr lang="en-US" sz="1600" dirty="0">
                <a:sym typeface="Symbol" pitchFamily="18" charset="2"/>
              </a:rPr>
              <a:t>Cut at t from all birthdays (s&lt;=t)  is what is reborn at t and therefore cut in times a&gt;t</a:t>
            </a:r>
            <a:r>
              <a:rPr lang="en-US" sz="1600" dirty="0" smtClean="0">
                <a:sym typeface="Symbol" pitchFamily="18" charset="2"/>
              </a:rPr>
              <a:t>.</a:t>
            </a:r>
          </a:p>
          <a:p>
            <a:r>
              <a:rPr lang="en-US" dirty="0" smtClean="0">
                <a:sym typeface="Symbol" pitchFamily="18" charset="2"/>
              </a:rPr>
              <a:t>This is where bio differs from fish.</a:t>
            </a:r>
            <a:endParaRPr lang="en-US" dirty="0">
              <a:sym typeface="Symbol" pitchFamily="18" charset="2"/>
            </a:endParaRPr>
          </a:p>
          <a:p>
            <a:pPr lvl="2">
              <a:buFont typeface="Wingdings" pitchFamily="2" charset="2"/>
              <a:buNone/>
            </a:pPr>
            <a:endParaRPr lang="en-US" sz="1600" dirty="0">
              <a:sym typeface="Symbol" pitchFamily="18" charset="2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09800" y="5791200"/>
            <a:ext cx="534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This is Johnson and Scheurman, Model II.</a:t>
            </a:r>
          </a:p>
        </p:txBody>
      </p:sp>
    </p:spTree>
  </p:cSld>
  <p:clrMapOvr>
    <a:masterClrMapping/>
  </p:clrMapOvr>
  <p:transition advTm="4696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Comment:  This version generates the most compact linear programming code. 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4140351"/>
              </p:ext>
            </p:extLst>
          </p:nvPr>
        </p:nvGraphicFramePr>
        <p:xfrm>
          <a:off x="1219200" y="2819400"/>
          <a:ext cx="2832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8" name="Equation" r:id="rId3" imgW="1955520" imgH="368280" progId="Equation.DSMT4">
                  <p:embed/>
                </p:oleObj>
              </mc:Choice>
              <mc:Fallback>
                <p:oleObj name="Equation" r:id="rId3" imgW="195552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2832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752600" y="3505200"/>
            <a:ext cx="3135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V(s) </a:t>
            </a:r>
            <a:r>
              <a:rPr lang="en-US" dirty="0"/>
              <a:t>=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baseline="-25000" dirty="0">
                <a:sym typeface="Symbol" pitchFamily="18" charset="2"/>
              </a:rPr>
              <a:t>j</a:t>
            </a:r>
            <a:r>
              <a:rPr lang="en-US" dirty="0"/>
              <a:t> </a:t>
            </a:r>
            <a:r>
              <a:rPr lang="en-US" dirty="0" smtClean="0">
                <a:sym typeface="Symbol" pitchFamily="18" charset="2"/>
              </a:rPr>
              <a:t></a:t>
            </a:r>
            <a:r>
              <a:rPr lang="en-US" baseline="-25000" dirty="0" smtClean="0">
                <a:sym typeface="Symbol" pitchFamily="18" charset="2"/>
              </a:rPr>
              <a:t>z&gt;=-</a:t>
            </a:r>
            <a:r>
              <a:rPr lang="en-US" baseline="-25000" dirty="0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</a:t>
            </a:r>
            <a:r>
              <a:rPr lang="en-US" baseline="30000" dirty="0" err="1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(s-z) </a:t>
            </a:r>
            <a:r>
              <a:rPr lang="en-US" dirty="0" err="1" smtClean="0">
                <a:sym typeface="Symbol" pitchFamily="18" charset="2"/>
              </a:rPr>
              <a:t>h</a:t>
            </a:r>
            <a:r>
              <a:rPr lang="en-US" baseline="30000" dirty="0" err="1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(s, z)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4038600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A</a:t>
            </a:r>
            <a:r>
              <a:rPr lang="en-US" baseline="30000" dirty="0" err="1"/>
              <a:t>j</a:t>
            </a:r>
            <a:r>
              <a:rPr lang="en-US" dirty="0"/>
              <a:t>(s) = 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baseline="-25000" dirty="0">
                <a:sym typeface="Symbol" pitchFamily="18" charset="2"/>
              </a:rPr>
              <a:t>t&gt;s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h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t,s</a:t>
            </a:r>
            <a:r>
              <a:rPr lang="en-US" dirty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17629" y="4633716"/>
            <a:ext cx="2725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ym typeface="Symbol" pitchFamily="18" charset="2"/>
              </a:rPr>
              <a:t></a:t>
            </a:r>
            <a:r>
              <a:rPr lang="en-US" baseline="-25000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h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t,s</a:t>
            </a:r>
            <a:r>
              <a:rPr lang="en-US" dirty="0">
                <a:sym typeface="Symbol" pitchFamily="18" charset="2"/>
              </a:rPr>
              <a:t>)  = </a:t>
            </a:r>
            <a:r>
              <a:rPr lang="en-US" baseline="-25000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h</a:t>
            </a:r>
            <a:r>
              <a:rPr lang="en-US" baseline="30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a,t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7742" y="17526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h &gt;= 0 to maximize PV</a:t>
            </a:r>
          </a:p>
          <a:p>
            <a:r>
              <a:rPr lang="en-US" dirty="0" err="1" smtClean="0"/>
              <a:t>s.t.</a:t>
            </a:r>
            <a:r>
              <a:rPr lang="en-US" dirty="0" smtClean="0"/>
              <a:t> the three constraints and A given.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4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Easier to understand and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another variable, x(</a:t>
            </a:r>
            <a:r>
              <a:rPr lang="en-US" dirty="0" err="1" smtClean="0"/>
              <a:t>t,s</a:t>
            </a:r>
            <a:r>
              <a:rPr lang="en-US" dirty="0" smtClean="0"/>
              <a:t>) the number of acres standing at time t of land regenerated at time 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37573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2239</TotalTime>
  <Words>2398</Words>
  <Application>Microsoft Office PowerPoint</Application>
  <PresentationFormat>On-screen Show (4:3)</PresentationFormat>
  <Paragraphs>292</Paragraphs>
  <Slides>49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Axis</vt:lpstr>
      <vt:lpstr>Equation</vt:lpstr>
      <vt:lpstr>Forest Economics</vt:lpstr>
      <vt:lpstr>Forest class notes on Linear Programming and Forests</vt:lpstr>
      <vt:lpstr>The Basic Model of Forestry</vt:lpstr>
      <vt:lpstr>Objective</vt:lpstr>
      <vt:lpstr>Time conventions and cut</vt:lpstr>
      <vt:lpstr>Present value of cut</vt:lpstr>
      <vt:lpstr>Conservation of acres</vt:lpstr>
      <vt:lpstr>Full Problem</vt:lpstr>
      <vt:lpstr>Easier to understand and program</vt:lpstr>
      <vt:lpstr>x is what is left standing at z from stands born in s &lt;= z</vt:lpstr>
      <vt:lpstr>Compact Set Up</vt:lpstr>
      <vt:lpstr>Easier to use x as a vector</vt:lpstr>
      <vt:lpstr>A LP One Stand Example</vt:lpstr>
      <vt:lpstr>Stack em:  3 periods</vt:lpstr>
      <vt:lpstr>Stack em:  3 periods</vt:lpstr>
      <vt:lpstr>Expanded Objective Function</vt:lpstr>
      <vt:lpstr>Objective</vt:lpstr>
      <vt:lpstr>LP</vt:lpstr>
      <vt:lpstr>Lagrange and dual</vt:lpstr>
      <vt:lpstr>Writing out our probelm</vt:lpstr>
      <vt:lpstr>Steps</vt:lpstr>
      <vt:lpstr>Using your neat new notation</vt:lpstr>
      <vt:lpstr>Dual</vt:lpstr>
      <vt:lpstr>Expanding the model</vt:lpstr>
      <vt:lpstr>When to cut with more constraints?</vt:lpstr>
      <vt:lpstr>More meaning to the model</vt:lpstr>
      <vt:lpstr>Biology</vt:lpstr>
      <vt:lpstr>PowerPoint Presentation</vt:lpstr>
      <vt:lpstr>Stochastic </vt:lpstr>
      <vt:lpstr>Valuing stock</vt:lpstr>
      <vt:lpstr>Carbon </vt:lpstr>
      <vt:lpstr>Example:</vt:lpstr>
      <vt:lpstr>Example 2</vt:lpstr>
      <vt:lpstr>Turning JS into a estimating model</vt:lpstr>
      <vt:lpstr>PowerPoint Presentation</vt:lpstr>
      <vt:lpstr>How do we get P</vt:lpstr>
      <vt:lpstr>Demand </vt:lpstr>
      <vt:lpstr>PowerPoint Presentation</vt:lpstr>
      <vt:lpstr>PowerPoint Presentation</vt:lpstr>
      <vt:lpstr>Forest Area/Deforestation</vt:lpstr>
      <vt:lpstr>Naïve</vt:lpstr>
      <vt:lpstr>India</vt:lpstr>
      <vt:lpstr>FR</vt:lpstr>
      <vt:lpstr>Carbon</vt:lpstr>
      <vt:lpstr>Optimal</vt:lpstr>
      <vt:lpstr>soln</vt:lpstr>
      <vt:lpstr>Empirical</vt:lpstr>
      <vt:lpstr>Other subjects</vt:lpstr>
      <vt:lpstr>Steps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Berck</dc:creator>
  <cp:lastModifiedBy>Peter Berck</cp:lastModifiedBy>
  <cp:revision>43</cp:revision>
  <dcterms:created xsi:type="dcterms:W3CDTF">2003-10-27T02:24:40Z</dcterms:created>
  <dcterms:modified xsi:type="dcterms:W3CDTF">2014-02-25T13:55:41Z</dcterms:modified>
</cp:coreProperties>
</file>