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78" r:id="rId3"/>
    <p:sldId id="274" r:id="rId4"/>
    <p:sldId id="275" r:id="rId5"/>
    <p:sldId id="308" r:id="rId6"/>
    <p:sldId id="257" r:id="rId7"/>
    <p:sldId id="258" r:id="rId8"/>
    <p:sldId id="300" r:id="rId9"/>
    <p:sldId id="276" r:id="rId10"/>
    <p:sldId id="277" r:id="rId11"/>
    <p:sldId id="279" r:id="rId12"/>
    <p:sldId id="280" r:id="rId13"/>
    <p:sldId id="301" r:id="rId14"/>
    <p:sldId id="282" r:id="rId15"/>
    <p:sldId id="283" r:id="rId16"/>
    <p:sldId id="302" r:id="rId17"/>
    <p:sldId id="303" r:id="rId18"/>
    <p:sldId id="284" r:id="rId19"/>
    <p:sldId id="285" r:id="rId20"/>
    <p:sldId id="304" r:id="rId21"/>
    <p:sldId id="286" r:id="rId22"/>
    <p:sldId id="287" r:id="rId23"/>
    <p:sldId id="288" r:id="rId24"/>
    <p:sldId id="289" r:id="rId25"/>
    <p:sldId id="306" r:id="rId26"/>
    <p:sldId id="290" r:id="rId27"/>
    <p:sldId id="307" r:id="rId28"/>
    <p:sldId id="291" r:id="rId29"/>
    <p:sldId id="292" r:id="rId30"/>
    <p:sldId id="293" r:id="rId31"/>
    <p:sldId id="298" r:id="rId32"/>
    <p:sldId id="299" r:id="rId33"/>
    <p:sldId id="264" r:id="rId34"/>
    <p:sldId id="265" r:id="rId35"/>
    <p:sldId id="266" r:id="rId36"/>
    <p:sldId id="267" r:id="rId37"/>
    <p:sldId id="268" r:id="rId38"/>
    <p:sldId id="295" r:id="rId39"/>
    <p:sldId id="269" r:id="rId40"/>
    <p:sldId id="270" r:id="rId41"/>
    <p:sldId id="271" r:id="rId42"/>
    <p:sldId id="272" r:id="rId43"/>
    <p:sldId id="273" r:id="rId44"/>
    <p:sldId id="296" r:id="rId45"/>
    <p:sldId id="2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0" autoAdjust="0"/>
  </p:normalViewPr>
  <p:slideViewPr>
    <p:cSldViewPr>
      <p:cViewPr varScale="1">
        <p:scale>
          <a:sx n="101" d="100"/>
          <a:sy n="101" d="100"/>
        </p:scale>
        <p:origin x="-1914" y="-84"/>
      </p:cViewPr>
      <p:guideLst>
        <p:guide orient="horz" pos="2160"/>
        <p:guide pos="2880"/>
      </p:guideLst>
    </p:cSldViewPr>
  </p:slideViewPr>
  <p:outlineViewPr>
    <p:cViewPr>
      <p:scale>
        <a:sx n="33" d="100"/>
        <a:sy n="33" d="100"/>
      </p:scale>
      <p:origin x="0" y="147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C4260-94D5-454C-B494-11CB3FCBF7D5}" type="datetimeFigureOut">
              <a:rPr lang="en-US" smtClean="0"/>
              <a:t>11/29/2013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1355C-29AB-4894-B24F-241D6C4613F8}" type="slidenum">
              <a:rPr lang="en-US" smtClean="0"/>
              <a:t>‹#›</a:t>
            </a:fld>
            <a:endParaRPr lang="en-US" dirty="0"/>
          </a:p>
        </p:txBody>
      </p:sp>
    </p:spTree>
    <p:extLst>
      <p:ext uri="{BB962C8B-B14F-4D97-AF65-F5344CB8AC3E}">
        <p14:creationId xmlns:p14="http://schemas.microsoft.com/office/powerpoint/2010/main" val="886224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Soil properties are a major determinant of which crops can be grown and what the crop’s ultimate yield is. It is very plausible that, even in the face of the same level of warming, crop shifting patterns will be very different across soils of different qualities.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choice of crops to fit climate may be limited by soil conditions. Where crops of a certain type can be grown and what their maximum potential yields may be are determined not only by weather but also by soils. If all crops suitable to local soils are negatively affected by warming, it is possible that farmers are left with no better crop to substitute to.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paper, we show that, due to soil restriction, adaptation makes some difference, but that it does not undo the negative effects of higher temperature.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311355C-29AB-4894-B24F-241D6C4613F8}" type="slidenum">
              <a:rPr lang="en-US" smtClean="0"/>
              <a:t>5</a:t>
            </a:fld>
            <a:endParaRPr lang="en-US" dirty="0"/>
          </a:p>
        </p:txBody>
      </p:sp>
    </p:spTree>
    <p:extLst>
      <p:ext uri="{BB962C8B-B14F-4D97-AF65-F5344CB8AC3E}">
        <p14:creationId xmlns:p14="http://schemas.microsoft.com/office/powerpoint/2010/main" val="3485314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Along the Mississippi River, the dominant crop types are corn, soy, cotton and rice in the south and corn and soy in the colder north. Based on temperature alone, adaptation to higher temperatures should result in the northward spread of cotton and rice and substitution of shorter-season crops (e.g., soy) for longer-season crops (e.g., corn). However, agricultural crop coverage is not determined by temperature alone, or even rainfall and temperature taken together. </a:t>
            </a:r>
            <a:endParaRPr lang="en-US" dirty="0"/>
          </a:p>
        </p:txBody>
      </p:sp>
      <p:sp>
        <p:nvSpPr>
          <p:cNvPr id="4" name="Slide Number Placeholder 3"/>
          <p:cNvSpPr>
            <a:spLocks noGrp="1"/>
          </p:cNvSpPr>
          <p:nvPr>
            <p:ph type="sldNum" sz="quarter" idx="10"/>
          </p:nvPr>
        </p:nvSpPr>
        <p:spPr/>
        <p:txBody>
          <a:bodyPr/>
          <a:lstStyle/>
          <a:p>
            <a:fld id="{A311355C-29AB-4894-B24F-241D6C4613F8}" type="slidenum">
              <a:rPr lang="en-US" smtClean="0"/>
              <a:t>6</a:t>
            </a:fld>
            <a:endParaRPr lang="en-US" dirty="0"/>
          </a:p>
        </p:txBody>
      </p:sp>
    </p:spTree>
    <p:extLst>
      <p:ext uri="{BB962C8B-B14F-4D97-AF65-F5344CB8AC3E}">
        <p14:creationId xmlns:p14="http://schemas.microsoft.com/office/powerpoint/2010/main" val="74478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Soil properties are a major determinant of which crops can be grown and what the crop’s ultimate yield is. It is very plausible that, even in the face of the same level of warming, crop shifting patterns will be very different across soils of different qualities.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choice of crops to fit climate may be limited by soil conditions. Where crops of a certain type can be grown and what their maximum potential yields may be are determined not only by weather but also by soils. If all crops suitable to local soils are negatively affected by warming, it is possible that farmers are left with no better crop to substitute to.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paper, we show that, due to soil restriction, adaptation makes some difference, but that it does not undo the negative effects of higher temperature.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311355C-29AB-4894-B24F-241D6C4613F8}" type="slidenum">
              <a:rPr lang="en-US" smtClean="0"/>
              <a:t>7</a:t>
            </a:fld>
            <a:endParaRPr lang="en-US" dirty="0"/>
          </a:p>
        </p:txBody>
      </p:sp>
    </p:spTree>
    <p:extLst>
      <p:ext uri="{BB962C8B-B14F-4D97-AF65-F5344CB8AC3E}">
        <p14:creationId xmlns:p14="http://schemas.microsoft.com/office/powerpoint/2010/main" val="348531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estimation strategy is that first we estimate equation (2) by Tobit, accounting for the zero shares. Then we simulate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𝑑</m:t>
                        </m:r>
                      </m:e>
                      <m:sub>
                        <m:r>
                          <a:rPr lang="en-US" sz="1200" i="1" kern="1200">
                            <a:solidFill>
                              <a:schemeClr val="tx1"/>
                            </a:solidFill>
                            <a:effectLst/>
                            <a:latin typeface="Cambria Math"/>
                            <a:ea typeface="+mn-ea"/>
                            <a:cs typeface="+mn-cs"/>
                          </a:rPr>
                          <m:t>𝑗𝑛𝑡</m:t>
                        </m:r>
                      </m:sub>
                    </m:sSub>
                  </m:oMath>
                </a14:m>
                <a:r>
                  <a:rPr lang="en-US" sz="1200" kern="1200" dirty="0">
                    <a:solidFill>
                      <a:schemeClr val="tx1"/>
                    </a:solidFill>
                    <a:effectLst/>
                    <a:latin typeface="+mn-lt"/>
                    <a:ea typeface="+mn-ea"/>
                    <a:cs typeface="+mn-cs"/>
                  </a:rPr>
                  <a:t> (</a:t>
                </a:r>
                <a14:m>
                  <m:oMath xmlns:m="http://schemas.openxmlformats.org/officeDocument/2006/math">
                    <m:r>
                      <a:rPr lang="en-US" sz="1200" i="1" kern="1200">
                        <a:solidFill>
                          <a:schemeClr val="tx1"/>
                        </a:solidFill>
                        <a:effectLst/>
                        <a:latin typeface="Cambria Math"/>
                        <a:ea typeface="+mn-ea"/>
                        <a:cs typeface="+mn-cs"/>
                      </a:rPr>
                      <m:t>𝑗</m:t>
                    </m:r>
                    <m:r>
                      <a:rPr lang="en-US" sz="1200" i="1" kern="1200">
                        <a:solidFill>
                          <a:schemeClr val="tx1"/>
                        </a:solidFill>
                        <a:effectLst/>
                        <a:latin typeface="Cambria Math"/>
                        <a:ea typeface="+mn-ea"/>
                        <a:cs typeface="+mn-cs"/>
                      </a:rPr>
                      <m:t>=1,…,</m:t>
                    </m:r>
                    <m:r>
                      <a:rPr lang="en-US" sz="1200" i="1" kern="1200">
                        <a:solidFill>
                          <a:schemeClr val="tx1"/>
                        </a:solidFill>
                        <a:effectLst/>
                        <a:latin typeface="Cambria Math"/>
                        <a:ea typeface="+mn-ea"/>
                        <a:cs typeface="+mn-cs"/>
                      </a:rPr>
                      <m:t>𝑀</m:t>
                    </m:r>
                  </m:oMath>
                </a14:m>
                <a:r>
                  <a:rPr lang="en-US" sz="1200" kern="1200" dirty="0">
                    <a:solidFill>
                      <a:schemeClr val="tx1"/>
                    </a:solidFill>
                    <a:effectLst/>
                    <a:latin typeface="+mn-lt"/>
                    <a:ea typeface="+mn-ea"/>
                    <a:cs typeface="+mn-cs"/>
                  </a:rPr>
                  <a:t>) by taking draws from a left truncated normal distribution with mean 0, standard deviation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𝜎</m:t>
                        </m:r>
                      </m:e>
                      <m:sub>
                        <m:r>
                          <a:rPr lang="en-US" sz="1200" i="1" kern="1200">
                            <a:solidFill>
                              <a:schemeClr val="tx1"/>
                            </a:solidFill>
                            <a:effectLst/>
                            <a:latin typeface="Cambria Math"/>
                            <a:ea typeface="+mn-ea"/>
                            <a:cs typeface="+mn-cs"/>
                          </a:rPr>
                          <m:t>𝑗𝑛𝑡</m:t>
                        </m:r>
                      </m:sub>
                    </m:sSub>
                    <m:r>
                      <a:rPr lang="en-US" sz="1200" i="1" kern="1200">
                        <a:solidFill>
                          <a:schemeClr val="tx1"/>
                        </a:solidFill>
                        <a:effectLst/>
                        <a:latin typeface="Cambria Math"/>
                        <a:ea typeface="+mn-ea"/>
                        <a:cs typeface="+mn-cs"/>
                      </a:rPr>
                      <m:t> </m:t>
                    </m:r>
                  </m:oMath>
                </a14:m>
                <a:r>
                  <a:rPr lang="en-US" sz="1200" kern="1200" dirty="0">
                    <a:solidFill>
                      <a:schemeClr val="tx1"/>
                    </a:solidFill>
                    <a:effectLst/>
                    <a:latin typeface="+mn-lt"/>
                    <a:ea typeface="+mn-ea"/>
                    <a:cs typeface="+mn-cs"/>
                  </a:rPr>
                  <a:t>and truncation at </a:t>
                </a:r>
                <a14:m>
                  <m:oMath xmlns:m="http://schemas.openxmlformats.org/officeDocument/2006/math">
                    <m:sSub>
                      <m:sSubPr>
                        <m:ctrlPr>
                          <a:rPr lang="en-US" sz="1200" b="1" i="1" kern="1200">
                            <a:solidFill>
                              <a:schemeClr val="tx1"/>
                            </a:solidFill>
                            <a:effectLst/>
                            <a:latin typeface="Cambria Math"/>
                            <a:ea typeface="+mn-ea"/>
                            <a:cs typeface="+mn-cs"/>
                          </a:rPr>
                        </m:ctrlPr>
                      </m:sSubPr>
                      <m:e>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𝜷</m:t>
                        </m:r>
                      </m:e>
                      <m:sub>
                        <m:r>
                          <a:rPr lang="en-US" sz="1200" b="1" i="1" kern="1200">
                            <a:solidFill>
                              <a:schemeClr val="tx1"/>
                            </a:solidFill>
                            <a:effectLst/>
                            <a:latin typeface="Cambria Math"/>
                            <a:ea typeface="+mn-ea"/>
                            <a:cs typeface="+mn-cs"/>
                          </a:rPr>
                          <m:t>𝒊</m:t>
                        </m:r>
                      </m:sub>
                    </m:sSub>
                    <m:sSub>
                      <m:sSubPr>
                        <m:ctrlPr>
                          <a:rPr lang="en-US" sz="1200" b="1" i="1" kern="1200">
                            <a:solidFill>
                              <a:schemeClr val="tx1"/>
                            </a:solidFill>
                            <a:effectLst/>
                            <a:latin typeface="Cambria Math"/>
                            <a:ea typeface="+mn-ea"/>
                            <a:cs typeface="+mn-cs"/>
                          </a:rPr>
                        </m:ctrlPr>
                      </m:sSubPr>
                      <m:e>
                        <m:r>
                          <a:rPr lang="en-US" sz="1200" b="1" i="1" kern="1200">
                            <a:solidFill>
                              <a:schemeClr val="tx1"/>
                            </a:solidFill>
                            <a:effectLst/>
                            <a:latin typeface="Cambria Math"/>
                            <a:ea typeface="+mn-ea"/>
                            <a:cs typeface="+mn-cs"/>
                          </a:rPr>
                          <m:t>′</m:t>
                        </m:r>
                        <m:r>
                          <a:rPr lang="en-US" sz="1200" b="1" i="1" kern="1200">
                            <a:solidFill>
                              <a:schemeClr val="tx1"/>
                            </a:solidFill>
                            <a:effectLst/>
                            <a:latin typeface="Cambria Math"/>
                            <a:ea typeface="+mn-ea"/>
                            <a:cs typeface="+mn-cs"/>
                          </a:rPr>
                          <m:t>𝑿</m:t>
                        </m:r>
                      </m:e>
                      <m:sub>
                        <m:r>
                          <a:rPr lang="en-US" sz="1200" b="1" i="1" kern="1200">
                            <a:solidFill>
                              <a:schemeClr val="tx1"/>
                            </a:solidFill>
                            <a:effectLst/>
                            <a:latin typeface="Cambria Math"/>
                            <a:ea typeface="+mn-ea"/>
                            <a:cs typeface="+mn-cs"/>
                          </a:rPr>
                          <m:t>𝒋𝒏𝒕</m:t>
                        </m:r>
                      </m:sub>
                    </m:sSub>
                  </m:oMath>
                </a14:m>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Finally, we calculate </a:t>
                </a:r>
                <a14:m>
                  <m:oMath xmlns:m="http://schemas.openxmlformats.org/officeDocument/2006/math">
                    <m:sSub>
                      <m:sSubPr>
                        <m:ctrlPr>
                          <a:rPr lang="en-US" sz="1200" i="1" kern="1200">
                            <a:solidFill>
                              <a:schemeClr val="tx1"/>
                            </a:solidFill>
                            <a:effectLst/>
                            <a:latin typeface="Cambria Math"/>
                            <a:ea typeface="+mn-ea"/>
                            <a:cs typeface="+mn-cs"/>
                          </a:rPr>
                        </m:ctrlPr>
                      </m:sSubPr>
                      <m:e>
                        <m:r>
                          <a:rPr lang="en-US" sz="1200" i="1" kern="1200">
                            <a:solidFill>
                              <a:schemeClr val="tx1"/>
                            </a:solidFill>
                            <a:effectLst/>
                            <a:latin typeface="Cambria Math"/>
                            <a:ea typeface="+mn-ea"/>
                            <a:cs typeface="+mn-cs"/>
                          </a:rPr>
                          <m:t>𝑆</m:t>
                        </m:r>
                      </m:e>
                      <m:sub>
                        <m:r>
                          <a:rPr lang="en-US" sz="1200" i="1" kern="1200">
                            <a:solidFill>
                              <a:schemeClr val="tx1"/>
                            </a:solidFill>
                            <a:effectLst/>
                            <a:latin typeface="Cambria Math"/>
                            <a:ea typeface="+mn-ea"/>
                            <a:cs typeface="+mn-cs"/>
                          </a:rPr>
                          <m:t>𝑖𝑛𝑡</m:t>
                        </m:r>
                      </m:sub>
                    </m:sSub>
                  </m:oMath>
                </a14:m>
                <a:r>
                  <a:rPr lang="en-US" sz="1200" kern="1200" dirty="0">
                    <a:solidFill>
                      <a:schemeClr val="tx1"/>
                    </a:solidFill>
                    <a:effectLst/>
                    <a:latin typeface="+mn-lt"/>
                    <a:ea typeface="+mn-ea"/>
                    <a:cs typeface="+mn-cs"/>
                  </a:rPr>
                  <a:t> for each draw and take the averages.</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estimation strategy is that first we estimate equation (2) by </a:t>
                </a:r>
                <a:r>
                  <a:rPr lang="en-US" sz="1200" kern="1200" dirty="0" err="1" smtClean="0">
                    <a:solidFill>
                      <a:schemeClr val="tx1"/>
                    </a:solidFill>
                    <a:effectLst/>
                    <a:latin typeface="+mn-lt"/>
                    <a:ea typeface="+mn-ea"/>
                    <a:cs typeface="+mn-cs"/>
                  </a:rPr>
                  <a:t>Tobit</a:t>
                </a:r>
                <a:r>
                  <a:rPr lang="en-US" sz="1200" kern="1200" dirty="0" smtClean="0">
                    <a:solidFill>
                      <a:schemeClr val="tx1"/>
                    </a:solidFill>
                    <a:effectLst/>
                    <a:latin typeface="+mn-lt"/>
                    <a:ea typeface="+mn-ea"/>
                    <a:cs typeface="+mn-cs"/>
                  </a:rPr>
                  <a:t>, accounting for the zero shares. Then we simulate </a:t>
                </a:r>
                <a:r>
                  <a:rPr lang="en-US" sz="1200" i="0" kern="1200">
                    <a:solidFill>
                      <a:schemeClr val="tx1"/>
                    </a:solidFill>
                    <a:effectLst/>
                    <a:latin typeface="+mn-lt"/>
                    <a:ea typeface="+mn-ea"/>
                    <a:cs typeface="+mn-cs"/>
                  </a:rPr>
                  <a:t>𝑑_𝑗𝑛𝑡</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𝑗=1,…,𝑀</a:t>
                </a:r>
                <a:r>
                  <a:rPr lang="en-US" sz="1200" kern="1200" dirty="0">
                    <a:solidFill>
                      <a:schemeClr val="tx1"/>
                    </a:solidFill>
                    <a:effectLst/>
                    <a:latin typeface="+mn-lt"/>
                    <a:ea typeface="+mn-ea"/>
                    <a:cs typeface="+mn-cs"/>
                  </a:rPr>
                  <a:t>) by taking draws from a left truncated normal distribution with mean 0, standard deviation </a:t>
                </a:r>
                <a:r>
                  <a:rPr lang="en-US" sz="1200" i="0" kern="1200">
                    <a:solidFill>
                      <a:schemeClr val="tx1"/>
                    </a:solidFill>
                    <a:effectLst/>
                    <a:latin typeface="+mn-lt"/>
                    <a:ea typeface="+mn-ea"/>
                    <a:cs typeface="+mn-cs"/>
                  </a:rPr>
                  <a:t>𝜎_𝑗𝑛𝑡  </a:t>
                </a:r>
                <a:r>
                  <a:rPr lang="en-US" sz="1200" kern="1200" dirty="0">
                    <a:solidFill>
                      <a:schemeClr val="tx1"/>
                    </a:solidFill>
                    <a:effectLst/>
                    <a:latin typeface="+mn-lt"/>
                    <a:ea typeface="+mn-ea"/>
                    <a:cs typeface="+mn-cs"/>
                  </a:rPr>
                  <a:t>and truncation at </a:t>
                </a:r>
                <a:r>
                  <a:rPr lang="en-US" sz="1200" b="1" i="0" kern="1200">
                    <a:solidFill>
                      <a:schemeClr val="tx1"/>
                    </a:solidFill>
                    <a:effectLst/>
                    <a:latin typeface="+mn-lt"/>
                    <a:ea typeface="+mn-ea"/>
                    <a:cs typeface="+mn-cs"/>
                  </a:rPr>
                  <a:t>〖−𝜷〗_𝒊 〖′𝑿〗_𝒋𝒏𝒕</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Finally, we calculate </a:t>
                </a:r>
                <a:r>
                  <a:rPr lang="en-US" sz="1200" i="0" kern="1200">
                    <a:solidFill>
                      <a:schemeClr val="tx1"/>
                    </a:solidFill>
                    <a:effectLst/>
                    <a:latin typeface="+mn-lt"/>
                    <a:ea typeface="+mn-ea"/>
                    <a:cs typeface="+mn-cs"/>
                  </a:rPr>
                  <a:t>𝑆_𝑖𝑛𝑡</a:t>
                </a:r>
                <a:r>
                  <a:rPr lang="en-US" sz="1200" kern="1200" dirty="0">
                    <a:solidFill>
                      <a:schemeClr val="tx1"/>
                    </a:solidFill>
                    <a:effectLst/>
                    <a:latin typeface="+mn-lt"/>
                    <a:ea typeface="+mn-ea"/>
                    <a:cs typeface="+mn-cs"/>
                  </a:rPr>
                  <a:t> for each draw and take the averages.</a:t>
                </a:r>
              </a:p>
              <a:p>
                <a:endParaRPr lang="en-US" dirty="0"/>
              </a:p>
            </p:txBody>
          </p:sp>
        </mc:Fallback>
      </mc:AlternateContent>
      <p:sp>
        <p:nvSpPr>
          <p:cNvPr id="4" name="Slide Number Placeholder 3"/>
          <p:cNvSpPr>
            <a:spLocks noGrp="1"/>
          </p:cNvSpPr>
          <p:nvPr>
            <p:ph type="sldNum" sz="quarter" idx="10"/>
          </p:nvPr>
        </p:nvSpPr>
        <p:spPr/>
        <p:txBody>
          <a:bodyPr/>
          <a:lstStyle/>
          <a:p>
            <a:fld id="{A311355C-29AB-4894-B24F-241D6C4613F8}" type="slidenum">
              <a:rPr lang="en-US" smtClean="0"/>
              <a:t>26</a:t>
            </a:fld>
            <a:endParaRPr lang="en-US" dirty="0"/>
          </a:p>
        </p:txBody>
      </p:sp>
    </p:spTree>
    <p:extLst>
      <p:ext uri="{BB962C8B-B14F-4D97-AF65-F5344CB8AC3E}">
        <p14:creationId xmlns:p14="http://schemas.microsoft.com/office/powerpoint/2010/main" val="15175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distribution</a:t>
            </a:r>
            <a:r>
              <a:rPr lang="en-US" baseline="0" dirty="0" smtClean="0"/>
              <a:t> is across the landscape.  </a:t>
            </a:r>
            <a:endParaRPr lang="en-US" dirty="0"/>
          </a:p>
        </p:txBody>
      </p:sp>
      <p:sp>
        <p:nvSpPr>
          <p:cNvPr id="4" name="Slide Number Placeholder 3"/>
          <p:cNvSpPr>
            <a:spLocks noGrp="1"/>
          </p:cNvSpPr>
          <p:nvPr>
            <p:ph type="sldNum" sz="quarter" idx="10"/>
          </p:nvPr>
        </p:nvSpPr>
        <p:spPr/>
        <p:txBody>
          <a:bodyPr/>
          <a:lstStyle/>
          <a:p>
            <a:fld id="{A311355C-29AB-4894-B24F-241D6C4613F8}" type="slidenum">
              <a:rPr lang="en-US" smtClean="0"/>
              <a:t>32</a:t>
            </a:fld>
            <a:endParaRPr lang="en-US" dirty="0"/>
          </a:p>
        </p:txBody>
      </p:sp>
    </p:spTree>
    <p:extLst>
      <p:ext uri="{BB962C8B-B14F-4D97-AF65-F5344CB8AC3E}">
        <p14:creationId xmlns:p14="http://schemas.microsoft.com/office/powerpoint/2010/main" val="300171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1c change</a:t>
            </a:r>
            <a:r>
              <a:rPr lang="en-US" baseline="0" dirty="0" smtClean="0"/>
              <a:t> in temperature.  </a:t>
            </a:r>
          </a:p>
          <a:p>
            <a:r>
              <a:rPr lang="en-US" baseline="0" dirty="0" smtClean="0"/>
              <a:t>Middle  as in.</a:t>
            </a:r>
          </a:p>
          <a:p>
            <a:r>
              <a:rPr lang="en-US" baseline="0" dirty="0" smtClean="0"/>
              <a:t>Bottom with soil and </a:t>
            </a:r>
            <a:r>
              <a:rPr lang="en-US" baseline="0" dirty="0" err="1" smtClean="0"/>
              <a:t>coeffs</a:t>
            </a:r>
            <a:r>
              <a:rPr lang="en-US" baseline="0" dirty="0" smtClean="0"/>
              <a:t> of middle, that is only climate differs.</a:t>
            </a:r>
            <a:endParaRPr lang="en-US" dirty="0"/>
          </a:p>
        </p:txBody>
      </p:sp>
      <p:sp>
        <p:nvSpPr>
          <p:cNvPr id="4" name="Slide Number Placeholder 3"/>
          <p:cNvSpPr>
            <a:spLocks noGrp="1"/>
          </p:cNvSpPr>
          <p:nvPr>
            <p:ph type="sldNum" sz="quarter" idx="10"/>
          </p:nvPr>
        </p:nvSpPr>
        <p:spPr/>
        <p:txBody>
          <a:bodyPr/>
          <a:lstStyle/>
          <a:p>
            <a:fld id="{A311355C-29AB-4894-B24F-241D6C4613F8}" type="slidenum">
              <a:rPr lang="en-US" smtClean="0"/>
              <a:t>36</a:t>
            </a:fld>
            <a:endParaRPr lang="en-US" dirty="0"/>
          </a:p>
        </p:txBody>
      </p:sp>
    </p:spTree>
    <p:extLst>
      <p:ext uri="{BB962C8B-B14F-4D97-AF65-F5344CB8AC3E}">
        <p14:creationId xmlns:p14="http://schemas.microsoft.com/office/powerpoint/2010/main" val="3389961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88439E-F884-4AF8-AE81-CC95B8844B9D}" type="datetimeFigureOut">
              <a:rPr lang="en-US" smtClean="0"/>
              <a:t>11/29/2013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826B0B-09D7-4171-A524-1194EF8F62F7}" type="slidenum">
              <a:rPr lang="en-US" smtClean="0"/>
              <a:t>‹#›</a:t>
            </a:fld>
            <a:endParaRPr lang="en-US" dirty="0"/>
          </a:p>
        </p:txBody>
      </p:sp>
    </p:spTree>
    <p:extLst>
      <p:ext uri="{BB962C8B-B14F-4D97-AF65-F5344CB8AC3E}">
        <p14:creationId xmlns:p14="http://schemas.microsoft.com/office/powerpoint/2010/main" val="41167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8439E-F884-4AF8-AE81-CC95B8844B9D}" type="datetimeFigureOut">
              <a:rPr lang="en-US" smtClean="0"/>
              <a:t>11/29/2013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826B0B-09D7-4171-A524-1194EF8F62F7}" type="slidenum">
              <a:rPr lang="en-US" smtClean="0"/>
              <a:t>‹#›</a:t>
            </a:fld>
            <a:endParaRPr lang="en-US" dirty="0"/>
          </a:p>
        </p:txBody>
      </p:sp>
    </p:spTree>
    <p:extLst>
      <p:ext uri="{BB962C8B-B14F-4D97-AF65-F5344CB8AC3E}">
        <p14:creationId xmlns:p14="http://schemas.microsoft.com/office/powerpoint/2010/main" val="179384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8439E-F884-4AF8-AE81-CC95B8844B9D}" type="datetimeFigureOut">
              <a:rPr lang="en-US" smtClean="0"/>
              <a:t>11/29/2013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826B0B-09D7-4171-A524-1194EF8F62F7}" type="slidenum">
              <a:rPr lang="en-US" smtClean="0"/>
              <a:t>‹#›</a:t>
            </a:fld>
            <a:endParaRPr lang="en-US" dirty="0"/>
          </a:p>
        </p:txBody>
      </p:sp>
    </p:spTree>
    <p:extLst>
      <p:ext uri="{BB962C8B-B14F-4D97-AF65-F5344CB8AC3E}">
        <p14:creationId xmlns:p14="http://schemas.microsoft.com/office/powerpoint/2010/main" val="405650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88439E-F884-4AF8-AE81-CC95B8844B9D}" type="datetimeFigureOut">
              <a:rPr lang="en-US" smtClean="0"/>
              <a:t>11/29/2013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826B0B-09D7-4171-A524-1194EF8F62F7}" type="slidenum">
              <a:rPr lang="en-US" smtClean="0"/>
              <a:t>‹#›</a:t>
            </a:fld>
            <a:endParaRPr lang="en-US" dirty="0"/>
          </a:p>
        </p:txBody>
      </p:sp>
    </p:spTree>
    <p:extLst>
      <p:ext uri="{BB962C8B-B14F-4D97-AF65-F5344CB8AC3E}">
        <p14:creationId xmlns:p14="http://schemas.microsoft.com/office/powerpoint/2010/main" val="373540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88439E-F884-4AF8-AE81-CC95B8844B9D}" type="datetimeFigureOut">
              <a:rPr lang="en-US" smtClean="0"/>
              <a:t>11/29/2013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826B0B-09D7-4171-A524-1194EF8F62F7}" type="slidenum">
              <a:rPr lang="en-US" smtClean="0"/>
              <a:t>‹#›</a:t>
            </a:fld>
            <a:endParaRPr lang="en-US" dirty="0"/>
          </a:p>
        </p:txBody>
      </p:sp>
    </p:spTree>
    <p:extLst>
      <p:ext uri="{BB962C8B-B14F-4D97-AF65-F5344CB8AC3E}">
        <p14:creationId xmlns:p14="http://schemas.microsoft.com/office/powerpoint/2010/main" val="22559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88439E-F884-4AF8-AE81-CC95B8844B9D}" type="datetimeFigureOut">
              <a:rPr lang="en-US" smtClean="0"/>
              <a:t>11/29/2013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826B0B-09D7-4171-A524-1194EF8F62F7}" type="slidenum">
              <a:rPr lang="en-US" smtClean="0"/>
              <a:t>‹#›</a:t>
            </a:fld>
            <a:endParaRPr lang="en-US" dirty="0"/>
          </a:p>
        </p:txBody>
      </p:sp>
    </p:spTree>
    <p:extLst>
      <p:ext uri="{BB962C8B-B14F-4D97-AF65-F5344CB8AC3E}">
        <p14:creationId xmlns:p14="http://schemas.microsoft.com/office/powerpoint/2010/main" val="19947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88439E-F884-4AF8-AE81-CC95B8844B9D}" type="datetimeFigureOut">
              <a:rPr lang="en-US" smtClean="0"/>
              <a:t>11/29/2013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826B0B-09D7-4171-A524-1194EF8F62F7}" type="slidenum">
              <a:rPr lang="en-US" smtClean="0"/>
              <a:t>‹#›</a:t>
            </a:fld>
            <a:endParaRPr lang="en-US" dirty="0"/>
          </a:p>
        </p:txBody>
      </p:sp>
    </p:spTree>
    <p:extLst>
      <p:ext uri="{BB962C8B-B14F-4D97-AF65-F5344CB8AC3E}">
        <p14:creationId xmlns:p14="http://schemas.microsoft.com/office/powerpoint/2010/main" val="232962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88439E-F884-4AF8-AE81-CC95B8844B9D}" type="datetimeFigureOut">
              <a:rPr lang="en-US" smtClean="0"/>
              <a:t>11/29/2013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826B0B-09D7-4171-A524-1194EF8F62F7}" type="slidenum">
              <a:rPr lang="en-US" smtClean="0"/>
              <a:t>‹#›</a:t>
            </a:fld>
            <a:endParaRPr lang="en-US" dirty="0"/>
          </a:p>
        </p:txBody>
      </p:sp>
    </p:spTree>
    <p:extLst>
      <p:ext uri="{BB962C8B-B14F-4D97-AF65-F5344CB8AC3E}">
        <p14:creationId xmlns:p14="http://schemas.microsoft.com/office/powerpoint/2010/main" val="1479497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88439E-F884-4AF8-AE81-CC95B8844B9D}" type="datetimeFigureOut">
              <a:rPr lang="en-US" smtClean="0"/>
              <a:t>11/29/2013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826B0B-09D7-4171-A524-1194EF8F62F7}" type="slidenum">
              <a:rPr lang="en-US" smtClean="0"/>
              <a:t>‹#›</a:t>
            </a:fld>
            <a:endParaRPr lang="en-US" dirty="0"/>
          </a:p>
        </p:txBody>
      </p:sp>
    </p:spTree>
    <p:extLst>
      <p:ext uri="{BB962C8B-B14F-4D97-AF65-F5344CB8AC3E}">
        <p14:creationId xmlns:p14="http://schemas.microsoft.com/office/powerpoint/2010/main" val="234356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8439E-F884-4AF8-AE81-CC95B8844B9D}" type="datetimeFigureOut">
              <a:rPr lang="en-US" smtClean="0"/>
              <a:t>11/29/2013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826B0B-09D7-4171-A524-1194EF8F62F7}" type="slidenum">
              <a:rPr lang="en-US" smtClean="0"/>
              <a:t>‹#›</a:t>
            </a:fld>
            <a:endParaRPr lang="en-US" dirty="0"/>
          </a:p>
        </p:txBody>
      </p:sp>
    </p:spTree>
    <p:extLst>
      <p:ext uri="{BB962C8B-B14F-4D97-AF65-F5344CB8AC3E}">
        <p14:creationId xmlns:p14="http://schemas.microsoft.com/office/powerpoint/2010/main" val="115806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88439E-F884-4AF8-AE81-CC95B8844B9D}" type="datetimeFigureOut">
              <a:rPr lang="en-US" smtClean="0"/>
              <a:t>11/29/2013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826B0B-09D7-4171-A524-1194EF8F62F7}" type="slidenum">
              <a:rPr lang="en-US" smtClean="0"/>
              <a:t>‹#›</a:t>
            </a:fld>
            <a:endParaRPr lang="en-US" dirty="0"/>
          </a:p>
        </p:txBody>
      </p:sp>
    </p:spTree>
    <p:extLst>
      <p:ext uri="{BB962C8B-B14F-4D97-AF65-F5344CB8AC3E}">
        <p14:creationId xmlns:p14="http://schemas.microsoft.com/office/powerpoint/2010/main" val="161658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8439E-F884-4AF8-AE81-CC95B8844B9D}" type="datetimeFigureOut">
              <a:rPr lang="en-US" smtClean="0"/>
              <a:t>11/29/2013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26B0B-09D7-4171-A524-1194EF8F62F7}" type="slidenum">
              <a:rPr lang="en-US" smtClean="0"/>
              <a:t>‹#›</a:t>
            </a:fld>
            <a:endParaRPr lang="en-US" dirty="0"/>
          </a:p>
        </p:txBody>
      </p:sp>
    </p:spTree>
    <p:extLst>
      <p:ext uri="{BB962C8B-B14F-4D97-AF65-F5344CB8AC3E}">
        <p14:creationId xmlns:p14="http://schemas.microsoft.com/office/powerpoint/2010/main" val="2870078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2862024"/>
            <a:ext cx="9144000" cy="11691624"/>
          </a:xfrm>
          <a:prstGeom prst="rect">
            <a:avLst/>
          </a:prstGeom>
        </p:spPr>
      </p:pic>
      <p:sp>
        <p:nvSpPr>
          <p:cNvPr id="2" name="Title 1"/>
          <p:cNvSpPr>
            <a:spLocks noGrp="1"/>
          </p:cNvSpPr>
          <p:nvPr>
            <p:ph type="ctrTitle"/>
          </p:nvPr>
        </p:nvSpPr>
        <p:spPr>
          <a:xfrm>
            <a:off x="685800" y="1281530"/>
            <a:ext cx="7772400" cy="1470025"/>
          </a:xfrm>
        </p:spPr>
        <p:txBody>
          <a:bodyPr/>
          <a:lstStyle/>
          <a:p>
            <a:r>
              <a:rPr lang="en-US" dirty="0" smtClean="0"/>
              <a:t>Crop Acreage Adaptation to Climate Change</a:t>
            </a:r>
            <a:endParaRPr lang="en-US" dirty="0"/>
          </a:p>
        </p:txBody>
      </p:sp>
      <p:sp>
        <p:nvSpPr>
          <p:cNvPr id="3" name="Subtitle 2"/>
          <p:cNvSpPr>
            <a:spLocks noGrp="1"/>
          </p:cNvSpPr>
          <p:nvPr>
            <p:ph type="subTitle" idx="1"/>
          </p:nvPr>
        </p:nvSpPr>
        <p:spPr>
          <a:xfrm>
            <a:off x="2039256" y="4077072"/>
            <a:ext cx="6400800" cy="1752600"/>
          </a:xfrm>
        </p:spPr>
        <p:txBody>
          <a:bodyPr>
            <a:normAutofit fontScale="85000" lnSpcReduction="20000"/>
          </a:bodyPr>
          <a:lstStyle/>
          <a:p>
            <a:pPr algn="just"/>
            <a:r>
              <a:rPr lang="en-US" dirty="0">
                <a:solidFill>
                  <a:schemeClr val="tx1"/>
                </a:solidFill>
              </a:rPr>
              <a:t>Lunyu Xie, </a:t>
            </a:r>
            <a:r>
              <a:rPr lang="en-US" dirty="0" smtClean="0">
                <a:solidFill>
                  <a:schemeClr val="tx1"/>
                </a:solidFill>
              </a:rPr>
              <a:t> Renmin University of China</a:t>
            </a:r>
          </a:p>
          <a:p>
            <a:pPr algn="just"/>
            <a:r>
              <a:rPr lang="en-US" dirty="0" smtClean="0">
                <a:solidFill>
                  <a:schemeClr val="tx1"/>
                </a:solidFill>
              </a:rPr>
              <a:t>Sarah </a:t>
            </a:r>
            <a:r>
              <a:rPr lang="en-US" dirty="0">
                <a:solidFill>
                  <a:schemeClr val="tx1"/>
                </a:solidFill>
              </a:rPr>
              <a:t>Lewis, </a:t>
            </a:r>
            <a:r>
              <a:rPr lang="en-US" dirty="0" smtClean="0">
                <a:solidFill>
                  <a:schemeClr val="tx1"/>
                </a:solidFill>
              </a:rPr>
              <a:t>UC Berkeley</a:t>
            </a:r>
          </a:p>
          <a:p>
            <a:pPr algn="just"/>
            <a:r>
              <a:rPr lang="en-US" dirty="0" smtClean="0">
                <a:solidFill>
                  <a:schemeClr val="tx1"/>
                </a:solidFill>
              </a:rPr>
              <a:t>Maximilian </a:t>
            </a:r>
            <a:r>
              <a:rPr lang="en-US" dirty="0">
                <a:solidFill>
                  <a:schemeClr val="tx1"/>
                </a:solidFill>
              </a:rPr>
              <a:t>Auffhammer, </a:t>
            </a:r>
            <a:r>
              <a:rPr lang="en-US" dirty="0" smtClean="0">
                <a:solidFill>
                  <a:schemeClr val="tx1"/>
                </a:solidFill>
              </a:rPr>
              <a:t>UC Berkeley</a:t>
            </a:r>
          </a:p>
          <a:p>
            <a:pPr algn="just"/>
            <a:r>
              <a:rPr lang="en-US" dirty="0" smtClean="0">
                <a:solidFill>
                  <a:schemeClr val="tx1"/>
                </a:solidFill>
              </a:rPr>
              <a:t>Peter Berck, UC Berkeley</a:t>
            </a:r>
            <a:endParaRPr lang="en-US" dirty="0">
              <a:solidFill>
                <a:schemeClr val="tx1"/>
              </a:solidFill>
            </a:endParaRPr>
          </a:p>
        </p:txBody>
      </p:sp>
    </p:spTree>
    <p:extLst>
      <p:ext uri="{BB962C8B-B14F-4D97-AF65-F5344CB8AC3E}">
        <p14:creationId xmlns:p14="http://schemas.microsoft.com/office/powerpoint/2010/main" val="3604936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907" y="465313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6000" dirty="0" smtClean="0">
                <a:solidFill>
                  <a:schemeClr val="bg1">
                    <a:lumMod val="65000"/>
                  </a:schemeClr>
                </a:solidFill>
                <a:effectLst>
                  <a:outerShdw blurRad="38100" dist="38100" dir="2700000" algn="tl">
                    <a:srgbClr val="000000">
                      <a:alpha val="43137"/>
                    </a:srgbClr>
                  </a:outerShdw>
                </a:effectLst>
              </a:rPr>
              <a:t>DATA</a:t>
            </a:r>
            <a:endParaRPr lang="en-US" sz="6000" dirty="0">
              <a:solidFill>
                <a:schemeClr val="bg1">
                  <a:lumMod val="6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844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Geospatially explicit data on </a:t>
            </a:r>
            <a:endParaRPr lang="en-US" dirty="0" smtClean="0"/>
          </a:p>
          <a:p>
            <a:pPr lvl="1"/>
            <a:r>
              <a:rPr lang="en-US" dirty="0"/>
              <a:t>L</a:t>
            </a:r>
            <a:r>
              <a:rPr lang="en-US" dirty="0" smtClean="0"/>
              <a:t>and cover</a:t>
            </a:r>
          </a:p>
          <a:p>
            <a:pPr lvl="1"/>
            <a:r>
              <a:rPr lang="en-US" dirty="0"/>
              <a:t>S</a:t>
            </a:r>
            <a:r>
              <a:rPr lang="en-US" dirty="0" smtClean="0"/>
              <a:t>oil characteristics</a:t>
            </a:r>
          </a:p>
          <a:p>
            <a:pPr lvl="1"/>
            <a:r>
              <a:rPr lang="en-US" dirty="0" smtClean="0"/>
              <a:t>Weather</a:t>
            </a:r>
          </a:p>
          <a:p>
            <a:pPr lvl="1"/>
            <a:r>
              <a:rPr lang="en-US" dirty="0"/>
              <a:t>C</a:t>
            </a:r>
            <a:r>
              <a:rPr lang="en-US" dirty="0" smtClean="0"/>
              <a:t>limate change </a:t>
            </a:r>
            <a:r>
              <a:rPr lang="en-US" dirty="0"/>
              <a:t>scenarios </a:t>
            </a:r>
            <a:endParaRPr lang="en-US" dirty="0" smtClean="0"/>
          </a:p>
          <a:p>
            <a:r>
              <a:rPr lang="en-US" dirty="0" smtClean="0"/>
              <a:t>4km </a:t>
            </a:r>
            <a:r>
              <a:rPr lang="en-US" dirty="0"/>
              <a:t>by 4km </a:t>
            </a:r>
            <a:r>
              <a:rPr lang="en-US" dirty="0" smtClean="0"/>
              <a:t>grid</a:t>
            </a:r>
          </a:p>
          <a:p>
            <a:r>
              <a:rPr lang="en-US" dirty="0" smtClean="0"/>
              <a:t>10 years</a:t>
            </a:r>
          </a:p>
          <a:p>
            <a:r>
              <a:rPr lang="en-US" dirty="0"/>
              <a:t>Iowa, Illinois, Mississippi, and part of Wisconsin, Missouri, and Arkansas</a:t>
            </a:r>
          </a:p>
        </p:txBody>
      </p:sp>
      <p:sp>
        <p:nvSpPr>
          <p:cNvPr id="4" name="Title 1"/>
          <p:cNvSpPr>
            <a:spLocks noGrp="1"/>
          </p:cNvSpPr>
          <p:nvPr>
            <p:ph type="title"/>
          </p:nvPr>
        </p:nvSpPr>
        <p:spPr>
          <a:xfrm>
            <a:off x="457200" y="274638"/>
            <a:ext cx="8229600" cy="1143000"/>
          </a:xfrm>
        </p:spPr>
        <p:txBody>
          <a:bodyPr>
            <a:normAutofit/>
          </a:bodyPr>
          <a:lstStyle/>
          <a:p>
            <a:pPr algn="l"/>
            <a:r>
              <a:rPr lang="en-US" dirty="0" smtClean="0"/>
              <a:t>Data Summary</a:t>
            </a:r>
            <a:endParaRPr lang="en-US" dirty="0"/>
          </a:p>
        </p:txBody>
      </p:sp>
    </p:spTree>
    <p:extLst>
      <p:ext uri="{BB962C8B-B14F-4D97-AF65-F5344CB8AC3E}">
        <p14:creationId xmlns:p14="http://schemas.microsoft.com/office/powerpoint/2010/main" val="403301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Data: Land Use</a:t>
            </a:r>
            <a:endParaRPr lang="en-US" dirty="0"/>
          </a:p>
        </p:txBody>
      </p:sp>
      <p:sp>
        <p:nvSpPr>
          <p:cNvPr id="3" name="Content Placeholder 2"/>
          <p:cNvSpPr>
            <a:spLocks noGrp="1"/>
          </p:cNvSpPr>
          <p:nvPr>
            <p:ph idx="1"/>
          </p:nvPr>
        </p:nvSpPr>
        <p:spPr/>
        <p:txBody>
          <a:bodyPr>
            <a:normAutofit/>
          </a:bodyPr>
          <a:lstStyle/>
          <a:p>
            <a:r>
              <a:rPr lang="en-US" dirty="0"/>
              <a:t>Cropland Data Layer (CDL) available annually from 2000 to 2010 (USDA NASS) for the six states. </a:t>
            </a:r>
            <a:endParaRPr lang="en-US" dirty="0" smtClean="0"/>
          </a:p>
          <a:p>
            <a:r>
              <a:rPr lang="en-US" dirty="0" smtClean="0"/>
              <a:t>Land cover is divided into</a:t>
            </a:r>
          </a:p>
          <a:p>
            <a:pPr lvl="1"/>
            <a:r>
              <a:rPr lang="en-US" dirty="0" smtClean="0"/>
              <a:t>Major crops</a:t>
            </a:r>
          </a:p>
          <a:p>
            <a:pPr lvl="1"/>
            <a:r>
              <a:rPr lang="en-US" dirty="0" smtClean="0"/>
              <a:t>Other crops                               Agricultural land</a:t>
            </a:r>
          </a:p>
          <a:p>
            <a:pPr lvl="1"/>
            <a:r>
              <a:rPr lang="en-US" dirty="0" smtClean="0"/>
              <a:t>Non-crop and wild land              (denominator)</a:t>
            </a:r>
          </a:p>
          <a:p>
            <a:pPr lvl="1"/>
            <a:r>
              <a:rPr lang="en-US" dirty="0" smtClean="0"/>
              <a:t>Urban and water bodies</a:t>
            </a:r>
          </a:p>
        </p:txBody>
      </p:sp>
      <p:sp>
        <p:nvSpPr>
          <p:cNvPr id="5" name="Right Brace 4"/>
          <p:cNvSpPr/>
          <p:nvPr/>
        </p:nvSpPr>
        <p:spPr>
          <a:xfrm>
            <a:off x="4932040" y="3933056"/>
            <a:ext cx="360040" cy="11521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498373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Accuracy</a:t>
            </a:r>
            <a:endParaRPr lang="en-US" dirty="0"/>
          </a:p>
        </p:txBody>
      </p:sp>
      <p:sp>
        <p:nvSpPr>
          <p:cNvPr id="3" name="Content Placeholder 2"/>
          <p:cNvSpPr>
            <a:spLocks noGrp="1"/>
          </p:cNvSpPr>
          <p:nvPr>
            <p:ph idx="1"/>
          </p:nvPr>
        </p:nvSpPr>
        <p:spPr/>
        <p:txBody>
          <a:bodyPr/>
          <a:lstStyle/>
          <a:p>
            <a:r>
              <a:rPr lang="en-US" dirty="0" smtClean="0"/>
              <a:t>The limiting factor in accuracy is the number of ‘ground truthed’ plots.  </a:t>
            </a:r>
          </a:p>
          <a:p>
            <a:pPr lvl="1"/>
            <a:r>
              <a:rPr lang="en-US" dirty="0" smtClean="0"/>
              <a:t>Large crops like corn and soy, high accuracy.</a:t>
            </a:r>
          </a:p>
          <a:p>
            <a:pPr lvl="1"/>
            <a:r>
              <a:rPr lang="en-US" dirty="0" smtClean="0"/>
              <a:t>Minor crops, like oats, pasture, irrigated pasture, low accuracy</a:t>
            </a:r>
          </a:p>
          <a:p>
            <a:pPr lvl="1"/>
            <a:r>
              <a:rPr lang="en-US" dirty="0" smtClean="0"/>
              <a:t>Hence the aggregate category of wild and minor.</a:t>
            </a:r>
            <a:endParaRPr lang="en-US" dirty="0"/>
          </a:p>
        </p:txBody>
      </p:sp>
    </p:spTree>
    <p:extLst>
      <p:ext uri="{BB962C8B-B14F-4D97-AF65-F5344CB8AC3E}">
        <p14:creationId xmlns:p14="http://schemas.microsoft.com/office/powerpoint/2010/main" val="219618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Data: Soil Characteristics</a:t>
            </a:r>
            <a:endParaRPr lang="en-US" dirty="0"/>
          </a:p>
        </p:txBody>
      </p:sp>
      <p:sp>
        <p:nvSpPr>
          <p:cNvPr id="3" name="Content Placeholder 2"/>
          <p:cNvSpPr>
            <a:spLocks noGrp="1"/>
          </p:cNvSpPr>
          <p:nvPr>
            <p:ph idx="1"/>
          </p:nvPr>
        </p:nvSpPr>
        <p:spPr/>
        <p:txBody>
          <a:bodyPr/>
          <a:lstStyle/>
          <a:p>
            <a:r>
              <a:rPr lang="en-US" dirty="0"/>
              <a:t>USDA’s U.S. General Soil Map (STATSGO2</a:t>
            </a:r>
            <a:r>
              <a:rPr lang="en-US" dirty="0" smtClean="0"/>
              <a:t>)</a:t>
            </a:r>
          </a:p>
          <a:p>
            <a:pPr lvl="1"/>
            <a:r>
              <a:rPr lang="en-US" dirty="0"/>
              <a:t>P</a:t>
            </a:r>
            <a:r>
              <a:rPr lang="en-US" dirty="0" smtClean="0"/>
              <a:t>ercent </a:t>
            </a:r>
            <a:r>
              <a:rPr lang="en-US" dirty="0"/>
              <a:t>clay, sand, and silt, water holding capacity, pH value, electrical conductivity, slope, frost-free days, depth to water table, and depth to restrictive </a:t>
            </a:r>
            <a:r>
              <a:rPr lang="en-US" dirty="0" smtClean="0"/>
              <a:t>layer</a:t>
            </a:r>
          </a:p>
          <a:p>
            <a:pPr lvl="1"/>
            <a:endParaRPr lang="en-US" dirty="0" smtClean="0"/>
          </a:p>
          <a:p>
            <a:r>
              <a:rPr lang="en-US" dirty="0"/>
              <a:t>A</a:t>
            </a:r>
            <a:r>
              <a:rPr lang="en-US" dirty="0" smtClean="0"/>
              <a:t> </a:t>
            </a:r>
            <a:r>
              <a:rPr lang="en-US" dirty="0"/>
              <a:t>classification system generated by the </a:t>
            </a:r>
            <a:r>
              <a:rPr lang="en-US" dirty="0" smtClean="0"/>
              <a:t>USDA</a:t>
            </a:r>
          </a:p>
          <a:p>
            <a:pPr lvl="1"/>
            <a:r>
              <a:rPr lang="en-US" dirty="0" smtClean="0"/>
              <a:t>Land </a:t>
            </a:r>
            <a:r>
              <a:rPr lang="en-US" dirty="0"/>
              <a:t>Capability Class (LCC)</a:t>
            </a:r>
          </a:p>
        </p:txBody>
      </p:sp>
    </p:spTree>
    <p:extLst>
      <p:ext uri="{BB962C8B-B14F-4D97-AF65-F5344CB8AC3E}">
        <p14:creationId xmlns:p14="http://schemas.microsoft.com/office/powerpoint/2010/main" val="324166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Data: Weather Variables</a:t>
            </a:r>
            <a:endParaRPr lang="en-US" dirty="0"/>
          </a:p>
        </p:txBody>
      </p:sp>
      <p:sp>
        <p:nvSpPr>
          <p:cNvPr id="3" name="Content Placeholder 2"/>
          <p:cNvSpPr>
            <a:spLocks noGrp="1"/>
          </p:cNvSpPr>
          <p:nvPr>
            <p:ph idx="1"/>
          </p:nvPr>
        </p:nvSpPr>
        <p:spPr/>
        <p:txBody>
          <a:bodyPr>
            <a:normAutofit lnSpcReduction="10000"/>
          </a:bodyPr>
          <a:lstStyle/>
          <a:p>
            <a:r>
              <a:rPr lang="en-US" dirty="0"/>
              <a:t>PRISM data processed by Schlenker and Roberts (</a:t>
            </a:r>
            <a:r>
              <a:rPr lang="en-US" dirty="0" smtClean="0"/>
              <a:t>2009)</a:t>
            </a:r>
          </a:p>
          <a:p>
            <a:pPr lvl="1"/>
            <a:r>
              <a:rPr lang="en-US" dirty="0"/>
              <a:t>A</a:t>
            </a:r>
            <a:r>
              <a:rPr lang="en-US" dirty="0" smtClean="0"/>
              <a:t> </a:t>
            </a:r>
            <a:r>
              <a:rPr lang="en-US" dirty="0"/>
              <a:t>4km by 4km spatial </a:t>
            </a:r>
            <a:r>
              <a:rPr lang="en-US" dirty="0" smtClean="0"/>
              <a:t>resolution</a:t>
            </a:r>
          </a:p>
          <a:p>
            <a:pPr lvl="1"/>
            <a:r>
              <a:rPr lang="en-US" dirty="0"/>
              <a:t>W</a:t>
            </a:r>
            <a:r>
              <a:rPr lang="en-US" dirty="0" smtClean="0"/>
              <a:t>ith </a:t>
            </a:r>
            <a:r>
              <a:rPr lang="en-US" dirty="0"/>
              <a:t>a daily level of temporal </a:t>
            </a:r>
            <a:r>
              <a:rPr lang="en-US" dirty="0" smtClean="0"/>
              <a:t>resolution</a:t>
            </a:r>
          </a:p>
          <a:p>
            <a:r>
              <a:rPr lang="en-US" dirty="0"/>
              <a:t>Degree days are calculated from daily highs and </a:t>
            </a:r>
            <a:r>
              <a:rPr lang="en-US" dirty="0" smtClean="0"/>
              <a:t>lows.</a:t>
            </a:r>
          </a:p>
          <a:p>
            <a:pPr lvl="1"/>
            <a:r>
              <a:rPr lang="en-US" dirty="0"/>
              <a:t>U</a:t>
            </a:r>
            <a:r>
              <a:rPr lang="en-US" dirty="0" smtClean="0"/>
              <a:t>sing </a:t>
            </a:r>
            <a:r>
              <a:rPr lang="en-US" dirty="0"/>
              <a:t>a fitted sine curve to approximate the amount of hours the temperature is at or above a given threshold (Baskerville &amp; Emin, 1969</a:t>
            </a:r>
            <a:r>
              <a:rPr lang="en-US" dirty="0" smtClean="0"/>
              <a:t>)</a:t>
            </a:r>
          </a:p>
          <a:p>
            <a:pPr lvl="1"/>
            <a:endParaRPr lang="en-US" dirty="0" smtClean="0"/>
          </a:p>
          <a:p>
            <a:pPr lvl="1"/>
            <a:endParaRPr lang="en-US" dirty="0"/>
          </a:p>
        </p:txBody>
      </p:sp>
    </p:spTree>
    <p:extLst>
      <p:ext uri="{BB962C8B-B14F-4D97-AF65-F5344CB8AC3E}">
        <p14:creationId xmlns:p14="http://schemas.microsoft.com/office/powerpoint/2010/main" val="2581514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Fewer bins and more months</a:t>
            </a:r>
            <a:endParaRPr lang="en-US" dirty="0"/>
          </a:p>
        </p:txBody>
      </p:sp>
      <p:sp>
        <p:nvSpPr>
          <p:cNvPr id="3" name="Content Placeholder 2"/>
          <p:cNvSpPr>
            <a:spLocks noGrp="1"/>
          </p:cNvSpPr>
          <p:nvPr>
            <p:ph idx="1"/>
          </p:nvPr>
        </p:nvSpPr>
        <p:spPr/>
        <p:txBody>
          <a:bodyPr/>
          <a:lstStyle/>
          <a:p>
            <a:r>
              <a:rPr lang="en-US" dirty="0" smtClean="0"/>
              <a:t>We process the degree days by broad bins,</a:t>
            </a:r>
          </a:p>
          <a:p>
            <a:pPr lvl="1"/>
            <a:r>
              <a:rPr lang="en-US" dirty="0" smtClean="0"/>
              <a:t>Above 10 planting, cotton above 15</a:t>
            </a:r>
          </a:p>
          <a:p>
            <a:pPr lvl="1"/>
            <a:r>
              <a:rPr lang="en-US" dirty="0" smtClean="0"/>
              <a:t>Above critical (e.g. 29 corn, 30 soy, and 32 cotton and rice.)</a:t>
            </a:r>
          </a:p>
          <a:p>
            <a:r>
              <a:rPr lang="en-US" dirty="0" smtClean="0"/>
              <a:t>And then classify weather further by months and planting or growing season.</a:t>
            </a:r>
          </a:p>
          <a:p>
            <a:r>
              <a:rPr lang="en-US" dirty="0" smtClean="0"/>
              <a:t>Add interaction between over 30c and </a:t>
            </a:r>
            <a:r>
              <a:rPr lang="en-US" dirty="0" err="1" smtClean="0"/>
              <a:t>precip</a:t>
            </a:r>
            <a:r>
              <a:rPr lang="en-US" dirty="0" smtClean="0"/>
              <a:t>. By month.</a:t>
            </a:r>
          </a:p>
          <a:p>
            <a:pPr lvl="1"/>
            <a:endParaRPr lang="en-US" dirty="0"/>
          </a:p>
        </p:txBody>
      </p:sp>
    </p:spTree>
    <p:extLst>
      <p:ext uri="{BB962C8B-B14F-4D97-AF65-F5344CB8AC3E}">
        <p14:creationId xmlns:p14="http://schemas.microsoft.com/office/powerpoint/2010/main" val="2743337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Weather has cross section variation</a:t>
            </a:r>
            <a:endParaRPr lang="en-US" dirty="0"/>
          </a:p>
        </p:txBody>
      </p:sp>
      <p:sp>
        <p:nvSpPr>
          <p:cNvPr id="3" name="Content Placeholder 2"/>
          <p:cNvSpPr>
            <a:spLocks noGrp="1"/>
          </p:cNvSpPr>
          <p:nvPr>
            <p:ph idx="1"/>
          </p:nvPr>
        </p:nvSpPr>
        <p:spPr/>
        <p:txBody>
          <a:bodyPr/>
          <a:lstStyle/>
          <a:p>
            <a:r>
              <a:rPr lang="en-US" dirty="0" smtClean="0"/>
              <a:t>North to South</a:t>
            </a:r>
          </a:p>
          <a:p>
            <a:pPr lvl="1"/>
            <a:r>
              <a:rPr lang="en-US" dirty="0" smtClean="0"/>
              <a:t>Cold to hot</a:t>
            </a:r>
          </a:p>
          <a:p>
            <a:r>
              <a:rPr lang="en-US" dirty="0" smtClean="0"/>
              <a:t>East to West</a:t>
            </a:r>
          </a:p>
          <a:p>
            <a:pPr lvl="1"/>
            <a:r>
              <a:rPr lang="en-US" dirty="0" smtClean="0"/>
              <a:t>Wet to dry</a:t>
            </a:r>
            <a:endParaRPr lang="en-US" dirty="0"/>
          </a:p>
        </p:txBody>
      </p:sp>
    </p:spTree>
    <p:extLst>
      <p:ext uri="{BB962C8B-B14F-4D97-AF65-F5344CB8AC3E}">
        <p14:creationId xmlns:p14="http://schemas.microsoft.com/office/powerpoint/2010/main" val="1628869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476672"/>
            <a:ext cx="3352800" cy="5743575"/>
          </a:xfrm>
          <a:prstGeom prst="rect">
            <a:avLst/>
          </a:prstGeom>
        </p:spPr>
      </p:pic>
      <p:pic>
        <p:nvPicPr>
          <p:cNvPr id="3" name="Picture 2"/>
          <p:cNvPicPr>
            <a:picLocks noChangeAspect="1"/>
          </p:cNvPicPr>
          <p:nvPr/>
        </p:nvPicPr>
        <p:blipFill>
          <a:blip r:embed="rId3"/>
          <a:stretch>
            <a:fillRect/>
          </a:stretch>
        </p:blipFill>
        <p:spPr>
          <a:xfrm>
            <a:off x="4355976" y="1181384"/>
            <a:ext cx="3390900" cy="5067300"/>
          </a:xfrm>
          <a:prstGeom prst="rect">
            <a:avLst/>
          </a:prstGeom>
        </p:spPr>
      </p:pic>
    </p:spTree>
    <p:extLst>
      <p:ext uri="{BB962C8B-B14F-4D97-AF65-F5344CB8AC3E}">
        <p14:creationId xmlns:p14="http://schemas.microsoft.com/office/powerpoint/2010/main" val="846750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7544" y="623887"/>
            <a:ext cx="3362325" cy="5610225"/>
          </a:xfrm>
          <a:prstGeom prst="rect">
            <a:avLst/>
          </a:prstGeom>
        </p:spPr>
      </p:pic>
      <p:pic>
        <p:nvPicPr>
          <p:cNvPr id="3" name="Picture 2"/>
          <p:cNvPicPr>
            <a:picLocks noChangeAspect="1"/>
          </p:cNvPicPr>
          <p:nvPr/>
        </p:nvPicPr>
        <p:blipFill>
          <a:blip r:embed="rId3"/>
          <a:stretch>
            <a:fillRect/>
          </a:stretch>
        </p:blipFill>
        <p:spPr>
          <a:xfrm>
            <a:off x="4355976" y="1262062"/>
            <a:ext cx="3352800" cy="4972050"/>
          </a:xfrm>
          <a:prstGeom prst="rect">
            <a:avLst/>
          </a:prstGeom>
        </p:spPr>
      </p:pic>
    </p:spTree>
    <p:extLst>
      <p:ext uri="{BB962C8B-B14F-4D97-AF65-F5344CB8AC3E}">
        <p14:creationId xmlns:p14="http://schemas.microsoft.com/office/powerpoint/2010/main" val="3279927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81128"/>
            <a:ext cx="8229600" cy="1143000"/>
          </a:xfrm>
        </p:spPr>
        <p:txBody>
          <a:bodyPr>
            <a:normAutofit/>
          </a:bodyPr>
          <a:lstStyle/>
          <a:p>
            <a:pPr algn="r"/>
            <a:r>
              <a:rPr lang="en-US" sz="6000" dirty="0" smtClean="0">
                <a:solidFill>
                  <a:schemeClr val="bg1">
                    <a:lumMod val="65000"/>
                  </a:schemeClr>
                </a:solidFill>
                <a:effectLst>
                  <a:outerShdw blurRad="38100" dist="38100" dir="2700000" algn="tl">
                    <a:srgbClr val="000000">
                      <a:alpha val="43137"/>
                    </a:srgbClr>
                  </a:outerShdw>
                </a:effectLst>
              </a:rPr>
              <a:t>INTRODUCTION</a:t>
            </a:r>
            <a:endParaRPr lang="en-US" sz="6000" dirty="0">
              <a:solidFill>
                <a:schemeClr val="bg1">
                  <a:lumMod val="6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4174978" cy="30849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092211"/>
            <a:ext cx="4412171" cy="2488917"/>
          </a:xfrm>
          <a:prstGeom prst="rect">
            <a:avLst/>
          </a:prstGeom>
        </p:spPr>
      </p:pic>
    </p:spTree>
    <p:extLst>
      <p:ext uri="{BB962C8B-B14F-4D97-AF65-F5344CB8AC3E}">
        <p14:creationId xmlns:p14="http://schemas.microsoft.com/office/powerpoint/2010/main" val="4093856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4874" b="-1997"/>
          <a:stretch/>
        </p:blipFill>
        <p:spPr bwMode="auto">
          <a:xfrm>
            <a:off x="899592" y="1371599"/>
            <a:ext cx="6246688" cy="4196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Comparison:  </a:t>
            </a:r>
            <a:r>
              <a:rPr lang="en-US" dirty="0" smtClean="0"/>
              <a:t>Sweden is drier than Midwest</a:t>
            </a:r>
            <a:endParaRPr lang="en-US" dirty="0"/>
          </a:p>
        </p:txBody>
      </p:sp>
    </p:spTree>
    <p:extLst>
      <p:ext uri="{BB962C8B-B14F-4D97-AF65-F5344CB8AC3E}">
        <p14:creationId xmlns:p14="http://schemas.microsoft.com/office/powerpoint/2010/main" val="78218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Data: Climate Change Scenarios</a:t>
            </a:r>
            <a:endParaRPr lang="en-US" dirty="0"/>
          </a:p>
        </p:txBody>
      </p:sp>
      <p:sp>
        <p:nvSpPr>
          <p:cNvPr id="3" name="Content Placeholder 2"/>
          <p:cNvSpPr>
            <a:spLocks noGrp="1"/>
          </p:cNvSpPr>
          <p:nvPr>
            <p:ph idx="1"/>
          </p:nvPr>
        </p:nvSpPr>
        <p:spPr>
          <a:xfrm>
            <a:off x="457200" y="1600201"/>
            <a:ext cx="8229600" cy="2332856"/>
          </a:xfrm>
        </p:spPr>
        <p:txBody>
          <a:bodyPr>
            <a:normAutofit lnSpcReduction="10000"/>
          </a:bodyPr>
          <a:lstStyle/>
          <a:p>
            <a:r>
              <a:rPr lang="en-US" dirty="0"/>
              <a:t>Climate </a:t>
            </a:r>
            <a:r>
              <a:rPr lang="en-US" dirty="0" smtClean="0"/>
              <a:t>Wizard </a:t>
            </a:r>
            <a:r>
              <a:rPr lang="en-US" sz="2800" dirty="0" smtClean="0"/>
              <a:t>(http</a:t>
            </a:r>
            <a:r>
              <a:rPr lang="en-US" sz="2800" dirty="0"/>
              <a:t>://www.climatewizard.org/</a:t>
            </a:r>
            <a:r>
              <a:rPr lang="en-US" sz="2800" dirty="0" smtClean="0"/>
              <a:t>)</a:t>
            </a:r>
          </a:p>
          <a:p>
            <a:pPr lvl="1"/>
            <a:r>
              <a:rPr lang="en-US" dirty="0"/>
              <a:t>Ensemble average, SRES emission </a:t>
            </a:r>
            <a:r>
              <a:rPr lang="en-US" dirty="0" smtClean="0"/>
              <a:t>scenario</a:t>
            </a:r>
            <a:endParaRPr lang="en-US" dirty="0"/>
          </a:p>
          <a:p>
            <a:pPr lvl="1"/>
            <a:r>
              <a:rPr lang="en-US" dirty="0" smtClean="0"/>
              <a:t>A1B and A2</a:t>
            </a:r>
          </a:p>
          <a:p>
            <a:pPr lvl="1"/>
            <a:r>
              <a:rPr lang="en-US" dirty="0" smtClean="0"/>
              <a:t>PDF’s of 4km squares, for 2080, of Temperature and Precipitation</a:t>
            </a:r>
          </a:p>
          <a:p>
            <a:pPr lvl="1"/>
            <a:endParaRPr lang="en-US"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864106"/>
            <a:ext cx="3459453" cy="25338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srcRect/>
          <a:stretch>
            <a:fillRect/>
          </a:stretch>
        </p:blipFill>
        <p:spPr bwMode="auto">
          <a:xfrm>
            <a:off x="5076056" y="3863181"/>
            <a:ext cx="3384376" cy="2533896"/>
          </a:xfrm>
          <a:prstGeom prst="rect">
            <a:avLst/>
          </a:prstGeom>
          <a:noFill/>
          <a:ln w="9525">
            <a:noFill/>
            <a:miter lim="800000"/>
            <a:headEnd/>
            <a:tailEnd/>
          </a:ln>
        </p:spPr>
      </p:pic>
    </p:spTree>
    <p:extLst>
      <p:ext uri="{BB962C8B-B14F-4D97-AF65-F5344CB8AC3E}">
        <p14:creationId xmlns:p14="http://schemas.microsoft.com/office/powerpoint/2010/main" val="410318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11560" y="260648"/>
            <a:ext cx="3486150" cy="6334125"/>
          </a:xfrm>
          <a:prstGeom prst="rect">
            <a:avLst/>
          </a:prstGeom>
        </p:spPr>
      </p:pic>
      <p:pic>
        <p:nvPicPr>
          <p:cNvPr id="7" name="Picture 6"/>
          <p:cNvPicPr>
            <a:picLocks noChangeAspect="1"/>
          </p:cNvPicPr>
          <p:nvPr/>
        </p:nvPicPr>
        <p:blipFill>
          <a:blip r:embed="rId3"/>
          <a:stretch>
            <a:fillRect/>
          </a:stretch>
        </p:blipFill>
        <p:spPr>
          <a:xfrm>
            <a:off x="4860032" y="260648"/>
            <a:ext cx="3638550" cy="6372225"/>
          </a:xfrm>
          <a:prstGeom prst="rect">
            <a:avLst/>
          </a:prstGeom>
        </p:spPr>
      </p:pic>
    </p:spTree>
    <p:extLst>
      <p:ext uri="{BB962C8B-B14F-4D97-AF65-F5344CB8AC3E}">
        <p14:creationId xmlns:p14="http://schemas.microsoft.com/office/powerpoint/2010/main" val="102102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47971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6000" smtClean="0">
                <a:solidFill>
                  <a:schemeClr val="bg1">
                    <a:lumMod val="65000"/>
                  </a:schemeClr>
                </a:solidFill>
                <a:effectLst>
                  <a:outerShdw blurRad="38100" dist="38100" dir="2700000" algn="tl">
                    <a:srgbClr val="000000">
                      <a:alpha val="43137"/>
                    </a:srgbClr>
                  </a:outerShdw>
                </a:effectLst>
              </a:rPr>
              <a:t>ECONOMETRIC SYSTEM</a:t>
            </a:r>
            <a:endParaRPr lang="en-US" sz="6000" dirty="0">
              <a:solidFill>
                <a:schemeClr val="bg1">
                  <a:lumMod val="6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5150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4704"/>
                <a:ext cx="8229600" cy="5361459"/>
              </a:xfrm>
            </p:spPr>
            <p:txBody>
              <a:bodyPr>
                <a:normAutofit/>
              </a:bodyPr>
              <a:lstStyle/>
              <a:p>
                <a:pPr marL="0" indent="0">
                  <a:buNone/>
                </a:pPr>
                <a:endParaRPr lang="en-US" dirty="0" smtClean="0"/>
              </a:p>
              <a:p>
                <a:pPr marL="0" indent="0" algn="r">
                  <a:buNone/>
                </a:pPr>
                <a:r>
                  <a:rPr lang="en-US" sz="2400" dirty="0"/>
                  <a:t> </a:t>
                </a:r>
                <a14:m>
                  <m:oMath xmlns:m="http://schemas.openxmlformats.org/officeDocument/2006/math">
                    <m:sSub>
                      <m:sSubPr>
                        <m:ctrlPr>
                          <a:rPr lang="en-US" sz="2400" i="1">
                            <a:latin typeface="Cambria Math"/>
                          </a:rPr>
                        </m:ctrlPr>
                      </m:sSubPr>
                      <m:e>
                        <m:r>
                          <a:rPr lang="en-US" sz="2400" i="1">
                            <a:latin typeface="Cambria Math"/>
                          </a:rPr>
                          <m:t>𝑆</m:t>
                        </m:r>
                      </m:e>
                      <m:sub>
                        <m:r>
                          <a:rPr lang="en-US" sz="2400" i="1">
                            <a:latin typeface="Cambria Math"/>
                          </a:rPr>
                          <m:t>𝑖𝑛𝑡</m:t>
                        </m:r>
                      </m:sub>
                    </m:sSub>
                    <m:r>
                      <a:rPr lang="en-US" sz="2400" i="1">
                        <a:latin typeface="Cambria Math"/>
                      </a:rPr>
                      <m:t>=</m:t>
                    </m:r>
                    <m:r>
                      <a:rPr lang="en-US" sz="2400" i="1">
                        <a:latin typeface="Cambria Math"/>
                      </a:rPr>
                      <m:t>𝜙</m:t>
                    </m:r>
                    <m:d>
                      <m:dPr>
                        <m:ctrlPr>
                          <a:rPr lang="en-US" sz="2400" i="1">
                            <a:latin typeface="Cambria Math"/>
                          </a:rPr>
                        </m:ctrlPr>
                      </m:dPr>
                      <m:e>
                        <m:d>
                          <m:dPr>
                            <m:ctrlPr>
                              <a:rPr lang="en-US" sz="2400" i="1">
                                <a:latin typeface="Cambria Math"/>
                              </a:rPr>
                            </m:ctrlPr>
                          </m:dPr>
                          <m:e>
                            <m:sSub>
                              <m:sSubPr>
                                <m:ctrlPr>
                                  <a:rPr lang="en-US" sz="2400" b="1" i="1">
                                    <a:latin typeface="Cambria Math"/>
                                  </a:rPr>
                                </m:ctrlPr>
                              </m:sSubPr>
                              <m:e>
                                <m:sSub>
                                  <m:sSubPr>
                                    <m:ctrlPr>
                                      <a:rPr lang="en-US" sz="2400" b="1" i="1">
                                        <a:latin typeface="Cambria Math"/>
                                      </a:rPr>
                                    </m:ctrlPr>
                                  </m:sSubPr>
                                  <m:e>
                                    <m:r>
                                      <a:rPr lang="en-US" sz="2400" b="1" i="1">
                                        <a:latin typeface="Cambria Math"/>
                                      </a:rPr>
                                      <m:t>𝜷</m:t>
                                    </m:r>
                                  </m:e>
                                  <m:sub>
                                    <m:r>
                                      <a:rPr lang="en-US" sz="2400" b="1" i="1">
                                        <a:latin typeface="Cambria Math"/>
                                      </a:rPr>
                                      <m:t>𝟏</m:t>
                                    </m:r>
                                  </m:sub>
                                </m:sSub>
                                <m:r>
                                  <a:rPr lang="en-US" sz="2400" b="1" i="1">
                                    <a:latin typeface="Cambria Math"/>
                                  </a:rPr>
                                  <m:t>′</m:t>
                                </m:r>
                                <m:r>
                                  <a:rPr lang="en-US" sz="2400" b="1" i="1">
                                    <a:latin typeface="Cambria Math"/>
                                  </a:rPr>
                                  <m:t>𝑿</m:t>
                                </m:r>
                              </m:e>
                              <m:sub>
                                <m:r>
                                  <a:rPr lang="en-US" sz="2400" b="1" i="1">
                                    <a:latin typeface="Cambria Math"/>
                                  </a:rPr>
                                  <m:t>𝟏</m:t>
                                </m:r>
                                <m:r>
                                  <a:rPr lang="en-US" sz="2400" b="1" i="1">
                                    <a:latin typeface="Cambria Math"/>
                                  </a:rPr>
                                  <m:t>𝒏𝒕</m:t>
                                </m:r>
                              </m:sub>
                            </m:sSub>
                            <m:r>
                              <a:rPr lang="en-US" sz="2400" i="1">
                                <a:latin typeface="Cambria Math"/>
                              </a:rPr>
                              <m:t>+</m:t>
                            </m:r>
                            <m:sSub>
                              <m:sSubPr>
                                <m:ctrlPr>
                                  <a:rPr lang="en-US" sz="2400" i="1">
                                    <a:latin typeface="Cambria Math"/>
                                  </a:rPr>
                                </m:ctrlPr>
                              </m:sSubPr>
                              <m:e>
                                <m:r>
                                  <a:rPr lang="en-US" sz="2400" i="1">
                                    <a:latin typeface="Cambria Math"/>
                                  </a:rPr>
                                  <m:t>𝑑</m:t>
                                </m:r>
                              </m:e>
                              <m:sub>
                                <m:r>
                                  <a:rPr lang="en-US" sz="2400" i="1">
                                    <a:latin typeface="Cambria Math"/>
                                  </a:rPr>
                                  <m:t>1</m:t>
                                </m:r>
                                <m:r>
                                  <a:rPr lang="en-US" sz="2400" i="1">
                                    <a:latin typeface="Cambria Math"/>
                                  </a:rPr>
                                  <m:t>𝑛𝑡</m:t>
                                </m:r>
                              </m:sub>
                            </m:sSub>
                          </m:e>
                        </m:d>
                        <m:r>
                          <a:rPr lang="en-US" sz="2400" i="1">
                            <a:latin typeface="Cambria Math"/>
                          </a:rPr>
                          <m:t>, …,</m:t>
                        </m:r>
                        <m:d>
                          <m:dPr>
                            <m:ctrlPr>
                              <a:rPr lang="en-US" sz="2400" i="1">
                                <a:latin typeface="Cambria Math"/>
                              </a:rPr>
                            </m:ctrlPr>
                          </m:dPr>
                          <m:e>
                            <m:sSub>
                              <m:sSubPr>
                                <m:ctrlPr>
                                  <a:rPr lang="en-US" sz="2400" b="1" i="1">
                                    <a:latin typeface="Cambria Math"/>
                                  </a:rPr>
                                </m:ctrlPr>
                              </m:sSubPr>
                              <m:e>
                                <m:sSub>
                                  <m:sSubPr>
                                    <m:ctrlPr>
                                      <a:rPr lang="en-US" sz="2400" b="1" i="1">
                                        <a:latin typeface="Cambria Math"/>
                                      </a:rPr>
                                    </m:ctrlPr>
                                  </m:sSubPr>
                                  <m:e>
                                    <m:r>
                                      <a:rPr lang="en-US" sz="2400" b="1" i="1">
                                        <a:latin typeface="Cambria Math"/>
                                      </a:rPr>
                                      <m:t>𝜷</m:t>
                                    </m:r>
                                  </m:e>
                                  <m:sub>
                                    <m:r>
                                      <a:rPr lang="en-US" sz="2400" b="1" i="1">
                                        <a:latin typeface="Cambria Math"/>
                                      </a:rPr>
                                      <m:t>𝑴</m:t>
                                    </m:r>
                                  </m:sub>
                                </m:sSub>
                                <m:r>
                                  <a:rPr lang="en-US" sz="2400" b="1" i="1">
                                    <a:latin typeface="Cambria Math"/>
                                  </a:rPr>
                                  <m:t>′</m:t>
                                </m:r>
                                <m:r>
                                  <a:rPr lang="en-US" sz="2400" b="1" i="1">
                                    <a:latin typeface="Cambria Math"/>
                                  </a:rPr>
                                  <m:t>𝑿</m:t>
                                </m:r>
                              </m:e>
                              <m:sub>
                                <m:r>
                                  <a:rPr lang="en-US" sz="2400" b="1" i="1">
                                    <a:latin typeface="Cambria Math"/>
                                  </a:rPr>
                                  <m:t>𝑴𝒏𝒕</m:t>
                                </m:r>
                              </m:sub>
                            </m:sSub>
                            <m:r>
                              <a:rPr lang="en-US" sz="2400" i="1">
                                <a:latin typeface="Cambria Math"/>
                              </a:rPr>
                              <m:t>+</m:t>
                            </m:r>
                            <m:sSub>
                              <m:sSubPr>
                                <m:ctrlPr>
                                  <a:rPr lang="en-US" sz="2400" i="1">
                                    <a:latin typeface="Cambria Math"/>
                                  </a:rPr>
                                </m:ctrlPr>
                              </m:sSubPr>
                              <m:e>
                                <m:r>
                                  <a:rPr lang="en-US" sz="2400" i="1">
                                    <a:latin typeface="Cambria Math"/>
                                  </a:rPr>
                                  <m:t>𝑑</m:t>
                                </m:r>
                              </m:e>
                              <m:sub>
                                <m:r>
                                  <a:rPr lang="en-US" sz="2400" i="1">
                                    <a:latin typeface="Cambria Math"/>
                                  </a:rPr>
                                  <m:t>𝑀𝑛𝑡</m:t>
                                </m:r>
                              </m:sub>
                            </m:sSub>
                          </m:e>
                        </m:d>
                      </m:e>
                    </m:d>
                  </m:oMath>
                </a14:m>
                <a:r>
                  <a:rPr lang="en-US" sz="2400" dirty="0" smtClean="0"/>
                  <a:t>      …… (1)</a:t>
                </a:r>
              </a:p>
              <a:p>
                <a:pPr marL="0" indent="0" algn="ctr">
                  <a:buNone/>
                </a:pPr>
                <a:endParaRPr lang="en-US" sz="2400" dirty="0" smtClean="0"/>
              </a:p>
              <a:p>
                <a:pPr marL="0" indent="0">
                  <a:buNone/>
                </a:pPr>
                <a:r>
                  <a:rPr lang="en-US" sz="2400" dirty="0" smtClean="0"/>
                  <a:t>where  </a:t>
                </a:r>
                <a14:m>
                  <m:oMath xmlns:m="http://schemas.openxmlformats.org/officeDocument/2006/math">
                    <m:sSub>
                      <m:sSubPr>
                        <m:ctrlPr>
                          <a:rPr lang="en-US" sz="2400" i="1">
                            <a:latin typeface="Cambria Math"/>
                          </a:rPr>
                        </m:ctrlPr>
                      </m:sSubPr>
                      <m:e>
                        <m:r>
                          <a:rPr lang="en-US" sz="2400" i="1">
                            <a:latin typeface="Cambria Math" panose="02040503050406030204" pitchFamily="18" charset="0"/>
                          </a:rPr>
                          <m:t>𝑆</m:t>
                        </m:r>
                      </m:e>
                      <m:sub>
                        <m:r>
                          <a:rPr lang="en-US" sz="2400" i="1">
                            <a:latin typeface="Cambria Math" panose="02040503050406030204" pitchFamily="18" charset="0"/>
                          </a:rPr>
                          <m:t>𝑖𝑛𝑡</m:t>
                        </m:r>
                      </m:sub>
                    </m:sSub>
                  </m:oMath>
                </a14:m>
                <a:r>
                  <a:rPr lang="en-US" sz="2400" dirty="0" smtClean="0"/>
                  <a:t> is the fraction of land in year </a:t>
                </a:r>
                <a14:m>
                  <m:oMath xmlns:m="http://schemas.openxmlformats.org/officeDocument/2006/math">
                    <m:r>
                      <a:rPr lang="en-US" sz="2400" i="1">
                        <a:latin typeface="Cambria Math" panose="02040503050406030204" pitchFamily="18" charset="0"/>
                      </a:rPr>
                      <m:t>𝑡</m:t>
                    </m:r>
                  </m:oMath>
                </a14:m>
                <a:r>
                  <a:rPr lang="en-US" sz="2400" dirty="0"/>
                  <a:t> that was allocated to </a:t>
                </a:r>
                <a:r>
                  <a:rPr lang="en-US" sz="2400" dirty="0" smtClean="0"/>
                  <a:t>crop </a:t>
                </a:r>
                <a14:m>
                  <m:oMath xmlns:m="http://schemas.openxmlformats.org/officeDocument/2006/math">
                    <m:r>
                      <a:rPr lang="en-US" sz="2400" i="1">
                        <a:latin typeface="Cambria Math" panose="02040503050406030204" pitchFamily="18" charset="0"/>
                      </a:rPr>
                      <m:t>𝑖</m:t>
                    </m:r>
                  </m:oMath>
                </a14:m>
                <a:r>
                  <a:rPr lang="en-US" sz="2400" dirty="0" smtClean="0"/>
                  <a:t>, </a:t>
                </a:r>
                <a:r>
                  <a:rPr lang="en-US" sz="2400" dirty="0"/>
                  <a:t>w</a:t>
                </a:r>
                <a:r>
                  <a:rPr lang="en-US" sz="2400" dirty="0" smtClean="0"/>
                  <a:t>ithin </a:t>
                </a:r>
                <a:r>
                  <a:rPr lang="en-US" sz="2400" dirty="0"/>
                  <a:t>each of our 4km grid cells, </a:t>
                </a:r>
                <a14:m>
                  <m:oMath xmlns:m="http://schemas.openxmlformats.org/officeDocument/2006/math">
                    <m:r>
                      <a:rPr lang="en-US" sz="2400" i="1">
                        <a:latin typeface="Cambria Math"/>
                      </a:rPr>
                      <m:t>𝑛</m:t>
                    </m:r>
                  </m:oMath>
                </a14:m>
                <a:r>
                  <a:rPr lang="en-US" sz="2400" dirty="0" smtClean="0"/>
                  <a:t>;</a:t>
                </a:r>
              </a:p>
              <a:p>
                <a:pPr marL="0" indent="0">
                  <a:buNone/>
                </a:pPr>
                <a:r>
                  <a:rPr lang="en-US" sz="2400" b="1" dirty="0" smtClean="0"/>
                  <a:t>	</a:t>
                </a:r>
                <a14:m>
                  <m:oMath xmlns:m="http://schemas.openxmlformats.org/officeDocument/2006/math">
                    <m:sSub>
                      <m:sSubPr>
                        <m:ctrlPr>
                          <a:rPr lang="en-US" sz="2400" b="1" i="1">
                            <a:latin typeface="Cambria Math"/>
                          </a:rPr>
                        </m:ctrlPr>
                      </m:sSubPr>
                      <m:e>
                        <m:r>
                          <a:rPr lang="en-US" sz="2400" b="1" i="1">
                            <a:latin typeface="Cambria Math"/>
                          </a:rPr>
                          <m:t>𝑿</m:t>
                        </m:r>
                      </m:e>
                      <m:sub>
                        <m:r>
                          <a:rPr lang="en-US" sz="2400" b="1" i="1">
                            <a:latin typeface="Cambria Math"/>
                          </a:rPr>
                          <m:t>𝒊𝒏𝒕</m:t>
                        </m:r>
                      </m:sub>
                    </m:sSub>
                  </m:oMath>
                </a14:m>
                <a:r>
                  <a:rPr lang="en-US" sz="2400" dirty="0"/>
                  <a:t> is a vector of determinate factors of revenue from planting crop </a:t>
                </a:r>
                <a14:m>
                  <m:oMath xmlns:m="http://schemas.openxmlformats.org/officeDocument/2006/math">
                    <m:r>
                      <a:rPr lang="en-US" sz="2400" i="1">
                        <a:latin typeface="Cambria Math"/>
                      </a:rPr>
                      <m:t>𝑖</m:t>
                    </m:r>
                  </m:oMath>
                </a14:m>
                <a:r>
                  <a:rPr lang="en-US" sz="2400" dirty="0"/>
                  <a:t> on plot </a:t>
                </a:r>
                <a14:m>
                  <m:oMath xmlns:m="http://schemas.openxmlformats.org/officeDocument/2006/math">
                    <m:r>
                      <a:rPr lang="en-US" sz="2400" i="1">
                        <a:latin typeface="Cambria Math"/>
                      </a:rPr>
                      <m:t>𝑛</m:t>
                    </m:r>
                  </m:oMath>
                </a14:m>
                <a:r>
                  <a:rPr lang="en-US" sz="2400" dirty="0"/>
                  <a:t> at year </a:t>
                </a:r>
                <a14:m>
                  <m:oMath xmlns:m="http://schemas.openxmlformats.org/officeDocument/2006/math">
                    <m:r>
                      <a:rPr lang="en-US" sz="2400" i="1">
                        <a:latin typeface="Cambria Math"/>
                      </a:rPr>
                      <m:t>𝑡</m:t>
                    </m:r>
                  </m:oMath>
                </a14:m>
                <a:r>
                  <a:rPr lang="en-US" sz="2400" dirty="0" smtClean="0"/>
                  <a:t>;</a:t>
                </a:r>
              </a:p>
              <a:p>
                <a:pPr marL="0" indent="0">
                  <a:buNone/>
                </a:pPr>
                <a:r>
                  <a:rPr lang="en-US" sz="2400" b="1" dirty="0" smtClean="0"/>
                  <a:t>	</a:t>
                </a:r>
                <a14:m>
                  <m:oMath xmlns:m="http://schemas.openxmlformats.org/officeDocument/2006/math">
                    <m:sSub>
                      <m:sSubPr>
                        <m:ctrlPr>
                          <a:rPr lang="en-US" sz="2400" b="1" i="1">
                            <a:latin typeface="Cambria Math"/>
                          </a:rPr>
                        </m:ctrlPr>
                      </m:sSubPr>
                      <m:e>
                        <m:r>
                          <a:rPr lang="en-US" sz="2400" b="1" i="1">
                            <a:latin typeface="Cambria Math"/>
                          </a:rPr>
                          <m:t>𝜷</m:t>
                        </m:r>
                      </m:e>
                      <m:sub>
                        <m:r>
                          <a:rPr lang="en-US" sz="2400" b="1" i="1">
                            <a:latin typeface="Cambria Math"/>
                          </a:rPr>
                          <m:t>𝒊</m:t>
                        </m:r>
                      </m:sub>
                    </m:sSub>
                  </m:oMath>
                </a14:m>
                <a:r>
                  <a:rPr lang="en-US" sz="2400" b="1" dirty="0"/>
                  <a:t> </a:t>
                </a:r>
                <a:r>
                  <a:rPr lang="en-US" sz="2400" dirty="0"/>
                  <a:t>is a vector of </a:t>
                </a:r>
                <a:r>
                  <a:rPr lang="en-US" sz="2400" dirty="0" smtClean="0"/>
                  <a:t>coefficients;</a:t>
                </a:r>
                <a:endParaRPr lang="en-US" sz="2400" i="1" dirty="0" smtClean="0"/>
              </a:p>
              <a:p>
                <a:pPr marL="0" indent="0">
                  <a:buNone/>
                </a:pPr>
                <a:r>
                  <a:rPr lang="en-US" sz="2400" dirty="0" smtClean="0"/>
                  <a:t>	</a:t>
                </a:r>
                <a14:m>
                  <m:oMath xmlns:m="http://schemas.openxmlformats.org/officeDocument/2006/math">
                    <m:sSub>
                      <m:sSubPr>
                        <m:ctrlPr>
                          <a:rPr lang="en-US" sz="2400" i="1">
                            <a:latin typeface="Cambria Math"/>
                          </a:rPr>
                        </m:ctrlPr>
                      </m:sSubPr>
                      <m:e>
                        <m:r>
                          <a:rPr lang="en-US" sz="2400" i="1">
                            <a:latin typeface="Cambria Math"/>
                          </a:rPr>
                          <m:t>𝑑</m:t>
                        </m:r>
                      </m:e>
                      <m:sub>
                        <m:r>
                          <a:rPr lang="en-US" sz="2400" i="1">
                            <a:latin typeface="Cambria Math"/>
                          </a:rPr>
                          <m:t>𝑖𝑛𝑡</m:t>
                        </m:r>
                      </m:sub>
                    </m:sSub>
                  </m:oMath>
                </a14:m>
                <a:r>
                  <a:rPr lang="en-US" sz="2400" dirty="0"/>
                  <a:t> is an error term</a:t>
                </a:r>
                <a:r>
                  <a:rPr lang="en-US" sz="2400" dirty="0" smtClean="0"/>
                  <a:t>;</a:t>
                </a:r>
              </a:p>
              <a:p>
                <a:pPr marL="0" indent="0">
                  <a:buNone/>
                </a:pPr>
                <a:r>
                  <a:rPr lang="en-US" sz="2400" dirty="0" smtClean="0"/>
                  <a:t>	</a:t>
                </a:r>
                <a14:m>
                  <m:oMath xmlns:m="http://schemas.openxmlformats.org/officeDocument/2006/math">
                    <m:r>
                      <a:rPr lang="en-US" sz="2400" i="1">
                        <a:latin typeface="Cambria Math"/>
                      </a:rPr>
                      <m:t>𝜙</m:t>
                    </m:r>
                    <m:r>
                      <a:rPr lang="en-US" sz="2400" i="1">
                        <a:latin typeface="Cambria Math"/>
                      </a:rPr>
                      <m:t>()</m:t>
                    </m:r>
                  </m:oMath>
                </a14:m>
                <a:r>
                  <a:rPr lang="en-US" sz="2400" dirty="0"/>
                  <a:t> is a suitable transformation with its domain on the unit </a:t>
                </a:r>
                <a:r>
                  <a:rPr lang="en-US" sz="2400" dirty="0" smtClean="0"/>
                  <a:t>interval.</a:t>
                </a:r>
              </a:p>
              <a:p>
                <a:pPr marL="0" indent="0">
                  <a:buNone/>
                </a:pPr>
                <a:endParaRPr lang="en-US" sz="2400" dirty="0" smtClean="0"/>
              </a:p>
              <a:p>
                <a:pPr marL="0" indent="0">
                  <a:buNone/>
                </a:pP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4704"/>
                <a:ext cx="8229600" cy="5361459"/>
              </a:xfrm>
              <a:blipFill rotWithShape="0">
                <a:blip r:embed="rId2"/>
                <a:stretch>
                  <a:fillRect l="-1111" r="-1111"/>
                </a:stretch>
              </a:blipFill>
            </p:spPr>
            <p:txBody>
              <a:bodyPr/>
              <a:lstStyle/>
              <a:p>
                <a:r>
                  <a:rPr lang="en-US">
                    <a:noFill/>
                  </a:rPr>
                  <a:t> </a:t>
                </a:r>
              </a:p>
            </p:txBody>
          </p:sp>
        </mc:Fallback>
      </mc:AlternateContent>
      <p:sp>
        <p:nvSpPr>
          <p:cNvPr id="4" name="Title 1"/>
          <p:cNvSpPr>
            <a:spLocks noGrp="1"/>
          </p:cNvSpPr>
          <p:nvPr>
            <p:ph type="title"/>
          </p:nvPr>
        </p:nvSpPr>
        <p:spPr>
          <a:xfrm>
            <a:off x="457200" y="274638"/>
            <a:ext cx="8229600" cy="1143000"/>
          </a:xfrm>
        </p:spPr>
        <p:txBody>
          <a:bodyPr>
            <a:normAutofit/>
          </a:bodyPr>
          <a:lstStyle/>
          <a:p>
            <a:pPr algn="l"/>
            <a:r>
              <a:rPr lang="en-US" dirty="0" smtClean="0"/>
              <a:t>A Proportion Type Model</a:t>
            </a:r>
            <a:endParaRPr lang="en-US" dirty="0"/>
          </a:p>
        </p:txBody>
      </p:sp>
    </p:spTree>
    <p:extLst>
      <p:ext uri="{BB962C8B-B14F-4D97-AF65-F5344CB8AC3E}">
        <p14:creationId xmlns:p14="http://schemas.microsoft.com/office/powerpoint/2010/main" val="197048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a transformation for a proportions models</a:t>
            </a:r>
            <a:endParaRPr lang="en-US" dirty="0"/>
          </a:p>
        </p:txBody>
      </p:sp>
      <p:sp>
        <p:nvSpPr>
          <p:cNvPr id="3" name="Content Placeholder 2"/>
          <p:cNvSpPr>
            <a:spLocks noGrp="1"/>
          </p:cNvSpPr>
          <p:nvPr>
            <p:ph idx="1"/>
          </p:nvPr>
        </p:nvSpPr>
        <p:spPr/>
        <p:txBody>
          <a:bodyPr/>
          <a:lstStyle/>
          <a:p>
            <a:r>
              <a:rPr lang="en-US" dirty="0" smtClean="0"/>
              <a:t>Linear estimation.</a:t>
            </a:r>
          </a:p>
          <a:p>
            <a:r>
              <a:rPr lang="en-US" dirty="0" smtClean="0"/>
              <a:t>Many observations zero, many &gt; zero.</a:t>
            </a:r>
          </a:p>
          <a:p>
            <a:r>
              <a:rPr lang="en-US" dirty="0" smtClean="0"/>
              <a:t>No need to interpret as choice model.</a:t>
            </a:r>
          </a:p>
          <a:p>
            <a:r>
              <a:rPr lang="en-US" dirty="0" smtClean="0"/>
              <a:t>Outside option, land not in major crops well measured.</a:t>
            </a:r>
            <a:endParaRPr lang="en-US" dirty="0"/>
          </a:p>
        </p:txBody>
      </p:sp>
    </p:spTree>
    <p:extLst>
      <p:ext uri="{BB962C8B-B14F-4D97-AF65-F5344CB8AC3E}">
        <p14:creationId xmlns:p14="http://schemas.microsoft.com/office/powerpoint/2010/main" val="3927838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a:t>
            </a:r>
            <a:r>
              <a:rPr lang="en-US" baseline="0" dirty="0" smtClean="0"/>
              <a:t> of Form to estimate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Berry 1994 (within </a:t>
                </a:r>
                <a:r>
                  <a:rPr lang="en-US" dirty="0" err="1" smtClean="0"/>
                  <a:t>logit</a:t>
                </a:r>
                <a:r>
                  <a:rPr lang="en-US" dirty="0" smtClean="0"/>
                  <a:t> framework):</a:t>
                </a:r>
              </a:p>
              <a:p>
                <a:pPr marL="0" indent="0" algn="ctr">
                  <a:buNone/>
                </a:pPr>
                <a:r>
                  <a:rPr lang="en-US" dirty="0" smtClean="0"/>
                  <a:t> </a:t>
                </a:r>
                <a14:m>
                  <m:oMath xmlns:m="http://schemas.openxmlformats.org/officeDocument/2006/math">
                    <m:func>
                      <m:funcPr>
                        <m:ctrlPr>
                          <a:rPr lang="en-US" i="1">
                            <a:latin typeface="Cambria Math"/>
                          </a:rPr>
                        </m:ctrlPr>
                      </m:funcPr>
                      <m:fName>
                        <m:r>
                          <a:rPr lang="en-US" i="1">
                            <a:latin typeface="Cambria Math"/>
                          </a:rPr>
                          <m:t>𝑙𝑜𝑔</m:t>
                        </m:r>
                      </m:fName>
                      <m:e>
                        <m:d>
                          <m:dPr>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𝑖𝑛𝑡</m:t>
                                </m:r>
                              </m:sub>
                            </m:sSub>
                          </m:e>
                        </m:d>
                      </m:e>
                    </m:func>
                    <m:r>
                      <a:rPr lang="en-US" i="1">
                        <a:latin typeface="Cambria Math"/>
                      </a:rPr>
                      <m:t>−</m:t>
                    </m:r>
                    <m:func>
                      <m:funcPr>
                        <m:ctrlPr>
                          <a:rPr lang="en-US" i="1">
                            <a:latin typeface="Cambria Math"/>
                          </a:rPr>
                        </m:ctrlPr>
                      </m:funcPr>
                      <m:fName>
                        <m:r>
                          <a:rPr lang="en-US" i="1">
                            <a:latin typeface="Cambria Math"/>
                          </a:rPr>
                          <m:t>𝑙𝑜𝑔</m:t>
                        </m:r>
                      </m:fName>
                      <m:e>
                        <m:d>
                          <m:dPr>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0</m:t>
                                </m:r>
                                <m:r>
                                  <a:rPr lang="en-US" i="1">
                                    <a:latin typeface="Cambria Math"/>
                                  </a:rPr>
                                  <m:t>𝑛𝑡</m:t>
                                </m:r>
                              </m:sub>
                            </m:sSub>
                          </m:e>
                        </m:d>
                      </m:e>
                    </m:func>
                    <m:r>
                      <a:rPr lang="en-US" i="1">
                        <a:latin typeface="Cambria Math"/>
                      </a:rPr>
                      <m:t>=</m:t>
                    </m:r>
                    <m:sSub>
                      <m:sSubPr>
                        <m:ctrlPr>
                          <a:rPr lang="en-US" b="1" i="1">
                            <a:latin typeface="Cambria Math"/>
                          </a:rPr>
                        </m:ctrlPr>
                      </m:sSubPr>
                      <m:e>
                        <m:sSub>
                          <m:sSubPr>
                            <m:ctrlPr>
                              <a:rPr lang="en-US" b="1" i="1">
                                <a:latin typeface="Cambria Math"/>
                              </a:rPr>
                            </m:ctrlPr>
                          </m:sSubPr>
                          <m:e>
                            <m:r>
                              <a:rPr lang="en-US" b="1" i="1">
                                <a:latin typeface="Cambria Math"/>
                              </a:rPr>
                              <m:t>𝜷</m:t>
                            </m:r>
                          </m:e>
                          <m:sub>
                            <m:r>
                              <a:rPr lang="en-US" b="1" i="1">
                                <a:latin typeface="Cambria Math"/>
                              </a:rPr>
                              <m:t>𝒊</m:t>
                            </m:r>
                          </m:sub>
                        </m:sSub>
                        <m:r>
                          <a:rPr lang="en-US" b="1" i="1">
                            <a:latin typeface="Cambria Math"/>
                          </a:rPr>
                          <m:t>′</m:t>
                        </m:r>
                        <m:r>
                          <a:rPr lang="en-US" b="1" i="1">
                            <a:latin typeface="Cambria Math"/>
                          </a:rPr>
                          <m:t>𝑿</m:t>
                        </m:r>
                      </m:e>
                      <m:sub>
                        <m:r>
                          <a:rPr lang="en-US" b="1" i="1">
                            <a:latin typeface="Cambria Math"/>
                          </a:rPr>
                          <m:t>𝒊𝒏𝒕</m:t>
                        </m:r>
                      </m:sub>
                    </m:sSub>
                    <m:r>
                      <a:rPr lang="en-US" i="1">
                        <a:latin typeface="Cambria Math"/>
                      </a:rPr>
                      <m:t>+</m:t>
                    </m:r>
                    <m:sSub>
                      <m:sSubPr>
                        <m:ctrlPr>
                          <a:rPr lang="en-US" i="1">
                            <a:latin typeface="Cambria Math"/>
                          </a:rPr>
                        </m:ctrlPr>
                      </m:sSubPr>
                      <m:e>
                        <m:r>
                          <a:rPr lang="en-US" i="1">
                            <a:latin typeface="Cambria Math"/>
                          </a:rPr>
                          <m:t>𝑑</m:t>
                        </m:r>
                      </m:e>
                      <m:sub>
                        <m:r>
                          <a:rPr lang="en-US" i="1">
                            <a:latin typeface="Cambria Math"/>
                          </a:rPr>
                          <m:t>𝑖𝑛𝑡</m:t>
                        </m:r>
                      </m:sub>
                    </m:sSub>
                  </m:oMath>
                </a14:m>
                <a:endParaRPr lang="en-US" dirty="0" smtClean="0"/>
              </a:p>
              <a:p>
                <a:endParaRPr lang="en-US" dirty="0" smtClean="0"/>
              </a:p>
              <a:p>
                <a:r>
                  <a:rPr lang="en-US" dirty="0" smtClean="0"/>
                  <a:t>We </a:t>
                </a:r>
                <a:r>
                  <a:rPr lang="en-US" dirty="0"/>
                  <a:t>use a ratio </a:t>
                </a:r>
                <a:r>
                  <a:rPr lang="en-US" dirty="0" smtClean="0"/>
                  <a:t>transformation (not </a:t>
                </a:r>
                <a:r>
                  <a:rPr lang="en-US" dirty="0" err="1" smtClean="0"/>
                  <a:t>logit</a:t>
                </a:r>
                <a:r>
                  <a:rPr lang="en-US" dirty="0" smtClean="0"/>
                  <a:t>):</a:t>
                </a:r>
              </a:p>
              <a:p>
                <a:pPr marL="0" indent="0" algn="r">
                  <a:buNone/>
                </a:pPr>
                <a14:m>
                  <m:oMath xmlns:m="http://schemas.openxmlformats.org/officeDocument/2006/math">
                    <m:f>
                      <m:fPr>
                        <m:ctrlPr>
                          <a:rPr lang="en-US" i="1">
                            <a:latin typeface="Cambria Math"/>
                          </a:rPr>
                        </m:ctrlPr>
                      </m:fPr>
                      <m:num>
                        <m:sSub>
                          <m:sSubPr>
                            <m:ctrlPr>
                              <a:rPr lang="en-US" i="1">
                                <a:latin typeface="Cambria Math"/>
                              </a:rPr>
                            </m:ctrlPr>
                          </m:sSubPr>
                          <m:e>
                            <m:r>
                              <a:rPr lang="en-US" i="1">
                                <a:latin typeface="Cambria Math"/>
                              </a:rPr>
                              <m:t>𝑆</m:t>
                            </m:r>
                          </m:e>
                          <m:sub>
                            <m:r>
                              <a:rPr lang="en-US" i="1">
                                <a:latin typeface="Cambria Math"/>
                              </a:rPr>
                              <m:t>𝑖𝑛𝑡</m:t>
                            </m:r>
                          </m:sub>
                        </m:sSub>
                      </m:num>
                      <m:den>
                        <m:sSub>
                          <m:sSubPr>
                            <m:ctrlPr>
                              <a:rPr lang="en-US" i="1">
                                <a:latin typeface="Cambria Math"/>
                              </a:rPr>
                            </m:ctrlPr>
                          </m:sSubPr>
                          <m:e>
                            <m:r>
                              <a:rPr lang="en-US" i="1">
                                <a:latin typeface="Cambria Math"/>
                              </a:rPr>
                              <m:t>𝑆</m:t>
                            </m:r>
                          </m:e>
                          <m:sub>
                            <m:r>
                              <a:rPr lang="en-US" i="1">
                                <a:latin typeface="Cambria Math"/>
                              </a:rPr>
                              <m:t>0</m:t>
                            </m:r>
                            <m:r>
                              <a:rPr lang="en-US" i="1">
                                <a:latin typeface="Cambria Math"/>
                              </a:rPr>
                              <m:t>𝑛𝑡</m:t>
                            </m:r>
                          </m:sub>
                        </m:sSub>
                      </m:den>
                    </m:f>
                    <m:r>
                      <a:rPr lang="en-US" i="1">
                        <a:latin typeface="Cambria Math"/>
                      </a:rPr>
                      <m:t>=</m:t>
                    </m:r>
                    <m:sSub>
                      <m:sSubPr>
                        <m:ctrlPr>
                          <a:rPr lang="en-US" b="1" i="1">
                            <a:latin typeface="Cambria Math"/>
                          </a:rPr>
                        </m:ctrlPr>
                      </m:sSubPr>
                      <m:e>
                        <m:sSub>
                          <m:sSubPr>
                            <m:ctrlPr>
                              <a:rPr lang="en-US" b="1" i="1">
                                <a:latin typeface="Cambria Math"/>
                              </a:rPr>
                            </m:ctrlPr>
                          </m:sSubPr>
                          <m:e>
                            <m:r>
                              <a:rPr lang="en-US" b="1" i="1">
                                <a:latin typeface="Cambria Math"/>
                              </a:rPr>
                              <m:t>𝜷</m:t>
                            </m:r>
                          </m:e>
                          <m:sub>
                            <m:r>
                              <a:rPr lang="en-US" b="1" i="1">
                                <a:latin typeface="Cambria Math"/>
                              </a:rPr>
                              <m:t>𝒊</m:t>
                            </m:r>
                          </m:sub>
                        </m:sSub>
                        <m:r>
                          <a:rPr lang="en-US" b="1" i="1">
                            <a:latin typeface="Cambria Math"/>
                          </a:rPr>
                          <m:t>′</m:t>
                        </m:r>
                        <m:r>
                          <a:rPr lang="en-US" b="1" i="1">
                            <a:latin typeface="Cambria Math"/>
                          </a:rPr>
                          <m:t>𝑿</m:t>
                        </m:r>
                      </m:e>
                      <m:sub>
                        <m:r>
                          <a:rPr lang="en-US" b="1" i="1">
                            <a:latin typeface="Cambria Math"/>
                          </a:rPr>
                          <m:t>𝒊𝒏𝒕</m:t>
                        </m:r>
                      </m:sub>
                    </m:sSub>
                    <m:r>
                      <a:rPr lang="en-US" i="1">
                        <a:latin typeface="Cambria Math"/>
                      </a:rPr>
                      <m:t>+</m:t>
                    </m:r>
                    <m:sSub>
                      <m:sSubPr>
                        <m:ctrlPr>
                          <a:rPr lang="en-US" i="1">
                            <a:latin typeface="Cambria Math"/>
                          </a:rPr>
                        </m:ctrlPr>
                      </m:sSubPr>
                      <m:e>
                        <m:r>
                          <a:rPr lang="en-US" i="1">
                            <a:latin typeface="Cambria Math"/>
                          </a:rPr>
                          <m:t>𝑑</m:t>
                        </m:r>
                      </m:e>
                      <m:sub>
                        <m:r>
                          <a:rPr lang="en-US" i="1">
                            <a:latin typeface="Cambria Math"/>
                          </a:rPr>
                          <m:t>𝑖𝑛𝑡</m:t>
                        </m:r>
                        <m:r>
                          <a:rPr lang="en-US" b="0" i="1" smtClean="0">
                            <a:latin typeface="Cambria Math" panose="02040503050406030204" pitchFamily="18" charset="0"/>
                          </a:rPr>
                          <m:t>             </m:t>
                        </m:r>
                      </m:sub>
                    </m:sSub>
                  </m:oMath>
                </a14:m>
                <a:r>
                  <a:rPr lang="en-US" dirty="0" smtClean="0"/>
                  <a:t>               .</a:t>
                </a:r>
              </a:p>
              <a:p>
                <a:pPr marL="0" indent="0">
                  <a:buNone/>
                </a:pPr>
                <a:r>
                  <a:rPr lang="en-US" dirty="0" smtClean="0"/>
                  <a:t>We estimate by </a:t>
                </a:r>
                <a:r>
                  <a:rPr lang="en-US" dirty="0" err="1" smtClean="0"/>
                  <a:t>tobit</a:t>
                </a:r>
                <a:r>
                  <a:rPr lang="en-US" dirty="0" smtClean="0"/>
                  <a:t>.  Share of residual land, S</a:t>
                </a:r>
                <a:r>
                  <a:rPr lang="en-US" baseline="-25000" dirty="0" smtClean="0"/>
                  <a:t>0</a:t>
                </a:r>
                <a:r>
                  <a:rPr lang="en-US" dirty="0" smtClean="0"/>
                  <a:t>, is never zero.</a:t>
                </a:r>
              </a:p>
              <a:p>
                <a:pPr marL="0" indent="0" algn="r">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852" t="-1752" r="-1852"/>
                </a:stretch>
              </a:blipFill>
            </p:spPr>
            <p:txBody>
              <a:bodyPr/>
              <a:lstStyle/>
              <a:p>
                <a:r>
                  <a:rPr lang="en-US">
                    <a:noFill/>
                  </a:rPr>
                  <a:t> </a:t>
                </a:r>
              </a:p>
            </p:txBody>
          </p:sp>
        </mc:Fallback>
      </mc:AlternateContent>
    </p:spTree>
    <p:extLst>
      <p:ext uri="{BB962C8B-B14F-4D97-AF65-F5344CB8AC3E}">
        <p14:creationId xmlns:p14="http://schemas.microsoft.com/office/powerpoint/2010/main" val="1808064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Expected shares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i="1">
                              <a:latin typeface="Cambria Math"/>
                            </a:rPr>
                            <m:t>𝑆</m:t>
                          </m:r>
                        </m:e>
                        <m:sub>
                          <m:r>
                            <a:rPr lang="en-US" i="1">
                              <a:latin typeface="Cambria Math"/>
                            </a:rPr>
                            <m:t>0</m:t>
                          </m:r>
                          <m:r>
                            <a:rPr lang="en-US" i="1">
                              <a:latin typeface="Cambria Math"/>
                            </a:rPr>
                            <m:t>𝑛𝑡</m:t>
                          </m:r>
                        </m:sub>
                      </m:sSub>
                      <m:r>
                        <a:rPr lang="en-US" i="1">
                          <a:latin typeface="Cambria Math"/>
                        </a:rPr>
                        <m:t>=</m:t>
                      </m:r>
                      <m:f>
                        <m:fPr>
                          <m:ctrlPr>
                            <a:rPr lang="en-US" i="1">
                              <a:latin typeface="Cambria Math"/>
                            </a:rPr>
                          </m:ctrlPr>
                        </m:fPr>
                        <m:num>
                          <m:r>
                            <a:rPr lang="en-US" i="1">
                              <a:latin typeface="Cambria Math"/>
                            </a:rPr>
                            <m:t>1</m:t>
                          </m:r>
                        </m:num>
                        <m:den>
                          <m:r>
                            <a:rPr lang="en-US" i="1">
                              <a:latin typeface="Cambria Math"/>
                            </a:rPr>
                            <m:t>1+</m:t>
                          </m:r>
                          <m:nary>
                            <m:naryPr>
                              <m:chr m:val="∑"/>
                              <m:limLoc m:val="undOvr"/>
                              <m:ctrlPr>
                                <a:rPr lang="en-US" i="1">
                                  <a:latin typeface="Cambria Math"/>
                                </a:rPr>
                              </m:ctrlPr>
                            </m:naryPr>
                            <m:sub>
                              <m:r>
                                <a:rPr lang="en-US" i="1">
                                  <a:latin typeface="Cambria Math"/>
                                </a:rPr>
                                <m:t>𝑗</m:t>
                              </m:r>
                              <m:r>
                                <a:rPr lang="en-US" i="1">
                                  <a:latin typeface="Cambria Math"/>
                                </a:rPr>
                                <m:t>=1</m:t>
                              </m:r>
                            </m:sub>
                            <m:sup>
                              <m:r>
                                <a:rPr lang="en-US" i="1">
                                  <a:latin typeface="Cambria Math"/>
                                </a:rPr>
                                <m:t>𝑀</m:t>
                              </m:r>
                            </m:sup>
                            <m:e>
                              <m:d>
                                <m:dPr>
                                  <m:ctrlPr>
                                    <a:rPr lang="en-US" b="1" i="1">
                                      <a:latin typeface="Cambria Math"/>
                                    </a:rPr>
                                  </m:ctrlPr>
                                </m:dPr>
                                <m:e>
                                  <m:sSub>
                                    <m:sSubPr>
                                      <m:ctrlPr>
                                        <a:rPr lang="en-US" b="1" i="1">
                                          <a:latin typeface="Cambria Math"/>
                                        </a:rPr>
                                      </m:ctrlPr>
                                    </m:sSubPr>
                                    <m:e>
                                      <m:sSub>
                                        <m:sSubPr>
                                          <m:ctrlPr>
                                            <a:rPr lang="en-US" b="1" i="1">
                                              <a:latin typeface="Cambria Math"/>
                                            </a:rPr>
                                          </m:ctrlPr>
                                        </m:sSubPr>
                                        <m:e>
                                          <m:r>
                                            <a:rPr lang="en-US" b="1" i="1">
                                              <a:latin typeface="Cambria Math"/>
                                            </a:rPr>
                                            <m:t>𝜷</m:t>
                                          </m:r>
                                        </m:e>
                                        <m:sub>
                                          <m:r>
                                            <a:rPr lang="en-US" b="1" i="1">
                                              <a:latin typeface="Cambria Math"/>
                                            </a:rPr>
                                            <m:t>𝒋</m:t>
                                          </m:r>
                                        </m:sub>
                                      </m:sSub>
                                      <m:r>
                                        <a:rPr lang="en-US" b="1" i="1">
                                          <a:latin typeface="Cambria Math"/>
                                        </a:rPr>
                                        <m:t>′</m:t>
                                      </m:r>
                                      <m:r>
                                        <a:rPr lang="en-US" b="1" i="1">
                                          <a:latin typeface="Cambria Math"/>
                                        </a:rPr>
                                        <m:t>𝑿</m:t>
                                      </m:r>
                                    </m:e>
                                    <m:sub>
                                      <m:r>
                                        <a:rPr lang="en-US" b="1" i="1">
                                          <a:latin typeface="Cambria Math"/>
                                        </a:rPr>
                                        <m:t>𝒋𝒏𝒕</m:t>
                                      </m:r>
                                    </m:sub>
                                  </m:sSub>
                                  <m:r>
                                    <a:rPr lang="en-US" i="1">
                                      <a:latin typeface="Cambria Math"/>
                                    </a:rPr>
                                    <m:t>+</m:t>
                                  </m:r>
                                  <m:sSub>
                                    <m:sSubPr>
                                      <m:ctrlPr>
                                        <a:rPr lang="en-US" i="1">
                                          <a:latin typeface="Cambria Math"/>
                                        </a:rPr>
                                      </m:ctrlPr>
                                    </m:sSubPr>
                                    <m:e>
                                      <m:r>
                                        <a:rPr lang="en-US" i="1">
                                          <a:latin typeface="Cambria Math"/>
                                        </a:rPr>
                                        <m:t>𝑑</m:t>
                                      </m:r>
                                    </m:e>
                                    <m:sub>
                                      <m:r>
                                        <a:rPr lang="en-US" i="1">
                                          <a:latin typeface="Cambria Math"/>
                                        </a:rPr>
                                        <m:t>𝑗𝑛𝑡</m:t>
                                      </m:r>
                                    </m:sub>
                                  </m:sSub>
                                </m:e>
                              </m:d>
                            </m:e>
                          </m:nary>
                        </m:den>
                      </m:f>
                    </m:oMath>
                  </m:oMathPara>
                </a14:m>
                <a:endParaRPr lang="en-US" b="1" dirty="0" smtClean="0"/>
              </a:p>
              <a:p>
                <a:pPr marL="0" indent="0">
                  <a:buNone/>
                </a:pPr>
                <a:r>
                  <a:rPr lang="en-US" dirty="0" smtClean="0"/>
                  <a:t>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𝑖𝑛𝑡</m:t>
                        </m:r>
                      </m:sub>
                    </m:sSub>
                    <m:r>
                      <a:rPr lang="en-US" i="1">
                        <a:latin typeface="Cambria Math"/>
                      </a:rPr>
                      <m:t>=</m:t>
                    </m:r>
                    <m:f>
                      <m:fPr>
                        <m:ctrlPr>
                          <a:rPr lang="en-US" i="1">
                            <a:latin typeface="Cambria Math"/>
                          </a:rPr>
                        </m:ctrlPr>
                      </m:fPr>
                      <m:num>
                        <m:sSub>
                          <m:sSubPr>
                            <m:ctrlPr>
                              <a:rPr lang="en-US" b="1" i="1">
                                <a:latin typeface="Cambria Math"/>
                              </a:rPr>
                            </m:ctrlPr>
                          </m:sSubPr>
                          <m:e>
                            <m:r>
                              <a:rPr lang="en-US" b="1" i="1">
                                <a:latin typeface="Cambria Math"/>
                              </a:rPr>
                              <m:t>𝜷</m:t>
                            </m:r>
                          </m:e>
                          <m:sub>
                            <m:r>
                              <a:rPr lang="en-US" b="1" i="1">
                                <a:latin typeface="Cambria Math"/>
                              </a:rPr>
                              <m:t>𝒊</m:t>
                            </m:r>
                          </m:sub>
                        </m:sSub>
                        <m:sSub>
                          <m:sSubPr>
                            <m:ctrlPr>
                              <a:rPr lang="en-US" b="1" i="1">
                                <a:latin typeface="Cambria Math"/>
                              </a:rPr>
                            </m:ctrlPr>
                          </m:sSubPr>
                          <m:e>
                            <m:r>
                              <a:rPr lang="en-US" b="1" i="1">
                                <a:latin typeface="Cambria Math"/>
                              </a:rPr>
                              <m:t>′</m:t>
                            </m:r>
                            <m:r>
                              <a:rPr lang="en-US" b="1" i="1">
                                <a:latin typeface="Cambria Math"/>
                              </a:rPr>
                              <m:t>𝑿</m:t>
                            </m:r>
                          </m:e>
                          <m:sub>
                            <m:r>
                              <a:rPr lang="en-US" b="1" i="1">
                                <a:latin typeface="Cambria Math"/>
                              </a:rPr>
                              <m:t>𝒊𝒏𝒕</m:t>
                            </m:r>
                          </m:sub>
                        </m:sSub>
                        <m:r>
                          <a:rPr lang="en-US" i="1">
                            <a:latin typeface="Cambria Math"/>
                          </a:rPr>
                          <m:t>+</m:t>
                        </m:r>
                        <m:sSub>
                          <m:sSubPr>
                            <m:ctrlPr>
                              <a:rPr lang="en-US" i="1">
                                <a:latin typeface="Cambria Math"/>
                              </a:rPr>
                            </m:ctrlPr>
                          </m:sSubPr>
                          <m:e>
                            <m:r>
                              <a:rPr lang="en-US" i="1">
                                <a:latin typeface="Cambria Math"/>
                              </a:rPr>
                              <m:t>𝑑</m:t>
                            </m:r>
                          </m:e>
                          <m:sub>
                            <m:r>
                              <a:rPr lang="en-US" i="1">
                                <a:latin typeface="Cambria Math"/>
                              </a:rPr>
                              <m:t>𝑖𝑛𝑡</m:t>
                            </m:r>
                          </m:sub>
                        </m:sSub>
                      </m:num>
                      <m:den>
                        <m:r>
                          <a:rPr lang="en-US" i="1">
                            <a:latin typeface="Cambria Math"/>
                          </a:rPr>
                          <m:t>1+</m:t>
                        </m:r>
                        <m:nary>
                          <m:naryPr>
                            <m:chr m:val="∑"/>
                            <m:limLoc m:val="undOvr"/>
                            <m:ctrlPr>
                              <a:rPr lang="en-US" i="1">
                                <a:latin typeface="Cambria Math"/>
                              </a:rPr>
                            </m:ctrlPr>
                          </m:naryPr>
                          <m:sub>
                            <m:r>
                              <a:rPr lang="en-US" i="1">
                                <a:latin typeface="Cambria Math"/>
                              </a:rPr>
                              <m:t>𝑗</m:t>
                            </m:r>
                            <m:r>
                              <a:rPr lang="en-US" i="1">
                                <a:latin typeface="Cambria Math"/>
                              </a:rPr>
                              <m:t>=1</m:t>
                            </m:r>
                          </m:sub>
                          <m:sup>
                            <m:r>
                              <a:rPr lang="en-US" i="1">
                                <a:latin typeface="Cambria Math"/>
                              </a:rPr>
                              <m:t>𝑀</m:t>
                            </m:r>
                          </m:sup>
                          <m:e>
                            <m:d>
                              <m:dPr>
                                <m:ctrlPr>
                                  <a:rPr lang="en-US" b="1" i="1">
                                    <a:latin typeface="Cambria Math"/>
                                  </a:rPr>
                                </m:ctrlPr>
                              </m:dPr>
                              <m:e>
                                <m:sSub>
                                  <m:sSubPr>
                                    <m:ctrlPr>
                                      <a:rPr lang="en-US" b="1" i="1">
                                        <a:latin typeface="Cambria Math"/>
                                      </a:rPr>
                                    </m:ctrlPr>
                                  </m:sSubPr>
                                  <m:e>
                                    <m:sSub>
                                      <m:sSubPr>
                                        <m:ctrlPr>
                                          <a:rPr lang="en-US" b="1" i="1">
                                            <a:latin typeface="Cambria Math"/>
                                          </a:rPr>
                                        </m:ctrlPr>
                                      </m:sSubPr>
                                      <m:e>
                                        <m:r>
                                          <a:rPr lang="en-US" b="1" i="1">
                                            <a:latin typeface="Cambria Math"/>
                                          </a:rPr>
                                          <m:t>𝜷</m:t>
                                        </m:r>
                                      </m:e>
                                      <m:sub>
                                        <m:r>
                                          <a:rPr lang="en-US" b="1" i="1">
                                            <a:latin typeface="Cambria Math"/>
                                          </a:rPr>
                                          <m:t>𝒋</m:t>
                                        </m:r>
                                      </m:sub>
                                    </m:sSub>
                                    <m:r>
                                      <a:rPr lang="en-US" b="1" i="1">
                                        <a:latin typeface="Cambria Math"/>
                                      </a:rPr>
                                      <m:t>′</m:t>
                                    </m:r>
                                    <m:r>
                                      <a:rPr lang="en-US" b="1" i="1">
                                        <a:latin typeface="Cambria Math"/>
                                      </a:rPr>
                                      <m:t>𝑿</m:t>
                                    </m:r>
                                  </m:e>
                                  <m:sub>
                                    <m:r>
                                      <a:rPr lang="en-US" b="1" i="1">
                                        <a:latin typeface="Cambria Math"/>
                                      </a:rPr>
                                      <m:t>𝒋𝒏𝒕</m:t>
                                    </m:r>
                                  </m:sub>
                                </m:sSub>
                                <m:r>
                                  <a:rPr lang="en-US" i="1">
                                    <a:latin typeface="Cambria Math"/>
                                  </a:rPr>
                                  <m:t>+</m:t>
                                </m:r>
                                <m:sSub>
                                  <m:sSubPr>
                                    <m:ctrlPr>
                                      <a:rPr lang="en-US" i="1">
                                        <a:latin typeface="Cambria Math"/>
                                      </a:rPr>
                                    </m:ctrlPr>
                                  </m:sSubPr>
                                  <m:e>
                                    <m:r>
                                      <a:rPr lang="en-US" i="1">
                                        <a:latin typeface="Cambria Math"/>
                                      </a:rPr>
                                      <m:t>𝑑</m:t>
                                    </m:r>
                                  </m:e>
                                  <m:sub>
                                    <m:r>
                                      <a:rPr lang="en-US" i="1">
                                        <a:latin typeface="Cambria Math"/>
                                      </a:rPr>
                                      <m:t>𝑗𝑛𝑡</m:t>
                                    </m:r>
                                  </m:sub>
                                </m:sSub>
                              </m:e>
                            </m:d>
                          </m:e>
                        </m:nary>
                      </m:den>
                    </m:f>
                  </m:oMath>
                </a14:m>
                <a:endParaRPr lang="en-US" dirty="0" smtClean="0"/>
              </a:p>
              <a:p>
                <a:endParaRPr lang="en-US" dirty="0"/>
              </a:p>
              <a:p>
                <a:pPr marL="0" indent="0">
                  <a:spcBef>
                    <a:spcPts val="0"/>
                  </a:spcBef>
                  <a:buNone/>
                  <a:defRPr/>
                </a:pPr>
                <a:r>
                  <a:rPr lang="en-US" dirty="0" smtClean="0"/>
                  <a:t>We simulate </a:t>
                </a:r>
                <a14:m>
                  <m:oMath xmlns:m="http://schemas.openxmlformats.org/officeDocument/2006/math">
                    <m:sSub>
                      <m:sSubPr>
                        <m:ctrlPr>
                          <a:rPr lang="en-US" i="1">
                            <a:latin typeface="Cambria Math"/>
                          </a:rPr>
                        </m:ctrlPr>
                      </m:sSubPr>
                      <m:e>
                        <m:r>
                          <a:rPr lang="en-US" i="1">
                            <a:latin typeface="Cambria Math"/>
                          </a:rPr>
                          <m:t>𝑑</m:t>
                        </m:r>
                      </m:e>
                      <m:sub>
                        <m:r>
                          <a:rPr lang="en-US" i="1">
                            <a:latin typeface="Cambria Math"/>
                          </a:rPr>
                          <m:t>𝑗𝑛𝑡</m:t>
                        </m:r>
                      </m:sub>
                    </m:sSub>
                  </m:oMath>
                </a14:m>
                <a:r>
                  <a:rPr lang="en-US" dirty="0"/>
                  <a:t> (</a:t>
                </a:r>
                <a14:m>
                  <m:oMath xmlns:m="http://schemas.openxmlformats.org/officeDocument/2006/math">
                    <m:r>
                      <a:rPr lang="en-US" i="1">
                        <a:latin typeface="Cambria Math"/>
                      </a:rPr>
                      <m:t>𝑗</m:t>
                    </m:r>
                    <m:r>
                      <a:rPr lang="en-US" i="1">
                        <a:latin typeface="Cambria Math"/>
                      </a:rPr>
                      <m:t>=1,…,</m:t>
                    </m:r>
                    <m:r>
                      <a:rPr lang="en-US" i="1">
                        <a:latin typeface="Cambria Math"/>
                      </a:rPr>
                      <m:t>𝑀</m:t>
                    </m:r>
                  </m:oMath>
                </a14:m>
                <a:r>
                  <a:rPr lang="en-US" dirty="0"/>
                  <a:t>) by taking draws from a left truncated normal distribution with mean 0, standard deviation </a:t>
                </a:r>
                <a14:m>
                  <m:oMath xmlns:m="http://schemas.openxmlformats.org/officeDocument/2006/math">
                    <m:sSub>
                      <m:sSubPr>
                        <m:ctrlPr>
                          <a:rPr lang="en-US" i="1">
                            <a:latin typeface="Cambria Math"/>
                          </a:rPr>
                        </m:ctrlPr>
                      </m:sSubPr>
                      <m:e>
                        <m:r>
                          <a:rPr lang="en-US" i="1">
                            <a:latin typeface="Cambria Math"/>
                          </a:rPr>
                          <m:t>𝜎</m:t>
                        </m:r>
                      </m:e>
                      <m:sub>
                        <m:r>
                          <a:rPr lang="en-US" i="1">
                            <a:latin typeface="Cambria Math"/>
                          </a:rPr>
                          <m:t>𝑗𝑛𝑡</m:t>
                        </m:r>
                      </m:sub>
                    </m:sSub>
                    <m:r>
                      <a:rPr lang="en-US" i="1">
                        <a:latin typeface="Cambria Math"/>
                      </a:rPr>
                      <m:t> </m:t>
                    </m:r>
                  </m:oMath>
                </a14:m>
                <a:r>
                  <a:rPr lang="en-US" dirty="0"/>
                  <a:t>and truncation at </a:t>
                </a:r>
                <a14:m>
                  <m:oMath xmlns:m="http://schemas.openxmlformats.org/officeDocument/2006/math">
                    <m:sSub>
                      <m:sSubPr>
                        <m:ctrlPr>
                          <a:rPr lang="en-US" b="1" i="1">
                            <a:latin typeface="Cambria Math"/>
                          </a:rPr>
                        </m:ctrlPr>
                      </m:sSubPr>
                      <m:e>
                        <m:r>
                          <a:rPr lang="en-US" b="1" i="1">
                            <a:latin typeface="Cambria Math"/>
                          </a:rPr>
                          <m:t>−</m:t>
                        </m:r>
                        <m:r>
                          <a:rPr lang="en-US" b="1" i="1">
                            <a:latin typeface="Cambria Math"/>
                          </a:rPr>
                          <m:t>𝜷</m:t>
                        </m:r>
                      </m:e>
                      <m:sub>
                        <m:r>
                          <a:rPr lang="en-US" b="1" i="1">
                            <a:latin typeface="Cambria Math"/>
                          </a:rPr>
                          <m:t>𝒊</m:t>
                        </m:r>
                      </m:sub>
                    </m:sSub>
                    <m:sSub>
                      <m:sSubPr>
                        <m:ctrlPr>
                          <a:rPr lang="en-US" b="1" i="1">
                            <a:latin typeface="Cambria Math"/>
                          </a:rPr>
                        </m:ctrlPr>
                      </m:sSubPr>
                      <m:e>
                        <m:r>
                          <a:rPr lang="en-US" b="1" i="1">
                            <a:latin typeface="Cambria Math"/>
                          </a:rPr>
                          <m:t>′</m:t>
                        </m:r>
                        <m:r>
                          <a:rPr lang="en-US" b="1" i="1">
                            <a:latin typeface="Cambria Math"/>
                          </a:rPr>
                          <m:t>𝑿</m:t>
                        </m:r>
                      </m:e>
                      <m:sub>
                        <m:r>
                          <a:rPr lang="en-US" b="1" i="1">
                            <a:latin typeface="Cambria Math"/>
                          </a:rPr>
                          <m:t>𝒋𝒏𝒕</m:t>
                        </m:r>
                      </m:sub>
                    </m:sSub>
                  </m:oMath>
                </a14:m>
                <a:r>
                  <a:rPr lang="en-US" b="1" dirty="0"/>
                  <a:t>. </a:t>
                </a:r>
                <a:r>
                  <a:rPr lang="en-US" dirty="0" smtClean="0"/>
                  <a:t>We calculate </a:t>
                </a:r>
                <a14:m>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𝑖𝑛𝑡</m:t>
                        </m:r>
                      </m:sub>
                    </m:sSub>
                  </m:oMath>
                </a14:m>
                <a:r>
                  <a:rPr lang="en-US" dirty="0"/>
                  <a:t> for each draw and take the averages.</a:t>
                </a:r>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704" r="-2519"/>
                </a:stretch>
              </a:blipFill>
            </p:spPr>
            <p:txBody>
              <a:bodyPr/>
              <a:lstStyle/>
              <a:p>
                <a:r>
                  <a:rPr lang="en-US">
                    <a:noFill/>
                  </a:rPr>
                  <a:t> </a:t>
                </a:r>
              </a:p>
            </p:txBody>
          </p:sp>
        </mc:Fallback>
      </mc:AlternateContent>
    </p:spTree>
    <p:extLst>
      <p:ext uri="{BB962C8B-B14F-4D97-AF65-F5344CB8AC3E}">
        <p14:creationId xmlns:p14="http://schemas.microsoft.com/office/powerpoint/2010/main" val="3681835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764704"/>
                <a:ext cx="8229600" cy="4824536"/>
              </a:xfrm>
            </p:spPr>
            <p:txBody>
              <a:bodyPr/>
              <a:lstStyle/>
              <a:p>
                <a:pPr marL="0" indent="0">
                  <a:buNone/>
                </a:pPr>
                <a:endParaRPr lang="en-US" dirty="0" smtClean="0"/>
              </a:p>
              <a:p>
                <a:pPr lvl="1"/>
                <a:r>
                  <a:rPr lang="en-US" dirty="0"/>
                  <a:t>H</a:t>
                </a:r>
                <a:r>
                  <a:rPr lang="en-US" dirty="0" smtClean="0"/>
                  <a:t>eteroscedasticity</a:t>
                </a:r>
                <a:r>
                  <a:rPr lang="en-US" dirty="0"/>
                  <a:t>, which would make straightforward tobit estimation </a:t>
                </a:r>
                <a:r>
                  <a:rPr lang="en-US" dirty="0" smtClean="0"/>
                  <a:t>inconsistent.</a:t>
                </a:r>
              </a:p>
              <a:p>
                <a:pPr lvl="1"/>
                <a:endParaRPr lang="en-US" dirty="0" smtClean="0"/>
              </a:p>
              <a:p>
                <a:pPr lvl="1"/>
                <a:r>
                  <a:rPr lang="en-US" dirty="0" smtClean="0"/>
                  <a:t>Solution: estimate </a:t>
                </a:r>
                <a:r>
                  <a:rPr lang="en-US" dirty="0"/>
                  <a:t>local Tobit models, each for only one county and its </a:t>
                </a:r>
                <a:r>
                  <a:rPr lang="en-US" dirty="0" smtClean="0"/>
                  <a:t>neighbors.</a:t>
                </a:r>
              </a:p>
              <a:p>
                <a:pPr lvl="1"/>
                <a:r>
                  <a:rPr lang="en-US" dirty="0"/>
                  <a:t>Neighbors of county </a:t>
                </a:r>
                <a14:m>
                  <m:oMath xmlns:m="http://schemas.openxmlformats.org/officeDocument/2006/math">
                    <m:r>
                      <a:rPr lang="en-US" i="1">
                        <a:latin typeface="Cambria Math"/>
                      </a:rPr>
                      <m:t>𝑖</m:t>
                    </m:r>
                  </m:oMath>
                </a14:m>
                <a:r>
                  <a:rPr lang="en-US" dirty="0"/>
                  <a:t> </a:t>
                </a:r>
                <a:r>
                  <a:rPr lang="en-US" dirty="0" smtClean="0"/>
                  <a:t>: counties </a:t>
                </a:r>
                <a:r>
                  <a:rPr lang="en-US" dirty="0"/>
                  <a:t>whose centroids are within 70 km distance of the centroid of county </a:t>
                </a:r>
                <a14:m>
                  <m:oMath xmlns:m="http://schemas.openxmlformats.org/officeDocument/2006/math">
                    <m:r>
                      <a:rPr lang="en-US" i="1">
                        <a:latin typeface="Cambria Math"/>
                      </a:rPr>
                      <m:t>𝑖</m:t>
                    </m:r>
                  </m:oMath>
                </a14:m>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764704"/>
                <a:ext cx="8229600" cy="4824536"/>
              </a:xfrm>
              <a:blipFill rotWithShape="0">
                <a:blip r:embed="rId2"/>
                <a:stretch>
                  <a:fillRect/>
                </a:stretch>
              </a:blipFill>
            </p:spPr>
            <p:txBody>
              <a:bodyPr/>
              <a:lstStyle/>
              <a:p>
                <a:r>
                  <a:rPr lang="en-US">
                    <a:noFill/>
                  </a:rPr>
                  <a:t> </a:t>
                </a:r>
              </a:p>
            </p:txBody>
          </p:sp>
        </mc:Fallback>
      </mc:AlternateContent>
      <p:sp>
        <p:nvSpPr>
          <p:cNvPr id="4" name="Title 1"/>
          <p:cNvSpPr>
            <a:spLocks noGrp="1"/>
          </p:cNvSpPr>
          <p:nvPr>
            <p:ph type="title"/>
          </p:nvPr>
        </p:nvSpPr>
        <p:spPr>
          <a:xfrm>
            <a:off x="457200" y="274638"/>
            <a:ext cx="8229600" cy="1143000"/>
          </a:xfrm>
        </p:spPr>
        <p:txBody>
          <a:bodyPr>
            <a:normAutofit/>
          </a:bodyPr>
          <a:lstStyle/>
          <a:p>
            <a:pPr algn="l"/>
            <a:r>
              <a:rPr lang="en-US" dirty="0" smtClean="0"/>
              <a:t>Spatial Correlation</a:t>
            </a:r>
            <a:endParaRPr lang="en-US" dirty="0"/>
          </a:p>
        </p:txBody>
      </p:sp>
    </p:spTree>
    <p:extLst>
      <p:ext uri="{BB962C8B-B14F-4D97-AF65-F5344CB8AC3E}">
        <p14:creationId xmlns:p14="http://schemas.microsoft.com/office/powerpoint/2010/main" val="1133541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6712"/>
                <a:ext cx="8229600" cy="5832648"/>
              </a:xfrm>
            </p:spPr>
            <p:txBody>
              <a:bodyPr>
                <a:normAutofit fontScale="92500" lnSpcReduction="20000"/>
              </a:bodyPr>
              <a:lstStyle/>
              <a:p>
                <a:pPr marL="0" indent="0">
                  <a:buNone/>
                </a:pPr>
                <a:endParaRPr lang="en-US" dirty="0" smtClean="0"/>
              </a:p>
              <a:p>
                <a:pPr marL="0" indent="0">
                  <a:buNone/>
                </a:pPr>
                <a:endParaRPr lang="en-US" sz="2000" i="1" dirty="0" smtClean="0"/>
              </a:p>
              <a:p>
                <a:pPr marL="0" indent="0">
                  <a:buNone/>
                </a:pPr>
                <a:endParaRPr lang="en-US" sz="2000" i="1" dirty="0" smtClean="0"/>
              </a:p>
              <a:p>
                <a:pPr marL="0" indent="0">
                  <a:buNone/>
                </a:pPr>
                <a:endParaRPr lang="en-US" sz="2000" i="1" dirty="0"/>
              </a:p>
              <a:p>
                <a:pPr marL="0" indent="0">
                  <a:buNone/>
                </a:pPr>
                <a:endParaRPr lang="en-US" sz="2000" i="1" dirty="0" smtClean="0"/>
              </a:p>
              <a:p>
                <a:pPr marL="0" indent="0">
                  <a:buNone/>
                </a:pPr>
                <a:endParaRPr lang="en-US" sz="2000" i="1" dirty="0" smtClean="0"/>
              </a:p>
              <a:p>
                <a:pPr marL="0" indent="0">
                  <a:buNone/>
                </a:pPr>
                <a:endParaRPr lang="en-US" sz="2000" i="1" dirty="0"/>
              </a:p>
              <a:p>
                <a:pPr marL="0" indent="0">
                  <a:buNone/>
                </a:pPr>
                <a:r>
                  <a:rPr lang="en-US" sz="2000" i="1" dirty="0" smtClean="0"/>
                  <a:t>Where     </a:t>
                </a:r>
                <a14:m>
                  <m:oMath xmlns:m="http://schemas.openxmlformats.org/officeDocument/2006/math">
                    <m:sSub>
                      <m:sSubPr>
                        <m:ctrlPr>
                          <a:rPr lang="en-US" sz="2000" i="1">
                            <a:latin typeface="Cambria Math"/>
                          </a:rPr>
                        </m:ctrlPr>
                      </m:sSubPr>
                      <m:e>
                        <m:r>
                          <a:rPr lang="en-US" sz="2000" i="1">
                            <a:latin typeface="Cambria Math"/>
                          </a:rPr>
                          <m:t>𝑆</m:t>
                        </m:r>
                      </m:e>
                      <m:sub>
                        <m:r>
                          <a:rPr lang="en-US" sz="2000" i="1">
                            <a:latin typeface="Cambria Math"/>
                          </a:rPr>
                          <m:t>𝑖𝑛𝑡</m:t>
                        </m:r>
                        <m:r>
                          <a:rPr lang="en-US" sz="2000" b="0" i="1" smtClean="0">
                            <a:latin typeface="Cambria Math" panose="02040503050406030204" pitchFamily="18" charset="0"/>
                          </a:rPr>
                          <m:t>−1</m:t>
                        </m:r>
                      </m:sub>
                    </m:sSub>
                  </m:oMath>
                </a14:m>
                <a:r>
                  <a:rPr lang="en-US" sz="2000" dirty="0"/>
                  <a:t> is the share of crop </a:t>
                </a:r>
                <a14:m>
                  <m:oMath xmlns:m="http://schemas.openxmlformats.org/officeDocument/2006/math">
                    <m:r>
                      <a:rPr lang="en-US" sz="2000" i="1">
                        <a:latin typeface="Cambria Math"/>
                      </a:rPr>
                      <m:t>𝑖</m:t>
                    </m:r>
                  </m:oMath>
                </a14:m>
                <a:r>
                  <a:rPr lang="en-US" sz="2000" dirty="0"/>
                  <a:t> planted at grid cell </a:t>
                </a:r>
                <a14:m>
                  <m:oMath xmlns:m="http://schemas.openxmlformats.org/officeDocument/2006/math">
                    <m:r>
                      <a:rPr lang="en-US" sz="2000" i="1">
                        <a:latin typeface="Cambria Math"/>
                      </a:rPr>
                      <m:t>𝑛</m:t>
                    </m:r>
                  </m:oMath>
                </a14:m>
                <a:r>
                  <a:rPr lang="en-US" sz="2000" dirty="0"/>
                  <a:t> in year </a:t>
                </a:r>
                <a14:m>
                  <m:oMath xmlns:m="http://schemas.openxmlformats.org/officeDocument/2006/math">
                    <m:r>
                      <a:rPr lang="en-US" sz="2000" i="1">
                        <a:latin typeface="Cambria Math"/>
                      </a:rPr>
                      <m:t>𝑡</m:t>
                    </m:r>
                    <m:r>
                      <a:rPr lang="en-US" sz="2000" b="0" i="1" smtClean="0">
                        <a:latin typeface="Cambria Math" panose="02040503050406030204" pitchFamily="18" charset="0"/>
                      </a:rPr>
                      <m:t>−1</m:t>
                    </m:r>
                  </m:oMath>
                </a14:m>
                <a:r>
                  <a:rPr lang="en-US" sz="2000" dirty="0" smtClean="0"/>
                  <a:t>;</a:t>
                </a:r>
              </a:p>
              <a:p>
                <a:pPr marL="0" indent="0">
                  <a:buNone/>
                </a:pPr>
                <a:r>
                  <a:rPr lang="en-US" sz="2000" dirty="0" smtClean="0"/>
                  <a:t> 	</a:t>
                </a:r>
                <a14:m>
                  <m:oMath xmlns:m="http://schemas.openxmlformats.org/officeDocument/2006/math">
                    <m:sSub>
                      <m:sSubPr>
                        <m:ctrlPr>
                          <a:rPr lang="en-US" sz="2000" i="1">
                            <a:latin typeface="Cambria Math"/>
                          </a:rPr>
                        </m:ctrlPr>
                      </m:sSubPr>
                      <m:e>
                        <m:r>
                          <a:rPr lang="en-US" sz="2000" b="1" i="1">
                            <a:latin typeface="Cambria Math"/>
                          </a:rPr>
                          <m:t>𝑺𝑺</m:t>
                        </m:r>
                      </m:e>
                      <m:sub>
                        <m:r>
                          <a:rPr lang="en-US" sz="2000" i="1">
                            <a:latin typeface="Cambria Math"/>
                          </a:rPr>
                          <m:t>𝑖𝑛𝑡</m:t>
                        </m:r>
                        <m:r>
                          <a:rPr lang="en-US" sz="2000" i="1">
                            <a:latin typeface="Cambria Math"/>
                          </a:rPr>
                          <m:t>−1</m:t>
                        </m:r>
                      </m:sub>
                    </m:sSub>
                  </m:oMath>
                </a14:m>
                <a:r>
                  <a:rPr lang="en-US" sz="2000" dirty="0"/>
                  <a:t> is a vector of substitute crop shares planted in year </a:t>
                </a:r>
                <a14:m>
                  <m:oMath xmlns:m="http://schemas.openxmlformats.org/officeDocument/2006/math">
                    <m:r>
                      <a:rPr lang="en-US" sz="2000" i="1">
                        <a:latin typeface="Cambria Math"/>
                      </a:rPr>
                      <m:t>𝑡</m:t>
                    </m:r>
                    <m:r>
                      <a:rPr lang="en-US" sz="2000" i="1">
                        <a:latin typeface="Cambria Math"/>
                      </a:rPr>
                      <m:t>−1</m:t>
                    </m:r>
                  </m:oMath>
                </a14:m>
                <a:r>
                  <a:rPr lang="en-US" sz="2000" dirty="0" smtClean="0"/>
                  <a:t>;</a:t>
                </a:r>
              </a:p>
              <a:p>
                <a:pPr marL="0" indent="0">
                  <a:buNone/>
                </a:pPr>
                <a:r>
                  <a:rPr lang="en-US" sz="2000" dirty="0" smtClean="0"/>
                  <a:t>	</a:t>
                </a:r>
                <a14:m>
                  <m:oMath xmlns:m="http://schemas.openxmlformats.org/officeDocument/2006/math">
                    <m:sSub>
                      <m:sSubPr>
                        <m:ctrlPr>
                          <a:rPr lang="en-US" sz="2000" b="1" i="1">
                            <a:latin typeface="Cambria Math"/>
                          </a:rPr>
                        </m:ctrlPr>
                      </m:sSubPr>
                      <m:e>
                        <m:r>
                          <a:rPr lang="en-US" sz="2000" b="1" i="1">
                            <a:latin typeface="Cambria Math"/>
                          </a:rPr>
                          <m:t>𝑺𝒐𝒊𝒍</m:t>
                        </m:r>
                      </m:e>
                      <m:sub>
                        <m:r>
                          <a:rPr lang="en-US" sz="2000" i="1">
                            <a:latin typeface="Cambria Math"/>
                          </a:rPr>
                          <m:t>𝑛</m:t>
                        </m:r>
                      </m:sub>
                    </m:sSub>
                  </m:oMath>
                </a14:m>
                <a:r>
                  <a:rPr lang="en-US" sz="2000" b="1" dirty="0"/>
                  <a:t> </a:t>
                </a:r>
                <a:r>
                  <a:rPr lang="en-US" sz="2000" dirty="0"/>
                  <a:t>is a vector of soil </a:t>
                </a:r>
                <a:r>
                  <a:rPr lang="en-US" sz="2000" dirty="0" smtClean="0"/>
                  <a:t>conditions;</a:t>
                </a:r>
              </a:p>
              <a:p>
                <a:pPr marL="0" indent="0">
                  <a:buNone/>
                </a:pPr>
                <a:r>
                  <a:rPr lang="en-US" sz="2000" b="1" dirty="0" smtClean="0"/>
                  <a:t>	</a:t>
                </a:r>
                <a14:m>
                  <m:oMath xmlns:m="http://schemas.openxmlformats.org/officeDocument/2006/math">
                    <m:sSub>
                      <m:sSubPr>
                        <m:ctrlPr>
                          <a:rPr lang="en-US" sz="2000" b="1" i="1">
                            <a:latin typeface="Cambria Math"/>
                          </a:rPr>
                        </m:ctrlPr>
                      </m:sSubPr>
                      <m:e>
                        <m:r>
                          <a:rPr lang="en-US" sz="2000" b="1" i="1">
                            <a:latin typeface="Cambria Math"/>
                          </a:rPr>
                          <m:t>𝑮𝑫𝑫</m:t>
                        </m:r>
                      </m:e>
                      <m:sub>
                        <m:r>
                          <a:rPr lang="en-US" sz="2000" i="1">
                            <a:latin typeface="Cambria Math"/>
                          </a:rPr>
                          <m:t>𝑛𝑡</m:t>
                        </m:r>
                        <m:r>
                          <a:rPr lang="en-US" sz="2000" i="1">
                            <a:latin typeface="Cambria Math"/>
                          </a:rPr>
                          <m:t>−1</m:t>
                        </m:r>
                      </m:sub>
                    </m:sSub>
                  </m:oMath>
                </a14:m>
                <a:r>
                  <a:rPr lang="en-US" sz="2000" b="1" dirty="0"/>
                  <a:t> </a:t>
                </a:r>
                <a:r>
                  <a:rPr lang="en-US" sz="2000" dirty="0"/>
                  <a:t>is a vector of degree days by month in the last growing season (April through November in year </a:t>
                </a:r>
                <a14:m>
                  <m:oMath xmlns:m="http://schemas.openxmlformats.org/officeDocument/2006/math">
                    <m:r>
                      <a:rPr lang="en-US" sz="2000" i="1">
                        <a:latin typeface="Cambria Math"/>
                      </a:rPr>
                      <m:t>𝑡</m:t>
                    </m:r>
                    <m:r>
                      <a:rPr lang="en-US" sz="2000" i="1">
                        <a:latin typeface="Cambria Math"/>
                      </a:rPr>
                      <m:t>−1</m:t>
                    </m:r>
                  </m:oMath>
                </a14:m>
                <a:r>
                  <a:rPr lang="en-US" sz="2000" dirty="0" smtClean="0"/>
                  <a:t>);</a:t>
                </a:r>
              </a:p>
              <a:p>
                <a:pPr marL="0" indent="0">
                  <a:buNone/>
                </a:pPr>
                <a:r>
                  <a:rPr lang="en-US" sz="2000" dirty="0" smtClean="0"/>
                  <a:t> 	</a:t>
                </a:r>
                <a14:m>
                  <m:oMath xmlns:m="http://schemas.openxmlformats.org/officeDocument/2006/math">
                    <m:sSub>
                      <m:sSubPr>
                        <m:ctrlPr>
                          <a:rPr lang="en-US" sz="2000" b="1" i="1">
                            <a:latin typeface="Cambria Math"/>
                          </a:rPr>
                        </m:ctrlPr>
                      </m:sSubPr>
                      <m:e>
                        <m:r>
                          <a:rPr lang="en-US" sz="2000" b="1" i="1">
                            <a:latin typeface="Cambria Math"/>
                          </a:rPr>
                          <m:t>𝑷𝑫𝑫</m:t>
                        </m:r>
                      </m:e>
                      <m:sub>
                        <m:r>
                          <a:rPr lang="en-US" sz="2000" i="1">
                            <a:latin typeface="Cambria Math"/>
                          </a:rPr>
                          <m:t>𝑛𝑡</m:t>
                        </m:r>
                      </m:sub>
                    </m:sSub>
                  </m:oMath>
                </a14:m>
                <a:r>
                  <a:rPr lang="en-US" sz="2000" b="1" dirty="0"/>
                  <a:t> </a:t>
                </a:r>
                <a:r>
                  <a:rPr lang="en-US" sz="2000" dirty="0"/>
                  <a:t>is a vector of degree days by month in the current planting season (April through June in year </a:t>
                </a:r>
                <a14:m>
                  <m:oMath xmlns:m="http://schemas.openxmlformats.org/officeDocument/2006/math">
                    <m:r>
                      <a:rPr lang="en-US" sz="2000" i="1">
                        <a:latin typeface="Cambria Math"/>
                      </a:rPr>
                      <m:t>𝑡</m:t>
                    </m:r>
                  </m:oMath>
                </a14:m>
                <a:r>
                  <a:rPr lang="en-US" sz="2000" dirty="0" smtClean="0"/>
                  <a:t>)</a:t>
                </a:r>
                <a14:m>
                  <m:oMath xmlns:m="http://schemas.openxmlformats.org/officeDocument/2006/math">
                    <m:r>
                      <a:rPr lang="en-US" sz="2000" b="0" i="0" smtClean="0">
                        <a:latin typeface="Cambria Math" panose="02040503050406030204" pitchFamily="18" charset="0"/>
                      </a:rPr>
                      <m:t>;</m:t>
                    </m:r>
                  </m:oMath>
                </a14:m>
                <a:endParaRPr lang="en-US" sz="2000" b="0" i="0" dirty="0" smtClean="0">
                  <a:latin typeface="Cambria Math" panose="02040503050406030204" pitchFamily="18" charset="0"/>
                </a:endParaRPr>
              </a:p>
              <a:p>
                <a:pPr marL="0" indent="0">
                  <a:buNone/>
                </a:pPr>
                <a:r>
                  <a:rPr lang="en-US" sz="2000" b="1" dirty="0" smtClean="0"/>
                  <a:t>	</a:t>
                </a:r>
                <a14:m>
                  <m:oMath xmlns:m="http://schemas.openxmlformats.org/officeDocument/2006/math">
                    <m:sSub>
                      <m:sSubPr>
                        <m:ctrlPr>
                          <a:rPr lang="en-US" sz="2000" b="1" i="1">
                            <a:latin typeface="Cambria Math"/>
                          </a:rPr>
                        </m:ctrlPr>
                      </m:sSubPr>
                      <m:e>
                        <m:r>
                          <a:rPr lang="en-US" sz="2000" b="1" i="1">
                            <a:latin typeface="Cambria Math"/>
                          </a:rPr>
                          <m:t>𝑮𝑷</m:t>
                        </m:r>
                      </m:e>
                      <m:sub>
                        <m:r>
                          <a:rPr lang="en-US" sz="2000" i="1">
                            <a:latin typeface="Cambria Math"/>
                          </a:rPr>
                          <m:t>𝑛𝑡</m:t>
                        </m:r>
                        <m:r>
                          <a:rPr lang="en-US" sz="2000" i="1">
                            <a:latin typeface="Cambria Math"/>
                          </a:rPr>
                          <m:t>−1</m:t>
                        </m:r>
                      </m:sub>
                    </m:sSub>
                  </m:oMath>
                </a14:m>
                <a:r>
                  <a:rPr lang="en-US" sz="2000" b="1" dirty="0"/>
                  <a:t> </a:t>
                </a:r>
                <a:r>
                  <a:rPr lang="en-US" sz="2000" dirty="0"/>
                  <a:t>is a</a:t>
                </a:r>
                <a:r>
                  <a:rPr lang="en-US" sz="2000" b="1" dirty="0"/>
                  <a:t> </a:t>
                </a:r>
                <a:r>
                  <a:rPr lang="en-US" sz="2000" dirty="0"/>
                  <a:t>vector of precipitation by month in the last growing </a:t>
                </a:r>
                <a:r>
                  <a:rPr lang="en-US" sz="2000" dirty="0" smtClean="0"/>
                  <a:t>season;</a:t>
                </a:r>
              </a:p>
              <a:p>
                <a:pPr marL="0" indent="0">
                  <a:buNone/>
                </a:pPr>
                <a:r>
                  <a:rPr lang="en-US" sz="2000" b="1" dirty="0" smtClean="0"/>
                  <a:t>	</a:t>
                </a:r>
                <a14:m>
                  <m:oMath xmlns:m="http://schemas.openxmlformats.org/officeDocument/2006/math">
                    <m:sSub>
                      <m:sSubPr>
                        <m:ctrlPr>
                          <a:rPr lang="en-US" sz="2000" b="1" i="1">
                            <a:latin typeface="Cambria Math"/>
                          </a:rPr>
                        </m:ctrlPr>
                      </m:sSubPr>
                      <m:e>
                        <m:r>
                          <a:rPr lang="en-US" sz="2000" b="1" i="1">
                            <a:latin typeface="Cambria Math"/>
                          </a:rPr>
                          <m:t>𝑷𝑷</m:t>
                        </m:r>
                      </m:e>
                      <m:sub>
                        <m:r>
                          <a:rPr lang="en-US" sz="2000" i="1">
                            <a:latin typeface="Cambria Math"/>
                          </a:rPr>
                          <m:t>𝑛𝑡</m:t>
                        </m:r>
                      </m:sub>
                    </m:sSub>
                  </m:oMath>
                </a14:m>
                <a:r>
                  <a:rPr lang="en-US" sz="2000" b="1" dirty="0"/>
                  <a:t> </a:t>
                </a:r>
                <a:r>
                  <a:rPr lang="en-US" sz="2000" dirty="0"/>
                  <a:t>is a vector of precipitation by month in the current planting </a:t>
                </a:r>
                <a:r>
                  <a:rPr lang="en-US" sz="2000" dirty="0" smtClean="0"/>
                  <a:t>season;</a:t>
                </a:r>
              </a:p>
              <a:p>
                <a:pPr marL="0" indent="0">
                  <a:buNone/>
                </a:pPr>
                <a:r>
                  <a:rPr lang="en-US" sz="2000" b="1" dirty="0"/>
                  <a:t>	</a:t>
                </a:r>
                <a14:m>
                  <m:oMath xmlns:m="http://schemas.openxmlformats.org/officeDocument/2006/math">
                    <m:r>
                      <a:rPr lang="en-US" sz="2000" b="1" i="1">
                        <a:latin typeface="Cambria Math"/>
                      </a:rPr>
                      <m:t>𝑷𝒓𝒆𝑫𝑫</m:t>
                    </m:r>
                  </m:oMath>
                </a14:m>
                <a:r>
                  <a:rPr lang="en-US" sz="2000" dirty="0"/>
                  <a:t> are vectors of interactions of degree days above 30</a:t>
                </a:r>
                <a:r>
                  <a:rPr lang="en-US" sz="2000" baseline="30000" dirty="0"/>
                  <a:t> o</a:t>
                </a:r>
                <a:r>
                  <a:rPr lang="en-US" sz="2000" dirty="0"/>
                  <a:t>c and precipitation levels in the same month.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6712"/>
                <a:ext cx="8229600" cy="5832648"/>
              </a:xfrm>
              <a:blipFill rotWithShape="0">
                <a:blip r:embed="rId2"/>
                <a:stretch>
                  <a:fillRect l="-667" r="-74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457200" y="1385526"/>
            <a:ext cx="8517679" cy="1323393"/>
          </a:xfrm>
          <a:prstGeom prst="rect">
            <a:avLst/>
          </a:prstGeom>
        </p:spPr>
      </p:pic>
      <p:sp>
        <p:nvSpPr>
          <p:cNvPr id="5" name="Title 1"/>
          <p:cNvSpPr>
            <a:spLocks noGrp="1"/>
          </p:cNvSpPr>
          <p:nvPr>
            <p:ph type="title"/>
          </p:nvPr>
        </p:nvSpPr>
        <p:spPr>
          <a:xfrm>
            <a:off x="457200" y="274638"/>
            <a:ext cx="8229600" cy="1143000"/>
          </a:xfrm>
        </p:spPr>
        <p:txBody>
          <a:bodyPr>
            <a:normAutofit/>
          </a:bodyPr>
          <a:lstStyle/>
          <a:p>
            <a:pPr algn="l"/>
            <a:r>
              <a:rPr lang="en-US" dirty="0" smtClean="0"/>
              <a:t>Explanatory Variables</a:t>
            </a:r>
            <a:endParaRPr lang="en-US" dirty="0"/>
          </a:p>
        </p:txBody>
      </p:sp>
    </p:spTree>
    <p:extLst>
      <p:ext uri="{BB962C8B-B14F-4D97-AF65-F5344CB8AC3E}">
        <p14:creationId xmlns:p14="http://schemas.microsoft.com/office/powerpoint/2010/main" val="2915882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a:t>
            </a:r>
            <a:r>
              <a:rPr lang="en-US" dirty="0"/>
              <a:t>I</a:t>
            </a:r>
            <a:r>
              <a:rPr lang="en-US" dirty="0" smtClean="0"/>
              <a:t>mportant?</a:t>
            </a:r>
            <a:endParaRPr lang="en-US" dirty="0"/>
          </a:p>
        </p:txBody>
      </p:sp>
      <p:sp>
        <p:nvSpPr>
          <p:cNvPr id="3" name="Content Placeholder 2"/>
          <p:cNvSpPr>
            <a:spLocks noGrp="1"/>
          </p:cNvSpPr>
          <p:nvPr>
            <p:ph idx="1"/>
          </p:nvPr>
        </p:nvSpPr>
        <p:spPr/>
        <p:txBody>
          <a:bodyPr>
            <a:normAutofit lnSpcReduction="10000"/>
          </a:bodyPr>
          <a:lstStyle/>
          <a:p>
            <a:r>
              <a:rPr lang="en-US" dirty="0"/>
              <a:t>Crop yields are forecasted to decrease by 30-46% before the end of the century even under the slowest </a:t>
            </a:r>
            <a:r>
              <a:rPr lang="en-US" dirty="0" smtClean="0"/>
              <a:t>climate </a:t>
            </a:r>
            <a:r>
              <a:rPr lang="en-US" dirty="0"/>
              <a:t>warming </a:t>
            </a:r>
            <a:r>
              <a:rPr lang="en-US" dirty="0" smtClean="0"/>
              <a:t>scenario.</a:t>
            </a:r>
          </a:p>
          <a:p>
            <a:r>
              <a:rPr lang="en-US" dirty="0"/>
              <a:t>Farmers may adapt to the expected yield changes by growing crops more suited to the new climate</a:t>
            </a:r>
            <a:r>
              <a:rPr lang="en-US" dirty="0" smtClean="0"/>
              <a:t>.</a:t>
            </a:r>
          </a:p>
          <a:p>
            <a:r>
              <a:rPr lang="en-US" dirty="0" smtClean="0"/>
              <a:t>Predicting </a:t>
            </a:r>
            <a:r>
              <a:rPr lang="en-US" dirty="0"/>
              <a:t>adaptation </a:t>
            </a:r>
            <a:r>
              <a:rPr lang="en-US" dirty="0" smtClean="0"/>
              <a:t>behavior is </a:t>
            </a:r>
            <a:r>
              <a:rPr lang="en-US" dirty="0"/>
              <a:t>therefore an important part of evaluating the effect of climate change on food and fiber production. </a:t>
            </a:r>
          </a:p>
        </p:txBody>
      </p:sp>
    </p:spTree>
    <p:extLst>
      <p:ext uri="{BB962C8B-B14F-4D97-AF65-F5344CB8AC3E}">
        <p14:creationId xmlns:p14="http://schemas.microsoft.com/office/powerpoint/2010/main" val="237024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47971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6000" dirty="0" smtClean="0">
                <a:solidFill>
                  <a:schemeClr val="bg1">
                    <a:lumMod val="65000"/>
                  </a:schemeClr>
                </a:solidFill>
                <a:effectLst>
                  <a:outerShdw blurRad="38100" dist="38100" dir="2700000" algn="tl">
                    <a:srgbClr val="000000">
                      <a:alpha val="43137"/>
                    </a:srgbClr>
                  </a:outerShdw>
                </a:effectLst>
              </a:rPr>
              <a:t>ESTIMATION RESULTS</a:t>
            </a:r>
            <a:endParaRPr lang="en-US" sz="6000" dirty="0">
              <a:solidFill>
                <a:schemeClr val="bg1">
                  <a:lumMod val="6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6424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Significance</a:t>
            </a:r>
            <a:endParaRPr lang="en-US" dirty="0"/>
          </a:p>
        </p:txBody>
      </p:sp>
      <p:pic>
        <p:nvPicPr>
          <p:cNvPr id="5" name="Picture 4"/>
          <p:cNvPicPr>
            <a:picLocks noChangeAspect="1"/>
          </p:cNvPicPr>
          <p:nvPr/>
        </p:nvPicPr>
        <p:blipFill>
          <a:blip r:embed="rId2"/>
          <a:stretch>
            <a:fillRect/>
          </a:stretch>
        </p:blipFill>
        <p:spPr>
          <a:xfrm>
            <a:off x="457200" y="1700808"/>
            <a:ext cx="8435269" cy="4483001"/>
          </a:xfrm>
          <a:prstGeom prst="rect">
            <a:avLst/>
          </a:prstGeom>
        </p:spPr>
      </p:pic>
    </p:spTree>
    <p:extLst>
      <p:ext uri="{BB962C8B-B14F-4D97-AF65-F5344CB8AC3E}">
        <p14:creationId xmlns:p14="http://schemas.microsoft.com/office/powerpoint/2010/main" val="2561851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16" y="232984"/>
            <a:ext cx="8892480" cy="1143000"/>
          </a:xfrm>
        </p:spPr>
        <p:txBody>
          <a:bodyPr>
            <a:noAutofit/>
          </a:bodyPr>
          <a:lstStyle/>
          <a:p>
            <a:pPr algn="l"/>
            <a:r>
              <a:rPr lang="en-US" sz="4000" dirty="0" smtClean="0"/>
              <a:t>Simulation for Unit </a:t>
            </a:r>
            <a:r>
              <a:rPr lang="en-US" sz="4000" dirty="0"/>
              <a:t>C</a:t>
            </a:r>
            <a:r>
              <a:rPr lang="en-US" sz="4000" dirty="0" smtClean="0"/>
              <a:t>hange in Weather</a:t>
            </a:r>
            <a:endParaRPr lang="en-US" sz="4000" dirty="0"/>
          </a:p>
        </p:txBody>
      </p:sp>
      <p:sp>
        <p:nvSpPr>
          <p:cNvPr id="5" name="Content Placeholder 4"/>
          <p:cNvSpPr>
            <a:spLocks noGrp="1"/>
          </p:cNvSpPr>
          <p:nvPr>
            <p:ph idx="1"/>
          </p:nvPr>
        </p:nvSpPr>
        <p:spPr>
          <a:xfrm>
            <a:off x="457200" y="1600201"/>
            <a:ext cx="8229600" cy="460648"/>
          </a:xfrm>
        </p:spPr>
        <p:txBody>
          <a:bodyPr>
            <a:normAutofit fontScale="47500" lnSpcReduction="20000"/>
          </a:bodyPr>
          <a:lstStyle/>
          <a:p>
            <a:pPr marL="0" indent="0" algn="ctr">
              <a:buNone/>
            </a:pPr>
            <a:r>
              <a:rPr lang="en-US" dirty="0"/>
              <a:t>Figure 4: Distribution of Crop Share Changes with Unit Change in Temperature and Precipitation</a:t>
            </a:r>
          </a:p>
          <a:p>
            <a:endParaRPr lang="en-US" dirty="0"/>
          </a:p>
        </p:txBody>
      </p:sp>
      <p:pic>
        <p:nvPicPr>
          <p:cNvPr id="6" name="Picture 5"/>
          <p:cNvPicPr>
            <a:picLocks noChangeAspect="1"/>
          </p:cNvPicPr>
          <p:nvPr/>
        </p:nvPicPr>
        <p:blipFill>
          <a:blip r:embed="rId3"/>
          <a:stretch>
            <a:fillRect/>
          </a:stretch>
        </p:blipFill>
        <p:spPr>
          <a:xfrm>
            <a:off x="1438275" y="2048636"/>
            <a:ext cx="6267450" cy="4486275"/>
          </a:xfrm>
          <a:prstGeom prst="rect">
            <a:avLst/>
          </a:prstGeom>
        </p:spPr>
      </p:pic>
    </p:spTree>
    <p:extLst>
      <p:ext uri="{BB962C8B-B14F-4D97-AF65-F5344CB8AC3E}">
        <p14:creationId xmlns:p14="http://schemas.microsoft.com/office/powerpoint/2010/main" val="2705476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nge_All_States_1C_UP.jpg"/>
          <p:cNvPicPr/>
          <p:nvPr/>
        </p:nvPicPr>
        <p:blipFill>
          <a:blip r:embed="rId2" cstate="print"/>
          <a:stretch>
            <a:fillRect/>
          </a:stretch>
        </p:blipFill>
        <p:spPr>
          <a:xfrm>
            <a:off x="611560" y="1052736"/>
            <a:ext cx="8229600" cy="5029200"/>
          </a:xfrm>
          <a:prstGeom prst="rect">
            <a:avLst/>
          </a:prstGeom>
        </p:spPr>
      </p:pic>
    </p:spTree>
    <p:extLst>
      <p:ext uri="{BB962C8B-B14F-4D97-AF65-F5344CB8AC3E}">
        <p14:creationId xmlns:p14="http://schemas.microsoft.com/office/powerpoint/2010/main" val="1180147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65134"/>
            <a:ext cx="8229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10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unterfactual_PanelA_new071913.jpg"/>
          <p:cNvPicPr/>
          <p:nvPr/>
        </p:nvPicPr>
        <p:blipFill>
          <a:blip r:embed="rId2" cstate="print"/>
          <a:stretch>
            <a:fillRect/>
          </a:stretch>
        </p:blipFill>
        <p:spPr>
          <a:xfrm>
            <a:off x="1403648" y="1484784"/>
            <a:ext cx="5943600" cy="4592955"/>
          </a:xfrm>
          <a:prstGeom prst="rect">
            <a:avLst/>
          </a:prstGeom>
        </p:spPr>
      </p:pic>
      <p:sp>
        <p:nvSpPr>
          <p:cNvPr id="3" name="TextBox 2"/>
          <p:cNvSpPr txBox="1"/>
          <p:nvPr/>
        </p:nvSpPr>
        <p:spPr>
          <a:xfrm>
            <a:off x="611560" y="486191"/>
            <a:ext cx="6706964" cy="646331"/>
          </a:xfrm>
          <a:prstGeom prst="rect">
            <a:avLst/>
          </a:prstGeom>
          <a:noFill/>
        </p:spPr>
        <p:txBody>
          <a:bodyPr wrap="none" rtlCol="0">
            <a:spAutoFit/>
          </a:bodyPr>
          <a:lstStyle>
            <a:defPPr>
              <a:defRPr lang="en-US"/>
            </a:defPPr>
          </a:lstStyle>
          <a:p>
            <a:r>
              <a:rPr lang="en-US" sz="3600" dirty="0">
                <a:latin typeface="+mj-lt"/>
                <a:ea typeface="+mj-ea"/>
                <a:cs typeface="+mj-cs"/>
              </a:rPr>
              <a:t>H</a:t>
            </a:r>
            <a:r>
              <a:rPr lang="en-US" sz="3600" dirty="0" smtClean="0">
                <a:latin typeface="+mj-lt"/>
                <a:ea typeface="+mj-ea"/>
                <a:cs typeface="+mj-cs"/>
              </a:rPr>
              <a:t>ow </a:t>
            </a:r>
            <a:r>
              <a:rPr lang="en-US" sz="3600" dirty="0">
                <a:latin typeface="+mj-lt"/>
                <a:ea typeface="+mj-ea"/>
                <a:cs typeface="+mj-cs"/>
              </a:rPr>
              <a:t>S</a:t>
            </a:r>
            <a:r>
              <a:rPr lang="en-US" sz="3600" dirty="0" smtClean="0">
                <a:latin typeface="+mj-lt"/>
                <a:ea typeface="+mj-ea"/>
                <a:cs typeface="+mj-cs"/>
              </a:rPr>
              <a:t>oil </a:t>
            </a:r>
            <a:r>
              <a:rPr lang="en-US" sz="3600" dirty="0">
                <a:latin typeface="+mj-lt"/>
                <a:ea typeface="+mj-ea"/>
                <a:cs typeface="+mj-cs"/>
              </a:rPr>
              <a:t>A</a:t>
            </a:r>
            <a:r>
              <a:rPr lang="en-US" sz="3600" dirty="0" smtClean="0">
                <a:latin typeface="+mj-lt"/>
                <a:ea typeface="+mj-ea"/>
                <a:cs typeface="+mj-cs"/>
              </a:rPr>
              <a:t>ffects </a:t>
            </a:r>
            <a:r>
              <a:rPr lang="en-US" sz="3600" dirty="0">
                <a:latin typeface="+mj-lt"/>
                <a:ea typeface="+mj-ea"/>
                <a:cs typeface="+mj-cs"/>
              </a:rPr>
              <a:t>C</a:t>
            </a:r>
            <a:r>
              <a:rPr lang="en-US" sz="3600" dirty="0" smtClean="0">
                <a:latin typeface="+mj-lt"/>
                <a:ea typeface="+mj-ea"/>
                <a:cs typeface="+mj-cs"/>
              </a:rPr>
              <a:t>rop </a:t>
            </a:r>
            <a:r>
              <a:rPr lang="en-US" sz="3600" dirty="0">
                <a:latin typeface="+mj-lt"/>
                <a:ea typeface="+mj-ea"/>
                <a:cs typeface="+mj-cs"/>
              </a:rPr>
              <a:t>A</a:t>
            </a:r>
            <a:r>
              <a:rPr lang="en-US" sz="3600" dirty="0" smtClean="0">
                <a:latin typeface="+mj-lt"/>
                <a:ea typeface="+mj-ea"/>
                <a:cs typeface="+mj-cs"/>
              </a:rPr>
              <a:t>daptation…</a:t>
            </a:r>
            <a:endParaRPr lang="en-US" sz="3600" dirty="0">
              <a:latin typeface="+mj-lt"/>
              <a:ea typeface="+mj-ea"/>
              <a:cs typeface="+mj-cs"/>
            </a:endParaRPr>
          </a:p>
        </p:txBody>
      </p:sp>
    </p:spTree>
    <p:extLst>
      <p:ext uri="{BB962C8B-B14F-4D97-AF65-F5344CB8AC3E}">
        <p14:creationId xmlns:p14="http://schemas.microsoft.com/office/powerpoint/2010/main" val="380870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8640"/>
            <a:ext cx="5904656" cy="644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113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025" y="920750"/>
            <a:ext cx="8235950"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9088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p:cNvSpPr txBox="1">
            <a:spLocks/>
          </p:cNvSpPr>
          <p:nvPr/>
        </p:nvSpPr>
        <p:spPr>
          <a:xfrm>
            <a:off x="755576" y="4797152"/>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6000" dirty="0" smtClean="0">
                <a:solidFill>
                  <a:schemeClr val="bg1">
                    <a:lumMod val="65000"/>
                  </a:schemeClr>
                </a:solidFill>
                <a:effectLst>
                  <a:outerShdw blurRad="38100" dist="38100" dir="2700000" algn="tl">
                    <a:srgbClr val="000000">
                      <a:alpha val="43137"/>
                    </a:srgbClr>
                  </a:outerShdw>
                </a:effectLst>
              </a:rPr>
              <a:t>CLIMATE CHANGE IMPACTS</a:t>
            </a:r>
            <a:endParaRPr lang="en-US" sz="6000" dirty="0">
              <a:solidFill>
                <a:schemeClr val="bg1">
                  <a:lumMod val="6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96914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650" y="787400"/>
            <a:ext cx="8393113" cy="528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608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Research Question</a:t>
            </a:r>
            <a:endParaRPr lang="en-US" dirty="0"/>
          </a:p>
        </p:txBody>
      </p:sp>
      <p:sp>
        <p:nvSpPr>
          <p:cNvPr id="3" name="Content Placeholder 2"/>
          <p:cNvSpPr>
            <a:spLocks noGrp="1"/>
          </p:cNvSpPr>
          <p:nvPr>
            <p:ph idx="1"/>
          </p:nvPr>
        </p:nvSpPr>
        <p:spPr/>
        <p:txBody>
          <a:bodyPr/>
          <a:lstStyle/>
          <a:p>
            <a:r>
              <a:rPr lang="en-US" dirty="0"/>
              <a:t>H</a:t>
            </a:r>
            <a:r>
              <a:rPr lang="en-US" dirty="0" smtClean="0"/>
              <a:t>ow </a:t>
            </a:r>
            <a:r>
              <a:rPr lang="en-US" dirty="0"/>
              <a:t>weather and soil determine crop location and how, in the face of warmer weather, crop adaptation varies across quality levels of soil</a:t>
            </a:r>
            <a:r>
              <a:rPr lang="en-US" dirty="0" smtClean="0"/>
              <a:t>.</a:t>
            </a:r>
          </a:p>
          <a:p>
            <a:endParaRPr lang="en-US" dirty="0" smtClean="0"/>
          </a:p>
          <a:p>
            <a:pPr lvl="1"/>
            <a:r>
              <a:rPr lang="en-US" dirty="0" smtClean="0"/>
              <a:t>Panel data for 10 years from a </a:t>
            </a:r>
            <a:r>
              <a:rPr lang="en-US" dirty="0"/>
              <a:t>group of US states situated in a north-south transect along the Mississippi-Missouri river system.</a:t>
            </a:r>
          </a:p>
        </p:txBody>
      </p:sp>
    </p:spTree>
    <p:extLst>
      <p:ext uri="{BB962C8B-B14F-4D97-AF65-F5344CB8AC3E}">
        <p14:creationId xmlns:p14="http://schemas.microsoft.com/office/powerpoint/2010/main" val="336029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45" y="548680"/>
            <a:ext cx="8916173" cy="57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861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31" y="538956"/>
            <a:ext cx="8916173" cy="57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273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33" y="548680"/>
            <a:ext cx="8916173" cy="57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810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38" y="548680"/>
            <a:ext cx="8916173" cy="57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4711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47971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6000" dirty="0" smtClean="0">
                <a:solidFill>
                  <a:schemeClr val="bg1">
                    <a:lumMod val="65000"/>
                  </a:schemeClr>
                </a:solidFill>
                <a:effectLst>
                  <a:outerShdw blurRad="38100" dist="38100" dir="2700000" algn="tl">
                    <a:srgbClr val="000000">
                      <a:alpha val="43137"/>
                    </a:srgbClr>
                  </a:outerShdw>
                </a:effectLst>
              </a:rPr>
              <a:t>CONCLUSION</a:t>
            </a:r>
            <a:endParaRPr lang="en-US" sz="6000" dirty="0">
              <a:solidFill>
                <a:schemeClr val="bg1">
                  <a:lumMod val="6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12860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a:bodyPr>
          <a:lstStyle/>
          <a:p>
            <a:pPr algn="just"/>
            <a:r>
              <a:rPr lang="en-US" dirty="0"/>
              <a:t>R</a:t>
            </a:r>
            <a:r>
              <a:rPr lang="en-US" dirty="0" smtClean="0"/>
              <a:t>ice </a:t>
            </a:r>
            <a:r>
              <a:rPr lang="en-US" dirty="0"/>
              <a:t>and cotton spread north, while the average shares of corn and soy decrease in the north and increase in the south. </a:t>
            </a:r>
            <a:endParaRPr lang="en-US" dirty="0" smtClean="0"/>
          </a:p>
          <a:p>
            <a:pPr algn="just"/>
            <a:r>
              <a:rPr lang="en-US" dirty="0"/>
              <a:t>T</a:t>
            </a:r>
            <a:r>
              <a:rPr lang="en-US" dirty="0" smtClean="0"/>
              <a:t>here </a:t>
            </a:r>
            <a:r>
              <a:rPr lang="en-US" dirty="0"/>
              <a:t>is less crop adaptation on prime soils than on lower quality soils. </a:t>
            </a:r>
            <a:endParaRPr lang="en-US" dirty="0" smtClean="0"/>
          </a:p>
          <a:p>
            <a:pPr algn="just"/>
            <a:r>
              <a:rPr lang="en-US" dirty="0"/>
              <a:t>A</a:t>
            </a:r>
            <a:r>
              <a:rPr lang="en-US" dirty="0" smtClean="0"/>
              <a:t> </a:t>
            </a:r>
            <a:r>
              <a:rPr lang="en-US" dirty="0"/>
              <a:t>significant makeover of major crop distribution is not likely to happen.</a:t>
            </a:r>
          </a:p>
          <a:p>
            <a:endParaRPr lang="en-US" dirty="0"/>
          </a:p>
        </p:txBody>
      </p:sp>
    </p:spTree>
    <p:extLst>
      <p:ext uri="{BB962C8B-B14F-4D97-AF65-F5344CB8AC3E}">
        <p14:creationId xmlns:p14="http://schemas.microsoft.com/office/powerpoint/2010/main" val="27638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380563"/>
            <a:ext cx="49081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5240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Where</a:t>
            </a:r>
            <a:endParaRPr kumimoji="0" lang="en-US" altLang="zh-CN" b="0" i="0" u="none" strike="noStrike" cap="none" normalizeH="0" baseline="0" dirty="0" smtClean="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2271"/>
            <a:ext cx="3238500" cy="647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1165394"/>
            <a:ext cx="4032448" cy="3046988"/>
          </a:xfrm>
          <a:prstGeom prst="rect">
            <a:avLst/>
          </a:prstGeom>
        </p:spPr>
        <p:txBody>
          <a:bodyPr wrap="square">
            <a:spAutoFit/>
          </a:bodyPr>
          <a:lstStyle/>
          <a:p>
            <a:pPr marL="171450" indent="-171450" algn="just">
              <a:buFont typeface="Arial" panose="020B0604020202020204" pitchFamily="34" charset="0"/>
              <a:buChar char="•"/>
            </a:pPr>
            <a:endParaRPr lang="en-US" dirty="0"/>
          </a:p>
          <a:p>
            <a:pPr marL="171450" indent="-171450" algn="just">
              <a:buFont typeface="Arial" panose="020B0604020202020204" pitchFamily="34" charset="0"/>
              <a:buChar char="•"/>
            </a:pPr>
            <a:r>
              <a:rPr lang="en-US" dirty="0" smtClean="0"/>
              <a:t>Parts of 6 states making up the </a:t>
            </a:r>
            <a:r>
              <a:rPr lang="en-US" dirty="0" err="1" smtClean="0"/>
              <a:t>cornbelt</a:t>
            </a:r>
            <a:r>
              <a:rPr lang="en-US" dirty="0" smtClean="0"/>
              <a:t>.</a:t>
            </a:r>
          </a:p>
          <a:p>
            <a:pPr marL="171450" indent="-171450" algn="just">
              <a:buFont typeface="Arial" panose="020B0604020202020204" pitchFamily="34" charset="0"/>
              <a:buChar char="•"/>
            </a:pPr>
            <a:r>
              <a:rPr lang="en-US" dirty="0" smtClean="0"/>
              <a:t>Size.  The line is 840km.  Here to Bremen.  Top to bottom, here to Marseille.</a:t>
            </a:r>
          </a:p>
          <a:p>
            <a:pPr marL="171450" indent="-171450" algn="just">
              <a:buFont typeface="Arial" panose="020B0604020202020204" pitchFamily="34" charset="0"/>
              <a:buChar char="•"/>
            </a:pPr>
            <a:endParaRPr lang="en-US" dirty="0"/>
          </a:p>
          <a:p>
            <a:pPr marL="171450" indent="-171450" algn="just">
              <a:buFont typeface="Arial" panose="020B0604020202020204" pitchFamily="34" charset="0"/>
              <a:buChar char="•"/>
            </a:pPr>
            <a:endParaRPr lang="en-US" dirty="0" smtClean="0"/>
          </a:p>
          <a:p>
            <a:pPr marL="171450" indent="-171450" algn="just">
              <a:buFont typeface="Arial" panose="020B0604020202020204" pitchFamily="34" charset="0"/>
              <a:buChar char="•"/>
            </a:pPr>
            <a:endParaRPr lang="en-US" dirty="0" smtClean="0"/>
          </a:p>
          <a:p>
            <a:pPr marL="171450" indent="-171450" algn="just">
              <a:buFont typeface="Arial" panose="020B0604020202020204" pitchFamily="34" charset="0"/>
              <a:buChar char="•"/>
            </a:pPr>
            <a:endParaRPr lang="en-US" dirty="0" smtClean="0"/>
          </a:p>
          <a:p>
            <a:pPr marL="171450" indent="-171450" algn="just">
              <a:buFont typeface="Arial" panose="020B0604020202020204" pitchFamily="34" charset="0"/>
              <a:buChar char="•"/>
            </a:pPr>
            <a:endParaRPr lang="en-US" sz="1200" dirty="0"/>
          </a:p>
        </p:txBody>
      </p:sp>
      <p:cxnSp>
        <p:nvCxnSpPr>
          <p:cNvPr id="6" name="Straight Connector 5"/>
          <p:cNvCxnSpPr/>
          <p:nvPr/>
        </p:nvCxnSpPr>
        <p:spPr>
          <a:xfrm flipH="1">
            <a:off x="5868144" y="1772816"/>
            <a:ext cx="360040" cy="223224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06" y="3429000"/>
            <a:ext cx="54768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eform 6"/>
          <p:cNvSpPr/>
          <p:nvPr/>
        </p:nvSpPr>
        <p:spPr>
          <a:xfrm>
            <a:off x="3144840" y="4223208"/>
            <a:ext cx="814418" cy="1612239"/>
          </a:xfrm>
          <a:custGeom>
            <a:avLst/>
            <a:gdLst>
              <a:gd name="connsiteX0" fmla="*/ 3713 w 814418"/>
              <a:gd name="connsiteY0" fmla="*/ 122549 h 1612239"/>
              <a:gd name="connsiteX1" fmla="*/ 60273 w 814418"/>
              <a:gd name="connsiteY1" fmla="*/ 131976 h 1612239"/>
              <a:gd name="connsiteX2" fmla="*/ 437346 w 814418"/>
              <a:gd name="connsiteY2" fmla="*/ 113122 h 1612239"/>
              <a:gd name="connsiteX3" fmla="*/ 465626 w 814418"/>
              <a:gd name="connsiteY3" fmla="*/ 103695 h 1612239"/>
              <a:gd name="connsiteX4" fmla="*/ 475053 w 814418"/>
              <a:gd name="connsiteY4" fmla="*/ 37707 h 1612239"/>
              <a:gd name="connsiteX5" fmla="*/ 484480 w 814418"/>
              <a:gd name="connsiteY5" fmla="*/ 9427 h 1612239"/>
              <a:gd name="connsiteX6" fmla="*/ 512760 w 814418"/>
              <a:gd name="connsiteY6" fmla="*/ 0 h 1612239"/>
              <a:gd name="connsiteX7" fmla="*/ 550467 w 814418"/>
              <a:gd name="connsiteY7" fmla="*/ 9427 h 1612239"/>
              <a:gd name="connsiteX8" fmla="*/ 569321 w 814418"/>
              <a:gd name="connsiteY8" fmla="*/ 37707 h 1612239"/>
              <a:gd name="connsiteX9" fmla="*/ 578748 w 814418"/>
              <a:gd name="connsiteY9" fmla="*/ 207390 h 1612239"/>
              <a:gd name="connsiteX10" fmla="*/ 682442 w 814418"/>
              <a:gd name="connsiteY10" fmla="*/ 197963 h 1612239"/>
              <a:gd name="connsiteX11" fmla="*/ 710723 w 814418"/>
              <a:gd name="connsiteY11" fmla="*/ 188536 h 1612239"/>
              <a:gd name="connsiteX12" fmla="*/ 729576 w 814418"/>
              <a:gd name="connsiteY12" fmla="*/ 216817 h 1612239"/>
              <a:gd name="connsiteX13" fmla="*/ 739003 w 814418"/>
              <a:gd name="connsiteY13" fmla="*/ 320512 h 1612239"/>
              <a:gd name="connsiteX14" fmla="*/ 757857 w 814418"/>
              <a:gd name="connsiteY14" fmla="*/ 377072 h 1612239"/>
              <a:gd name="connsiteX15" fmla="*/ 776711 w 814418"/>
              <a:gd name="connsiteY15" fmla="*/ 443060 h 1612239"/>
              <a:gd name="connsiteX16" fmla="*/ 776711 w 814418"/>
              <a:gd name="connsiteY16" fmla="*/ 669303 h 1612239"/>
              <a:gd name="connsiteX17" fmla="*/ 757857 w 814418"/>
              <a:gd name="connsiteY17" fmla="*/ 725864 h 1612239"/>
              <a:gd name="connsiteX18" fmla="*/ 748430 w 814418"/>
              <a:gd name="connsiteY18" fmla="*/ 754145 h 1612239"/>
              <a:gd name="connsiteX19" fmla="*/ 720150 w 814418"/>
              <a:gd name="connsiteY19" fmla="*/ 772998 h 1612239"/>
              <a:gd name="connsiteX20" fmla="*/ 701296 w 814418"/>
              <a:gd name="connsiteY20" fmla="*/ 801279 h 1612239"/>
              <a:gd name="connsiteX21" fmla="*/ 673016 w 814418"/>
              <a:gd name="connsiteY21" fmla="*/ 829559 h 1612239"/>
              <a:gd name="connsiteX22" fmla="*/ 654162 w 814418"/>
              <a:gd name="connsiteY22" fmla="*/ 886120 h 1612239"/>
              <a:gd name="connsiteX23" fmla="*/ 644735 w 814418"/>
              <a:gd name="connsiteY23" fmla="*/ 961534 h 1612239"/>
              <a:gd name="connsiteX24" fmla="*/ 625882 w 814418"/>
              <a:gd name="connsiteY24" fmla="*/ 1018095 h 1612239"/>
              <a:gd name="connsiteX25" fmla="*/ 654162 w 814418"/>
              <a:gd name="connsiteY25" fmla="*/ 1046376 h 1612239"/>
              <a:gd name="connsiteX26" fmla="*/ 682442 w 814418"/>
              <a:gd name="connsiteY26" fmla="*/ 1055802 h 1612239"/>
              <a:gd name="connsiteX27" fmla="*/ 786137 w 814418"/>
              <a:gd name="connsiteY27" fmla="*/ 1065229 h 1612239"/>
              <a:gd name="connsiteX28" fmla="*/ 786137 w 814418"/>
              <a:gd name="connsiteY28" fmla="*/ 1489435 h 1612239"/>
              <a:gd name="connsiteX29" fmla="*/ 795564 w 814418"/>
              <a:gd name="connsiteY29" fmla="*/ 1517716 h 1612239"/>
              <a:gd name="connsiteX30" fmla="*/ 814418 w 814418"/>
              <a:gd name="connsiteY30" fmla="*/ 1583703 h 1612239"/>
              <a:gd name="connsiteX31" fmla="*/ 804991 w 814418"/>
              <a:gd name="connsiteY31" fmla="*/ 1611984 h 1612239"/>
              <a:gd name="connsiteX32" fmla="*/ 691869 w 814418"/>
              <a:gd name="connsiteY32" fmla="*/ 1593130 h 1612239"/>
              <a:gd name="connsiteX33" fmla="*/ 616455 w 814418"/>
              <a:gd name="connsiteY33" fmla="*/ 1545996 h 1612239"/>
              <a:gd name="connsiteX34" fmla="*/ 559894 w 814418"/>
              <a:gd name="connsiteY34" fmla="*/ 1527143 h 1612239"/>
              <a:gd name="connsiteX35" fmla="*/ 531614 w 814418"/>
              <a:gd name="connsiteY35" fmla="*/ 1508289 h 1612239"/>
              <a:gd name="connsiteX36" fmla="*/ 550467 w 814418"/>
              <a:gd name="connsiteY36" fmla="*/ 1451728 h 1612239"/>
              <a:gd name="connsiteX37" fmla="*/ 569321 w 814418"/>
              <a:gd name="connsiteY37" fmla="*/ 1329180 h 1612239"/>
              <a:gd name="connsiteX38" fmla="*/ 541040 w 814418"/>
              <a:gd name="connsiteY38" fmla="*/ 1319753 h 1612239"/>
              <a:gd name="connsiteX39" fmla="*/ 418492 w 814418"/>
              <a:gd name="connsiteY39" fmla="*/ 1300899 h 1612239"/>
              <a:gd name="connsiteX40" fmla="*/ 437346 w 814418"/>
              <a:gd name="connsiteY40" fmla="*/ 1244338 h 1612239"/>
              <a:gd name="connsiteX41" fmla="*/ 456199 w 814418"/>
              <a:gd name="connsiteY41" fmla="*/ 1159497 h 1612239"/>
              <a:gd name="connsiteX42" fmla="*/ 475053 w 814418"/>
              <a:gd name="connsiteY42" fmla="*/ 1102936 h 1612239"/>
              <a:gd name="connsiteX43" fmla="*/ 484480 w 814418"/>
              <a:gd name="connsiteY43" fmla="*/ 1074656 h 1612239"/>
              <a:gd name="connsiteX44" fmla="*/ 493906 w 814418"/>
              <a:gd name="connsiteY44" fmla="*/ 961534 h 1612239"/>
              <a:gd name="connsiteX45" fmla="*/ 522187 w 814418"/>
              <a:gd name="connsiteY45" fmla="*/ 876693 h 1612239"/>
              <a:gd name="connsiteX46" fmla="*/ 550467 w 814418"/>
              <a:gd name="connsiteY46" fmla="*/ 820132 h 1612239"/>
              <a:gd name="connsiteX47" fmla="*/ 569321 w 814418"/>
              <a:gd name="connsiteY47" fmla="*/ 763571 h 1612239"/>
              <a:gd name="connsiteX48" fmla="*/ 550467 w 814418"/>
              <a:gd name="connsiteY48" fmla="*/ 688157 h 1612239"/>
              <a:gd name="connsiteX49" fmla="*/ 531614 w 814418"/>
              <a:gd name="connsiteY49" fmla="*/ 659877 h 1612239"/>
              <a:gd name="connsiteX50" fmla="*/ 493906 w 814418"/>
              <a:gd name="connsiteY50" fmla="*/ 575035 h 1612239"/>
              <a:gd name="connsiteX51" fmla="*/ 484480 w 814418"/>
              <a:gd name="connsiteY51" fmla="*/ 546755 h 1612239"/>
              <a:gd name="connsiteX52" fmla="*/ 427919 w 814418"/>
              <a:gd name="connsiteY52" fmla="*/ 518474 h 1612239"/>
              <a:gd name="connsiteX53" fmla="*/ 409065 w 814418"/>
              <a:gd name="connsiteY53" fmla="*/ 490194 h 1612239"/>
              <a:gd name="connsiteX54" fmla="*/ 371358 w 814418"/>
              <a:gd name="connsiteY54" fmla="*/ 480767 h 1612239"/>
              <a:gd name="connsiteX55" fmla="*/ 107407 w 814418"/>
              <a:gd name="connsiteY55" fmla="*/ 490194 h 1612239"/>
              <a:gd name="connsiteX56" fmla="*/ 79127 w 814418"/>
              <a:gd name="connsiteY56" fmla="*/ 499621 h 1612239"/>
              <a:gd name="connsiteX57" fmla="*/ 60273 w 814418"/>
              <a:gd name="connsiteY57" fmla="*/ 443060 h 1612239"/>
              <a:gd name="connsiteX58" fmla="*/ 41420 w 814418"/>
              <a:gd name="connsiteY58" fmla="*/ 414780 h 1612239"/>
              <a:gd name="connsiteX59" fmla="*/ 22566 w 814418"/>
              <a:gd name="connsiteY59" fmla="*/ 358219 h 1612239"/>
              <a:gd name="connsiteX60" fmla="*/ 13139 w 814418"/>
              <a:gd name="connsiteY60" fmla="*/ 329938 h 1612239"/>
              <a:gd name="connsiteX61" fmla="*/ 3713 w 814418"/>
              <a:gd name="connsiteY61" fmla="*/ 122549 h 16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14418" h="1612239">
                <a:moveTo>
                  <a:pt x="3713" y="122549"/>
                </a:moveTo>
                <a:cubicBezTo>
                  <a:pt x="11569" y="89555"/>
                  <a:pt x="41160" y="131976"/>
                  <a:pt x="60273" y="131976"/>
                </a:cubicBezTo>
                <a:cubicBezTo>
                  <a:pt x="217283" y="131976"/>
                  <a:pt x="312212" y="148875"/>
                  <a:pt x="437346" y="113122"/>
                </a:cubicBezTo>
                <a:cubicBezTo>
                  <a:pt x="446900" y="110392"/>
                  <a:pt x="456199" y="106837"/>
                  <a:pt x="465626" y="103695"/>
                </a:cubicBezTo>
                <a:cubicBezTo>
                  <a:pt x="468768" y="81699"/>
                  <a:pt x="470695" y="59495"/>
                  <a:pt x="475053" y="37707"/>
                </a:cubicBezTo>
                <a:cubicBezTo>
                  <a:pt x="477002" y="27963"/>
                  <a:pt x="477454" y="16453"/>
                  <a:pt x="484480" y="9427"/>
                </a:cubicBezTo>
                <a:cubicBezTo>
                  <a:pt x="491506" y="2401"/>
                  <a:pt x="503333" y="3142"/>
                  <a:pt x="512760" y="0"/>
                </a:cubicBezTo>
                <a:cubicBezTo>
                  <a:pt x="525329" y="3142"/>
                  <a:pt x="539687" y="2240"/>
                  <a:pt x="550467" y="9427"/>
                </a:cubicBezTo>
                <a:cubicBezTo>
                  <a:pt x="559894" y="15711"/>
                  <a:pt x="567719" y="26491"/>
                  <a:pt x="569321" y="37707"/>
                </a:cubicBezTo>
                <a:cubicBezTo>
                  <a:pt x="577332" y="93786"/>
                  <a:pt x="575606" y="150829"/>
                  <a:pt x="578748" y="207390"/>
                </a:cubicBezTo>
                <a:cubicBezTo>
                  <a:pt x="613313" y="204248"/>
                  <a:pt x="648084" y="202871"/>
                  <a:pt x="682442" y="197963"/>
                </a:cubicBezTo>
                <a:cubicBezTo>
                  <a:pt x="692279" y="196558"/>
                  <a:pt x="701497" y="184845"/>
                  <a:pt x="710723" y="188536"/>
                </a:cubicBezTo>
                <a:cubicBezTo>
                  <a:pt x="721242" y="192744"/>
                  <a:pt x="723292" y="207390"/>
                  <a:pt x="729576" y="216817"/>
                </a:cubicBezTo>
                <a:cubicBezTo>
                  <a:pt x="732718" y="251382"/>
                  <a:pt x="732971" y="286333"/>
                  <a:pt x="739003" y="320512"/>
                </a:cubicBezTo>
                <a:cubicBezTo>
                  <a:pt x="742457" y="340083"/>
                  <a:pt x="751572" y="358219"/>
                  <a:pt x="757857" y="377072"/>
                </a:cubicBezTo>
                <a:cubicBezTo>
                  <a:pt x="771380" y="417640"/>
                  <a:pt x="764875" y="395718"/>
                  <a:pt x="776711" y="443060"/>
                </a:cubicBezTo>
                <a:cubicBezTo>
                  <a:pt x="785907" y="544226"/>
                  <a:pt x="793448" y="563299"/>
                  <a:pt x="776711" y="669303"/>
                </a:cubicBezTo>
                <a:cubicBezTo>
                  <a:pt x="773612" y="688933"/>
                  <a:pt x="764142" y="707010"/>
                  <a:pt x="757857" y="725864"/>
                </a:cubicBezTo>
                <a:cubicBezTo>
                  <a:pt x="754715" y="735291"/>
                  <a:pt x="756698" y="748633"/>
                  <a:pt x="748430" y="754145"/>
                </a:cubicBezTo>
                <a:lnTo>
                  <a:pt x="720150" y="772998"/>
                </a:lnTo>
                <a:cubicBezTo>
                  <a:pt x="713865" y="782425"/>
                  <a:pt x="708549" y="792575"/>
                  <a:pt x="701296" y="801279"/>
                </a:cubicBezTo>
                <a:cubicBezTo>
                  <a:pt x="692762" y="811520"/>
                  <a:pt x="679490" y="817905"/>
                  <a:pt x="673016" y="829559"/>
                </a:cubicBezTo>
                <a:cubicBezTo>
                  <a:pt x="663365" y="846932"/>
                  <a:pt x="654162" y="886120"/>
                  <a:pt x="654162" y="886120"/>
                </a:cubicBezTo>
                <a:cubicBezTo>
                  <a:pt x="651020" y="911258"/>
                  <a:pt x="650043" y="936763"/>
                  <a:pt x="644735" y="961534"/>
                </a:cubicBezTo>
                <a:cubicBezTo>
                  <a:pt x="640571" y="980966"/>
                  <a:pt x="625882" y="1018095"/>
                  <a:pt x="625882" y="1018095"/>
                </a:cubicBezTo>
                <a:cubicBezTo>
                  <a:pt x="635309" y="1027522"/>
                  <a:pt x="643070" y="1038981"/>
                  <a:pt x="654162" y="1046376"/>
                </a:cubicBezTo>
                <a:cubicBezTo>
                  <a:pt x="662430" y="1051888"/>
                  <a:pt x="672605" y="1054397"/>
                  <a:pt x="682442" y="1055802"/>
                </a:cubicBezTo>
                <a:cubicBezTo>
                  <a:pt x="716801" y="1060710"/>
                  <a:pt x="751572" y="1062087"/>
                  <a:pt x="786137" y="1065229"/>
                </a:cubicBezTo>
                <a:cubicBezTo>
                  <a:pt x="767400" y="1252618"/>
                  <a:pt x="770111" y="1184922"/>
                  <a:pt x="786137" y="1489435"/>
                </a:cubicBezTo>
                <a:cubicBezTo>
                  <a:pt x="786659" y="1499358"/>
                  <a:pt x="792834" y="1508161"/>
                  <a:pt x="795564" y="1517716"/>
                </a:cubicBezTo>
                <a:cubicBezTo>
                  <a:pt x="819236" y="1600565"/>
                  <a:pt x="791817" y="1515903"/>
                  <a:pt x="814418" y="1583703"/>
                </a:cubicBezTo>
                <a:cubicBezTo>
                  <a:pt x="811276" y="1593130"/>
                  <a:pt x="814631" y="1609574"/>
                  <a:pt x="804991" y="1611984"/>
                </a:cubicBezTo>
                <a:cubicBezTo>
                  <a:pt x="794597" y="1614582"/>
                  <a:pt x="709264" y="1596609"/>
                  <a:pt x="691869" y="1593130"/>
                </a:cubicBezTo>
                <a:cubicBezTo>
                  <a:pt x="662003" y="1533397"/>
                  <a:pt x="690230" y="1564440"/>
                  <a:pt x="616455" y="1545996"/>
                </a:cubicBezTo>
                <a:cubicBezTo>
                  <a:pt x="597175" y="1541176"/>
                  <a:pt x="559894" y="1527143"/>
                  <a:pt x="559894" y="1527143"/>
                </a:cubicBezTo>
                <a:cubicBezTo>
                  <a:pt x="550467" y="1520858"/>
                  <a:pt x="533019" y="1519531"/>
                  <a:pt x="531614" y="1508289"/>
                </a:cubicBezTo>
                <a:cubicBezTo>
                  <a:pt x="529149" y="1488569"/>
                  <a:pt x="546569" y="1471215"/>
                  <a:pt x="550467" y="1451728"/>
                </a:cubicBezTo>
                <a:cubicBezTo>
                  <a:pt x="564862" y="1379752"/>
                  <a:pt x="557907" y="1420493"/>
                  <a:pt x="569321" y="1329180"/>
                </a:cubicBezTo>
                <a:cubicBezTo>
                  <a:pt x="559894" y="1326038"/>
                  <a:pt x="550861" y="1321264"/>
                  <a:pt x="541040" y="1319753"/>
                </a:cubicBezTo>
                <a:cubicBezTo>
                  <a:pt x="405640" y="1298922"/>
                  <a:pt x="486562" y="1323590"/>
                  <a:pt x="418492" y="1300899"/>
                </a:cubicBezTo>
                <a:cubicBezTo>
                  <a:pt x="424777" y="1282045"/>
                  <a:pt x="433449" y="1263826"/>
                  <a:pt x="437346" y="1244338"/>
                </a:cubicBezTo>
                <a:cubicBezTo>
                  <a:pt x="442729" y="1217419"/>
                  <a:pt x="448209" y="1186129"/>
                  <a:pt x="456199" y="1159497"/>
                </a:cubicBezTo>
                <a:cubicBezTo>
                  <a:pt x="461910" y="1140462"/>
                  <a:pt x="468768" y="1121790"/>
                  <a:pt x="475053" y="1102936"/>
                </a:cubicBezTo>
                <a:lnTo>
                  <a:pt x="484480" y="1074656"/>
                </a:lnTo>
                <a:cubicBezTo>
                  <a:pt x="487622" y="1036949"/>
                  <a:pt x="487686" y="998857"/>
                  <a:pt x="493906" y="961534"/>
                </a:cubicBezTo>
                <a:cubicBezTo>
                  <a:pt x="493906" y="961532"/>
                  <a:pt x="517473" y="890834"/>
                  <a:pt x="522187" y="876693"/>
                </a:cubicBezTo>
                <a:cubicBezTo>
                  <a:pt x="556568" y="773552"/>
                  <a:pt x="501735" y="929781"/>
                  <a:pt x="550467" y="820132"/>
                </a:cubicBezTo>
                <a:cubicBezTo>
                  <a:pt x="558538" y="801971"/>
                  <a:pt x="569321" y="763571"/>
                  <a:pt x="569321" y="763571"/>
                </a:cubicBezTo>
                <a:cubicBezTo>
                  <a:pt x="565735" y="745641"/>
                  <a:pt x="560130" y="707483"/>
                  <a:pt x="550467" y="688157"/>
                </a:cubicBezTo>
                <a:cubicBezTo>
                  <a:pt x="545400" y="678024"/>
                  <a:pt x="536215" y="670230"/>
                  <a:pt x="531614" y="659877"/>
                </a:cubicBezTo>
                <a:cubicBezTo>
                  <a:pt x="486742" y="558915"/>
                  <a:pt x="536574" y="639037"/>
                  <a:pt x="493906" y="575035"/>
                </a:cubicBezTo>
                <a:cubicBezTo>
                  <a:pt x="490764" y="565608"/>
                  <a:pt x="490687" y="554514"/>
                  <a:pt x="484480" y="546755"/>
                </a:cubicBezTo>
                <a:cubicBezTo>
                  <a:pt x="471190" y="530142"/>
                  <a:pt x="446549" y="524684"/>
                  <a:pt x="427919" y="518474"/>
                </a:cubicBezTo>
                <a:cubicBezTo>
                  <a:pt x="421634" y="509047"/>
                  <a:pt x="418492" y="496478"/>
                  <a:pt x="409065" y="490194"/>
                </a:cubicBezTo>
                <a:cubicBezTo>
                  <a:pt x="398285" y="483007"/>
                  <a:pt x="384314" y="480767"/>
                  <a:pt x="371358" y="480767"/>
                </a:cubicBezTo>
                <a:cubicBezTo>
                  <a:pt x="283318" y="480767"/>
                  <a:pt x="195391" y="487052"/>
                  <a:pt x="107407" y="490194"/>
                </a:cubicBezTo>
                <a:cubicBezTo>
                  <a:pt x="97980" y="493336"/>
                  <a:pt x="86153" y="506647"/>
                  <a:pt x="79127" y="499621"/>
                </a:cubicBezTo>
                <a:cubicBezTo>
                  <a:pt x="65074" y="485568"/>
                  <a:pt x="71297" y="459596"/>
                  <a:pt x="60273" y="443060"/>
                </a:cubicBezTo>
                <a:cubicBezTo>
                  <a:pt x="53989" y="433633"/>
                  <a:pt x="46021" y="425133"/>
                  <a:pt x="41420" y="414780"/>
                </a:cubicBezTo>
                <a:cubicBezTo>
                  <a:pt x="33349" y="396619"/>
                  <a:pt x="28851" y="377073"/>
                  <a:pt x="22566" y="358219"/>
                </a:cubicBezTo>
                <a:lnTo>
                  <a:pt x="13139" y="329938"/>
                </a:lnTo>
                <a:cubicBezTo>
                  <a:pt x="1153" y="198079"/>
                  <a:pt x="-4143" y="155543"/>
                  <a:pt x="3713" y="1225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835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67744" y="540511"/>
            <a:ext cx="530063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Figures 1: Observed Crop Coverage along the Mississippi-Missouri River System</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5" name="Picture 2" descr="Change_All_States_pt_observed_crop_acre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37" y="910386"/>
            <a:ext cx="7560406" cy="48948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763837" y="5771626"/>
            <a:ext cx="79208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1"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Notes: </a:t>
            </a:r>
            <a:r>
              <a:rPr kumimoji="0" lang="en-US" altLang="en-US"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Graphs display observed coverage shares for corn, soy, rice, cotton, and other land use, in the six states along the Mississippi-Missouri river corridor. They are average shares over 2002-2010.</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1076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242064"/>
            <a:ext cx="49081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152400" algn="ctr" defTabSz="914400" rtl="0" eaLnBrk="1" fontAlgn="base" latinLnBrk="0" hangingPunct="1">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Figure 2: Distribution of Land Capability Classification (LCC) Levels</a:t>
            </a:r>
            <a:endParaRPr kumimoji="0" lang="en-US" altLang="zh-CN" b="0" i="0" u="none" strike="noStrike" cap="none" normalizeH="0" baseline="0" dirty="0" smtClean="0">
              <a:ln>
                <a:noFill/>
              </a:ln>
              <a:solidFill>
                <a:schemeClr val="tx1"/>
              </a:solidFill>
              <a:effectLst/>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2271"/>
            <a:ext cx="3238500" cy="647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1165394"/>
            <a:ext cx="4032448" cy="3046988"/>
          </a:xfrm>
          <a:prstGeom prst="rect">
            <a:avLst/>
          </a:prstGeom>
        </p:spPr>
        <p:txBody>
          <a:bodyPr wrap="square">
            <a:spAutoFit/>
          </a:bodyPr>
          <a:lstStyle/>
          <a:p>
            <a:pPr marL="171450" indent="-171450" algn="just">
              <a:buFont typeface="Arial" panose="020B0604020202020204" pitchFamily="34" charset="0"/>
              <a:buChar char="•"/>
            </a:pPr>
            <a:endParaRPr lang="en-US" dirty="0"/>
          </a:p>
          <a:p>
            <a:pPr marL="171450" indent="-171450" algn="just">
              <a:buFont typeface="Arial" panose="020B0604020202020204" pitchFamily="34" charset="0"/>
              <a:buChar char="•"/>
            </a:pPr>
            <a:r>
              <a:rPr lang="en-US" dirty="0"/>
              <a:t>P</a:t>
            </a:r>
            <a:r>
              <a:rPr lang="en-US" dirty="0" smtClean="0"/>
              <a:t>rime </a:t>
            </a:r>
            <a:r>
              <a:rPr lang="en-US" dirty="0"/>
              <a:t>agricultural soils are absent in southern Iowa and so largely is the corn-soy complex. Similarly, more optimal soils hug the river in Missouri and Arkansas, and so do rice and cotton. </a:t>
            </a:r>
          </a:p>
          <a:p>
            <a:pPr marL="171450" indent="-171450" algn="just">
              <a:buFont typeface="Arial" panose="020B0604020202020204" pitchFamily="34" charset="0"/>
              <a:buChar char="•"/>
            </a:pPr>
            <a:endParaRPr lang="en-US" dirty="0" smtClean="0"/>
          </a:p>
          <a:p>
            <a:pPr marL="171450" indent="-171450" algn="just">
              <a:buFont typeface="Arial" panose="020B0604020202020204" pitchFamily="34" charset="0"/>
              <a:buChar char="•"/>
            </a:pPr>
            <a:endParaRPr lang="en-US" dirty="0" smtClean="0"/>
          </a:p>
          <a:p>
            <a:pPr marL="171450" indent="-171450" algn="just">
              <a:buFont typeface="Arial" panose="020B0604020202020204" pitchFamily="34" charset="0"/>
              <a:buChar char="•"/>
            </a:pPr>
            <a:endParaRPr lang="en-US" dirty="0" smtClean="0"/>
          </a:p>
          <a:p>
            <a:pPr marL="171450" indent="-171450" algn="just">
              <a:buFont typeface="Arial" panose="020B0604020202020204" pitchFamily="34" charset="0"/>
              <a:buChar char="•"/>
            </a:pPr>
            <a:endParaRPr lang="en-US" sz="1200" dirty="0"/>
          </a:p>
        </p:txBody>
      </p:sp>
      <p:sp>
        <p:nvSpPr>
          <p:cNvPr id="3" name="TextBox 2"/>
          <p:cNvSpPr txBox="1"/>
          <p:nvPr/>
        </p:nvSpPr>
        <p:spPr>
          <a:xfrm>
            <a:off x="707921" y="4077072"/>
            <a:ext cx="4044099" cy="2031325"/>
          </a:xfrm>
          <a:prstGeom prst="rect">
            <a:avLst/>
          </a:prstGeom>
          <a:noFill/>
        </p:spPr>
        <p:txBody>
          <a:bodyPr wrap="square" rtlCol="0">
            <a:spAutoFit/>
          </a:bodyPr>
          <a:lstStyle/>
          <a:p>
            <a:pPr algn="just"/>
            <a:r>
              <a:rPr lang="en-US" i="1" dirty="0" smtClean="0"/>
              <a:t>Notes: </a:t>
            </a:r>
            <a:r>
              <a:rPr lang="en-US" dirty="0" smtClean="0"/>
              <a:t>Land </a:t>
            </a:r>
            <a:r>
              <a:rPr lang="en-US" dirty="0"/>
              <a:t>Capability Class (LCC) 1 is the best soil, which has the fewest limitations. Progressively lower classifications lead to more limited uses for the land. LCC 8 means soil conditions are such that agricultural planting is nearly impossible</a:t>
            </a:r>
            <a:r>
              <a:rPr lang="en-US" dirty="0" smtClean="0"/>
              <a:t>.</a:t>
            </a:r>
            <a:endParaRPr lang="en-US" dirty="0"/>
          </a:p>
        </p:txBody>
      </p:sp>
    </p:spTree>
    <p:extLst>
      <p:ext uri="{BB962C8B-B14F-4D97-AF65-F5344CB8AC3E}">
        <p14:creationId xmlns:p14="http://schemas.microsoft.com/office/powerpoint/2010/main" val="2524418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 t="2405" r="80322" b="38090"/>
          <a:stretch/>
        </p:blipFill>
        <p:spPr bwMode="auto">
          <a:xfrm>
            <a:off x="632110" y="908720"/>
            <a:ext cx="2715753" cy="529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0158" b="41288"/>
          <a:stretch/>
        </p:blipFill>
        <p:spPr bwMode="auto">
          <a:xfrm>
            <a:off x="4427984" y="1916832"/>
            <a:ext cx="2908120" cy="380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2531208" y="5188449"/>
            <a:ext cx="839902" cy="821933"/>
          </a:xfrm>
          <a:custGeom>
            <a:avLst/>
            <a:gdLst>
              <a:gd name="connsiteX0" fmla="*/ 6509 w 839902"/>
              <a:gd name="connsiteY0" fmla="*/ 246580 h 821933"/>
              <a:gd name="connsiteX1" fmla="*/ 57880 w 839902"/>
              <a:gd name="connsiteY1" fmla="*/ 205484 h 821933"/>
              <a:gd name="connsiteX2" fmla="*/ 78428 w 839902"/>
              <a:gd name="connsiteY2" fmla="*/ 184935 h 821933"/>
              <a:gd name="connsiteX3" fmla="*/ 140073 w 839902"/>
              <a:gd name="connsiteY3" fmla="*/ 143839 h 821933"/>
              <a:gd name="connsiteX4" fmla="*/ 170895 w 839902"/>
              <a:gd name="connsiteY4" fmla="*/ 123290 h 821933"/>
              <a:gd name="connsiteX5" fmla="*/ 191444 w 839902"/>
              <a:gd name="connsiteY5" fmla="*/ 102742 h 821933"/>
              <a:gd name="connsiteX6" fmla="*/ 211992 w 839902"/>
              <a:gd name="connsiteY6" fmla="*/ 71920 h 821933"/>
              <a:gd name="connsiteX7" fmla="*/ 242814 w 839902"/>
              <a:gd name="connsiteY7" fmla="*/ 61645 h 821933"/>
              <a:gd name="connsiteX8" fmla="*/ 263363 w 839902"/>
              <a:gd name="connsiteY8" fmla="*/ 41097 h 821933"/>
              <a:gd name="connsiteX9" fmla="*/ 325008 w 839902"/>
              <a:gd name="connsiteY9" fmla="*/ 20549 h 821933"/>
              <a:gd name="connsiteX10" fmla="*/ 427749 w 839902"/>
              <a:gd name="connsiteY10" fmla="*/ 0 h 821933"/>
              <a:gd name="connsiteX11" fmla="*/ 756522 w 839902"/>
              <a:gd name="connsiteY11" fmla="*/ 20549 h 821933"/>
              <a:gd name="connsiteX12" fmla="*/ 787345 w 839902"/>
              <a:gd name="connsiteY12" fmla="*/ 30823 h 821933"/>
              <a:gd name="connsiteX13" fmla="*/ 828441 w 839902"/>
              <a:gd name="connsiteY13" fmla="*/ 123290 h 821933"/>
              <a:gd name="connsiteX14" fmla="*/ 828441 w 839902"/>
              <a:gd name="connsiteY14" fmla="*/ 349322 h 821933"/>
              <a:gd name="connsiteX15" fmla="*/ 787345 w 839902"/>
              <a:gd name="connsiteY15" fmla="*/ 400693 h 821933"/>
              <a:gd name="connsiteX16" fmla="*/ 715426 w 839902"/>
              <a:gd name="connsiteY16" fmla="*/ 493160 h 821933"/>
              <a:gd name="connsiteX17" fmla="*/ 684603 w 839902"/>
              <a:gd name="connsiteY17" fmla="*/ 513708 h 821933"/>
              <a:gd name="connsiteX18" fmla="*/ 664055 w 839902"/>
              <a:gd name="connsiteY18" fmla="*/ 544531 h 821933"/>
              <a:gd name="connsiteX19" fmla="*/ 612684 w 839902"/>
              <a:gd name="connsiteY19" fmla="*/ 595902 h 821933"/>
              <a:gd name="connsiteX20" fmla="*/ 571588 w 839902"/>
              <a:gd name="connsiteY20" fmla="*/ 647272 h 821933"/>
              <a:gd name="connsiteX21" fmla="*/ 561313 w 839902"/>
              <a:gd name="connsiteY21" fmla="*/ 678095 h 821933"/>
              <a:gd name="connsiteX22" fmla="*/ 499668 w 839902"/>
              <a:gd name="connsiteY22" fmla="*/ 719191 h 821933"/>
              <a:gd name="connsiteX23" fmla="*/ 489394 w 839902"/>
              <a:gd name="connsiteY23" fmla="*/ 750014 h 821933"/>
              <a:gd name="connsiteX24" fmla="*/ 458572 w 839902"/>
              <a:gd name="connsiteY24" fmla="*/ 770562 h 821933"/>
              <a:gd name="connsiteX25" fmla="*/ 438023 w 839902"/>
              <a:gd name="connsiteY25" fmla="*/ 791111 h 821933"/>
              <a:gd name="connsiteX26" fmla="*/ 376379 w 839902"/>
              <a:gd name="connsiteY26" fmla="*/ 821933 h 821933"/>
              <a:gd name="connsiteX27" fmla="*/ 314734 w 839902"/>
              <a:gd name="connsiteY27" fmla="*/ 780836 h 821933"/>
              <a:gd name="connsiteX28" fmla="*/ 294185 w 839902"/>
              <a:gd name="connsiteY28" fmla="*/ 719191 h 821933"/>
              <a:gd name="connsiteX29" fmla="*/ 283911 w 839902"/>
              <a:gd name="connsiteY29" fmla="*/ 688369 h 821933"/>
              <a:gd name="connsiteX30" fmla="*/ 232540 w 839902"/>
              <a:gd name="connsiteY30" fmla="*/ 626724 h 821933"/>
              <a:gd name="connsiteX31" fmla="*/ 201718 w 839902"/>
              <a:gd name="connsiteY31" fmla="*/ 595902 h 821933"/>
              <a:gd name="connsiteX32" fmla="*/ 181170 w 839902"/>
              <a:gd name="connsiteY32" fmla="*/ 565079 h 821933"/>
              <a:gd name="connsiteX33" fmla="*/ 160621 w 839902"/>
              <a:gd name="connsiteY33" fmla="*/ 544531 h 821933"/>
              <a:gd name="connsiteX34" fmla="*/ 140073 w 839902"/>
              <a:gd name="connsiteY34" fmla="*/ 513708 h 821933"/>
              <a:gd name="connsiteX35" fmla="*/ 109250 w 839902"/>
              <a:gd name="connsiteY35" fmla="*/ 493160 h 821933"/>
              <a:gd name="connsiteX36" fmla="*/ 88702 w 839902"/>
              <a:gd name="connsiteY36" fmla="*/ 462338 h 821933"/>
              <a:gd name="connsiteX37" fmla="*/ 68154 w 839902"/>
              <a:gd name="connsiteY37" fmla="*/ 441789 h 821933"/>
              <a:gd name="connsiteX38" fmla="*/ 37331 w 839902"/>
              <a:gd name="connsiteY38" fmla="*/ 390418 h 821933"/>
              <a:gd name="connsiteX39" fmla="*/ 27057 w 839902"/>
              <a:gd name="connsiteY39" fmla="*/ 359596 h 821933"/>
              <a:gd name="connsiteX40" fmla="*/ 6509 w 839902"/>
              <a:gd name="connsiteY40" fmla="*/ 328773 h 821933"/>
              <a:gd name="connsiteX41" fmla="*/ 6509 w 839902"/>
              <a:gd name="connsiteY41" fmla="*/ 246580 h 82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9902" h="821933">
                <a:moveTo>
                  <a:pt x="6509" y="246580"/>
                </a:moveTo>
                <a:cubicBezTo>
                  <a:pt x="15071" y="226032"/>
                  <a:pt x="41230" y="219755"/>
                  <a:pt x="57880" y="205484"/>
                </a:cubicBezTo>
                <a:cubicBezTo>
                  <a:pt x="65235" y="199180"/>
                  <a:pt x="70679" y="190747"/>
                  <a:pt x="78428" y="184935"/>
                </a:cubicBezTo>
                <a:cubicBezTo>
                  <a:pt x="98185" y="170117"/>
                  <a:pt x="119525" y="157538"/>
                  <a:pt x="140073" y="143839"/>
                </a:cubicBezTo>
                <a:cubicBezTo>
                  <a:pt x="150347" y="136990"/>
                  <a:pt x="162163" y="132021"/>
                  <a:pt x="170895" y="123290"/>
                </a:cubicBezTo>
                <a:cubicBezTo>
                  <a:pt x="177745" y="116441"/>
                  <a:pt x="185393" y="110306"/>
                  <a:pt x="191444" y="102742"/>
                </a:cubicBezTo>
                <a:cubicBezTo>
                  <a:pt x="199158" y="93100"/>
                  <a:pt x="202350" y="79634"/>
                  <a:pt x="211992" y="71920"/>
                </a:cubicBezTo>
                <a:cubicBezTo>
                  <a:pt x="220449" y="65155"/>
                  <a:pt x="232540" y="65070"/>
                  <a:pt x="242814" y="61645"/>
                </a:cubicBezTo>
                <a:cubicBezTo>
                  <a:pt x="249664" y="54796"/>
                  <a:pt x="254699" y="45429"/>
                  <a:pt x="263363" y="41097"/>
                </a:cubicBezTo>
                <a:cubicBezTo>
                  <a:pt x="282736" y="31411"/>
                  <a:pt x="304460" y="27398"/>
                  <a:pt x="325008" y="20549"/>
                </a:cubicBezTo>
                <a:cubicBezTo>
                  <a:pt x="378805" y="2617"/>
                  <a:pt x="345107" y="11807"/>
                  <a:pt x="427749" y="0"/>
                </a:cubicBezTo>
                <a:cubicBezTo>
                  <a:pt x="522305" y="3637"/>
                  <a:pt x="652191" y="-2635"/>
                  <a:pt x="756522" y="20549"/>
                </a:cubicBezTo>
                <a:cubicBezTo>
                  <a:pt x="767094" y="22898"/>
                  <a:pt x="777071" y="27398"/>
                  <a:pt x="787345" y="30823"/>
                </a:cubicBezTo>
                <a:cubicBezTo>
                  <a:pt x="811798" y="104182"/>
                  <a:pt x="795878" y="74446"/>
                  <a:pt x="828441" y="123290"/>
                </a:cubicBezTo>
                <a:cubicBezTo>
                  <a:pt x="838947" y="217838"/>
                  <a:pt x="847863" y="245743"/>
                  <a:pt x="828441" y="349322"/>
                </a:cubicBezTo>
                <a:cubicBezTo>
                  <a:pt x="824251" y="371668"/>
                  <a:pt x="799576" y="384385"/>
                  <a:pt x="787345" y="400693"/>
                </a:cubicBezTo>
                <a:cubicBezTo>
                  <a:pt x="749163" y="451602"/>
                  <a:pt x="757254" y="458304"/>
                  <a:pt x="715426" y="493160"/>
                </a:cubicBezTo>
                <a:cubicBezTo>
                  <a:pt x="705940" y="501065"/>
                  <a:pt x="694877" y="506859"/>
                  <a:pt x="684603" y="513708"/>
                </a:cubicBezTo>
                <a:cubicBezTo>
                  <a:pt x="677754" y="523982"/>
                  <a:pt x="672186" y="535238"/>
                  <a:pt x="664055" y="544531"/>
                </a:cubicBezTo>
                <a:cubicBezTo>
                  <a:pt x="648108" y="562756"/>
                  <a:pt x="612684" y="595902"/>
                  <a:pt x="612684" y="595902"/>
                </a:cubicBezTo>
                <a:cubicBezTo>
                  <a:pt x="586860" y="673373"/>
                  <a:pt x="624698" y="580884"/>
                  <a:pt x="571588" y="647272"/>
                </a:cubicBezTo>
                <a:cubicBezTo>
                  <a:pt x="564822" y="655729"/>
                  <a:pt x="567321" y="669084"/>
                  <a:pt x="561313" y="678095"/>
                </a:cubicBezTo>
                <a:cubicBezTo>
                  <a:pt x="539324" y="711078"/>
                  <a:pt x="531983" y="708420"/>
                  <a:pt x="499668" y="719191"/>
                </a:cubicBezTo>
                <a:cubicBezTo>
                  <a:pt x="496243" y="729465"/>
                  <a:pt x="496159" y="741557"/>
                  <a:pt x="489394" y="750014"/>
                </a:cubicBezTo>
                <a:cubicBezTo>
                  <a:pt x="481680" y="759656"/>
                  <a:pt x="468214" y="762848"/>
                  <a:pt x="458572" y="770562"/>
                </a:cubicBezTo>
                <a:cubicBezTo>
                  <a:pt x="451008" y="776613"/>
                  <a:pt x="445587" y="785060"/>
                  <a:pt x="438023" y="791111"/>
                </a:cubicBezTo>
                <a:cubicBezTo>
                  <a:pt x="409571" y="813873"/>
                  <a:pt x="408933" y="811082"/>
                  <a:pt x="376379" y="821933"/>
                </a:cubicBezTo>
                <a:cubicBezTo>
                  <a:pt x="347416" y="812279"/>
                  <a:pt x="332226" y="812321"/>
                  <a:pt x="314734" y="780836"/>
                </a:cubicBezTo>
                <a:cubicBezTo>
                  <a:pt x="304215" y="761902"/>
                  <a:pt x="301035" y="739739"/>
                  <a:pt x="294185" y="719191"/>
                </a:cubicBezTo>
                <a:cubicBezTo>
                  <a:pt x="290760" y="708917"/>
                  <a:pt x="291569" y="696027"/>
                  <a:pt x="283911" y="688369"/>
                </a:cubicBezTo>
                <a:cubicBezTo>
                  <a:pt x="193866" y="598324"/>
                  <a:pt x="304060" y="712547"/>
                  <a:pt x="232540" y="626724"/>
                </a:cubicBezTo>
                <a:cubicBezTo>
                  <a:pt x="223238" y="615562"/>
                  <a:pt x="211020" y="607064"/>
                  <a:pt x="201718" y="595902"/>
                </a:cubicBezTo>
                <a:cubicBezTo>
                  <a:pt x="193813" y="586416"/>
                  <a:pt x="188884" y="574721"/>
                  <a:pt x="181170" y="565079"/>
                </a:cubicBezTo>
                <a:cubicBezTo>
                  <a:pt x="175119" y="557515"/>
                  <a:pt x="166672" y="552095"/>
                  <a:pt x="160621" y="544531"/>
                </a:cubicBezTo>
                <a:cubicBezTo>
                  <a:pt x="152907" y="534889"/>
                  <a:pt x="148804" y="522439"/>
                  <a:pt x="140073" y="513708"/>
                </a:cubicBezTo>
                <a:cubicBezTo>
                  <a:pt x="131342" y="504977"/>
                  <a:pt x="119524" y="500009"/>
                  <a:pt x="109250" y="493160"/>
                </a:cubicBezTo>
                <a:cubicBezTo>
                  <a:pt x="102401" y="482886"/>
                  <a:pt x="96416" y="471980"/>
                  <a:pt x="88702" y="462338"/>
                </a:cubicBezTo>
                <a:cubicBezTo>
                  <a:pt x="82651" y="454774"/>
                  <a:pt x="73138" y="450095"/>
                  <a:pt x="68154" y="441789"/>
                </a:cubicBezTo>
                <a:cubicBezTo>
                  <a:pt x="28144" y="375105"/>
                  <a:pt x="89396" y="442483"/>
                  <a:pt x="37331" y="390418"/>
                </a:cubicBezTo>
                <a:cubicBezTo>
                  <a:pt x="33906" y="380144"/>
                  <a:pt x="31900" y="369282"/>
                  <a:pt x="27057" y="359596"/>
                </a:cubicBezTo>
                <a:cubicBezTo>
                  <a:pt x="21535" y="348551"/>
                  <a:pt x="11524" y="340057"/>
                  <a:pt x="6509" y="328773"/>
                </a:cubicBezTo>
                <a:cubicBezTo>
                  <a:pt x="-2288" y="308980"/>
                  <a:pt x="-2053" y="267128"/>
                  <a:pt x="6509" y="246580"/>
                </a:cubicBezTo>
                <a:close/>
              </a:path>
            </a:pathLst>
          </a:custGeom>
          <a:noFill/>
          <a:ln>
            <a:solidFill>
              <a:schemeClr val="accent1">
                <a:shade val="50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435743" y="4777482"/>
            <a:ext cx="839902" cy="821933"/>
          </a:xfrm>
          <a:custGeom>
            <a:avLst/>
            <a:gdLst>
              <a:gd name="connsiteX0" fmla="*/ 6509 w 839902"/>
              <a:gd name="connsiteY0" fmla="*/ 246580 h 821933"/>
              <a:gd name="connsiteX1" fmla="*/ 57880 w 839902"/>
              <a:gd name="connsiteY1" fmla="*/ 205484 h 821933"/>
              <a:gd name="connsiteX2" fmla="*/ 78428 w 839902"/>
              <a:gd name="connsiteY2" fmla="*/ 184935 h 821933"/>
              <a:gd name="connsiteX3" fmla="*/ 140073 w 839902"/>
              <a:gd name="connsiteY3" fmla="*/ 143839 h 821933"/>
              <a:gd name="connsiteX4" fmla="*/ 170895 w 839902"/>
              <a:gd name="connsiteY4" fmla="*/ 123290 h 821933"/>
              <a:gd name="connsiteX5" fmla="*/ 191444 w 839902"/>
              <a:gd name="connsiteY5" fmla="*/ 102742 h 821933"/>
              <a:gd name="connsiteX6" fmla="*/ 211992 w 839902"/>
              <a:gd name="connsiteY6" fmla="*/ 71920 h 821933"/>
              <a:gd name="connsiteX7" fmla="*/ 242814 w 839902"/>
              <a:gd name="connsiteY7" fmla="*/ 61645 h 821933"/>
              <a:gd name="connsiteX8" fmla="*/ 263363 w 839902"/>
              <a:gd name="connsiteY8" fmla="*/ 41097 h 821933"/>
              <a:gd name="connsiteX9" fmla="*/ 325008 w 839902"/>
              <a:gd name="connsiteY9" fmla="*/ 20549 h 821933"/>
              <a:gd name="connsiteX10" fmla="*/ 427749 w 839902"/>
              <a:gd name="connsiteY10" fmla="*/ 0 h 821933"/>
              <a:gd name="connsiteX11" fmla="*/ 756522 w 839902"/>
              <a:gd name="connsiteY11" fmla="*/ 20549 h 821933"/>
              <a:gd name="connsiteX12" fmla="*/ 787345 w 839902"/>
              <a:gd name="connsiteY12" fmla="*/ 30823 h 821933"/>
              <a:gd name="connsiteX13" fmla="*/ 828441 w 839902"/>
              <a:gd name="connsiteY13" fmla="*/ 123290 h 821933"/>
              <a:gd name="connsiteX14" fmla="*/ 828441 w 839902"/>
              <a:gd name="connsiteY14" fmla="*/ 349322 h 821933"/>
              <a:gd name="connsiteX15" fmla="*/ 787345 w 839902"/>
              <a:gd name="connsiteY15" fmla="*/ 400693 h 821933"/>
              <a:gd name="connsiteX16" fmla="*/ 715426 w 839902"/>
              <a:gd name="connsiteY16" fmla="*/ 493160 h 821933"/>
              <a:gd name="connsiteX17" fmla="*/ 684603 w 839902"/>
              <a:gd name="connsiteY17" fmla="*/ 513708 h 821933"/>
              <a:gd name="connsiteX18" fmla="*/ 664055 w 839902"/>
              <a:gd name="connsiteY18" fmla="*/ 544531 h 821933"/>
              <a:gd name="connsiteX19" fmla="*/ 612684 w 839902"/>
              <a:gd name="connsiteY19" fmla="*/ 595902 h 821933"/>
              <a:gd name="connsiteX20" fmla="*/ 571588 w 839902"/>
              <a:gd name="connsiteY20" fmla="*/ 647272 h 821933"/>
              <a:gd name="connsiteX21" fmla="*/ 561313 w 839902"/>
              <a:gd name="connsiteY21" fmla="*/ 678095 h 821933"/>
              <a:gd name="connsiteX22" fmla="*/ 499668 w 839902"/>
              <a:gd name="connsiteY22" fmla="*/ 719191 h 821933"/>
              <a:gd name="connsiteX23" fmla="*/ 489394 w 839902"/>
              <a:gd name="connsiteY23" fmla="*/ 750014 h 821933"/>
              <a:gd name="connsiteX24" fmla="*/ 458572 w 839902"/>
              <a:gd name="connsiteY24" fmla="*/ 770562 h 821933"/>
              <a:gd name="connsiteX25" fmla="*/ 438023 w 839902"/>
              <a:gd name="connsiteY25" fmla="*/ 791111 h 821933"/>
              <a:gd name="connsiteX26" fmla="*/ 376379 w 839902"/>
              <a:gd name="connsiteY26" fmla="*/ 821933 h 821933"/>
              <a:gd name="connsiteX27" fmla="*/ 314734 w 839902"/>
              <a:gd name="connsiteY27" fmla="*/ 780836 h 821933"/>
              <a:gd name="connsiteX28" fmla="*/ 294185 w 839902"/>
              <a:gd name="connsiteY28" fmla="*/ 719191 h 821933"/>
              <a:gd name="connsiteX29" fmla="*/ 283911 w 839902"/>
              <a:gd name="connsiteY29" fmla="*/ 688369 h 821933"/>
              <a:gd name="connsiteX30" fmla="*/ 232540 w 839902"/>
              <a:gd name="connsiteY30" fmla="*/ 626724 h 821933"/>
              <a:gd name="connsiteX31" fmla="*/ 201718 w 839902"/>
              <a:gd name="connsiteY31" fmla="*/ 595902 h 821933"/>
              <a:gd name="connsiteX32" fmla="*/ 181170 w 839902"/>
              <a:gd name="connsiteY32" fmla="*/ 565079 h 821933"/>
              <a:gd name="connsiteX33" fmla="*/ 160621 w 839902"/>
              <a:gd name="connsiteY33" fmla="*/ 544531 h 821933"/>
              <a:gd name="connsiteX34" fmla="*/ 140073 w 839902"/>
              <a:gd name="connsiteY34" fmla="*/ 513708 h 821933"/>
              <a:gd name="connsiteX35" fmla="*/ 109250 w 839902"/>
              <a:gd name="connsiteY35" fmla="*/ 493160 h 821933"/>
              <a:gd name="connsiteX36" fmla="*/ 88702 w 839902"/>
              <a:gd name="connsiteY36" fmla="*/ 462338 h 821933"/>
              <a:gd name="connsiteX37" fmla="*/ 68154 w 839902"/>
              <a:gd name="connsiteY37" fmla="*/ 441789 h 821933"/>
              <a:gd name="connsiteX38" fmla="*/ 37331 w 839902"/>
              <a:gd name="connsiteY38" fmla="*/ 390418 h 821933"/>
              <a:gd name="connsiteX39" fmla="*/ 27057 w 839902"/>
              <a:gd name="connsiteY39" fmla="*/ 359596 h 821933"/>
              <a:gd name="connsiteX40" fmla="*/ 6509 w 839902"/>
              <a:gd name="connsiteY40" fmla="*/ 328773 h 821933"/>
              <a:gd name="connsiteX41" fmla="*/ 6509 w 839902"/>
              <a:gd name="connsiteY41" fmla="*/ 246580 h 82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39902" h="821933">
                <a:moveTo>
                  <a:pt x="6509" y="246580"/>
                </a:moveTo>
                <a:cubicBezTo>
                  <a:pt x="15071" y="226032"/>
                  <a:pt x="41230" y="219755"/>
                  <a:pt x="57880" y="205484"/>
                </a:cubicBezTo>
                <a:cubicBezTo>
                  <a:pt x="65235" y="199180"/>
                  <a:pt x="70679" y="190747"/>
                  <a:pt x="78428" y="184935"/>
                </a:cubicBezTo>
                <a:cubicBezTo>
                  <a:pt x="98185" y="170117"/>
                  <a:pt x="119525" y="157538"/>
                  <a:pt x="140073" y="143839"/>
                </a:cubicBezTo>
                <a:cubicBezTo>
                  <a:pt x="150347" y="136990"/>
                  <a:pt x="162163" y="132021"/>
                  <a:pt x="170895" y="123290"/>
                </a:cubicBezTo>
                <a:cubicBezTo>
                  <a:pt x="177745" y="116441"/>
                  <a:pt x="185393" y="110306"/>
                  <a:pt x="191444" y="102742"/>
                </a:cubicBezTo>
                <a:cubicBezTo>
                  <a:pt x="199158" y="93100"/>
                  <a:pt x="202350" y="79634"/>
                  <a:pt x="211992" y="71920"/>
                </a:cubicBezTo>
                <a:cubicBezTo>
                  <a:pt x="220449" y="65155"/>
                  <a:pt x="232540" y="65070"/>
                  <a:pt x="242814" y="61645"/>
                </a:cubicBezTo>
                <a:cubicBezTo>
                  <a:pt x="249664" y="54796"/>
                  <a:pt x="254699" y="45429"/>
                  <a:pt x="263363" y="41097"/>
                </a:cubicBezTo>
                <a:cubicBezTo>
                  <a:pt x="282736" y="31411"/>
                  <a:pt x="304460" y="27398"/>
                  <a:pt x="325008" y="20549"/>
                </a:cubicBezTo>
                <a:cubicBezTo>
                  <a:pt x="378805" y="2617"/>
                  <a:pt x="345107" y="11807"/>
                  <a:pt x="427749" y="0"/>
                </a:cubicBezTo>
                <a:cubicBezTo>
                  <a:pt x="522305" y="3637"/>
                  <a:pt x="652191" y="-2635"/>
                  <a:pt x="756522" y="20549"/>
                </a:cubicBezTo>
                <a:cubicBezTo>
                  <a:pt x="767094" y="22898"/>
                  <a:pt x="777071" y="27398"/>
                  <a:pt x="787345" y="30823"/>
                </a:cubicBezTo>
                <a:cubicBezTo>
                  <a:pt x="811798" y="104182"/>
                  <a:pt x="795878" y="74446"/>
                  <a:pt x="828441" y="123290"/>
                </a:cubicBezTo>
                <a:cubicBezTo>
                  <a:pt x="838947" y="217838"/>
                  <a:pt x="847863" y="245743"/>
                  <a:pt x="828441" y="349322"/>
                </a:cubicBezTo>
                <a:cubicBezTo>
                  <a:pt x="824251" y="371668"/>
                  <a:pt x="799576" y="384385"/>
                  <a:pt x="787345" y="400693"/>
                </a:cubicBezTo>
                <a:cubicBezTo>
                  <a:pt x="749163" y="451602"/>
                  <a:pt x="757254" y="458304"/>
                  <a:pt x="715426" y="493160"/>
                </a:cubicBezTo>
                <a:cubicBezTo>
                  <a:pt x="705940" y="501065"/>
                  <a:pt x="694877" y="506859"/>
                  <a:pt x="684603" y="513708"/>
                </a:cubicBezTo>
                <a:cubicBezTo>
                  <a:pt x="677754" y="523982"/>
                  <a:pt x="672186" y="535238"/>
                  <a:pt x="664055" y="544531"/>
                </a:cubicBezTo>
                <a:cubicBezTo>
                  <a:pt x="648108" y="562756"/>
                  <a:pt x="612684" y="595902"/>
                  <a:pt x="612684" y="595902"/>
                </a:cubicBezTo>
                <a:cubicBezTo>
                  <a:pt x="586860" y="673373"/>
                  <a:pt x="624698" y="580884"/>
                  <a:pt x="571588" y="647272"/>
                </a:cubicBezTo>
                <a:cubicBezTo>
                  <a:pt x="564822" y="655729"/>
                  <a:pt x="567321" y="669084"/>
                  <a:pt x="561313" y="678095"/>
                </a:cubicBezTo>
                <a:cubicBezTo>
                  <a:pt x="539324" y="711078"/>
                  <a:pt x="531983" y="708420"/>
                  <a:pt x="499668" y="719191"/>
                </a:cubicBezTo>
                <a:cubicBezTo>
                  <a:pt x="496243" y="729465"/>
                  <a:pt x="496159" y="741557"/>
                  <a:pt x="489394" y="750014"/>
                </a:cubicBezTo>
                <a:cubicBezTo>
                  <a:pt x="481680" y="759656"/>
                  <a:pt x="468214" y="762848"/>
                  <a:pt x="458572" y="770562"/>
                </a:cubicBezTo>
                <a:cubicBezTo>
                  <a:pt x="451008" y="776613"/>
                  <a:pt x="445587" y="785060"/>
                  <a:pt x="438023" y="791111"/>
                </a:cubicBezTo>
                <a:cubicBezTo>
                  <a:pt x="409571" y="813873"/>
                  <a:pt x="408933" y="811082"/>
                  <a:pt x="376379" y="821933"/>
                </a:cubicBezTo>
                <a:cubicBezTo>
                  <a:pt x="347416" y="812279"/>
                  <a:pt x="332226" y="812321"/>
                  <a:pt x="314734" y="780836"/>
                </a:cubicBezTo>
                <a:cubicBezTo>
                  <a:pt x="304215" y="761902"/>
                  <a:pt x="301035" y="739739"/>
                  <a:pt x="294185" y="719191"/>
                </a:cubicBezTo>
                <a:cubicBezTo>
                  <a:pt x="290760" y="708917"/>
                  <a:pt x="291569" y="696027"/>
                  <a:pt x="283911" y="688369"/>
                </a:cubicBezTo>
                <a:cubicBezTo>
                  <a:pt x="193866" y="598324"/>
                  <a:pt x="304060" y="712547"/>
                  <a:pt x="232540" y="626724"/>
                </a:cubicBezTo>
                <a:cubicBezTo>
                  <a:pt x="223238" y="615562"/>
                  <a:pt x="211020" y="607064"/>
                  <a:pt x="201718" y="595902"/>
                </a:cubicBezTo>
                <a:cubicBezTo>
                  <a:pt x="193813" y="586416"/>
                  <a:pt x="188884" y="574721"/>
                  <a:pt x="181170" y="565079"/>
                </a:cubicBezTo>
                <a:cubicBezTo>
                  <a:pt x="175119" y="557515"/>
                  <a:pt x="166672" y="552095"/>
                  <a:pt x="160621" y="544531"/>
                </a:cubicBezTo>
                <a:cubicBezTo>
                  <a:pt x="152907" y="534889"/>
                  <a:pt x="148804" y="522439"/>
                  <a:pt x="140073" y="513708"/>
                </a:cubicBezTo>
                <a:cubicBezTo>
                  <a:pt x="131342" y="504977"/>
                  <a:pt x="119524" y="500009"/>
                  <a:pt x="109250" y="493160"/>
                </a:cubicBezTo>
                <a:cubicBezTo>
                  <a:pt x="102401" y="482886"/>
                  <a:pt x="96416" y="471980"/>
                  <a:pt x="88702" y="462338"/>
                </a:cubicBezTo>
                <a:cubicBezTo>
                  <a:pt x="82651" y="454774"/>
                  <a:pt x="73138" y="450095"/>
                  <a:pt x="68154" y="441789"/>
                </a:cubicBezTo>
                <a:cubicBezTo>
                  <a:pt x="28144" y="375105"/>
                  <a:pt x="89396" y="442483"/>
                  <a:pt x="37331" y="390418"/>
                </a:cubicBezTo>
                <a:cubicBezTo>
                  <a:pt x="33906" y="380144"/>
                  <a:pt x="31900" y="369282"/>
                  <a:pt x="27057" y="359596"/>
                </a:cubicBezTo>
                <a:cubicBezTo>
                  <a:pt x="21535" y="348551"/>
                  <a:pt x="11524" y="340057"/>
                  <a:pt x="6509" y="328773"/>
                </a:cubicBezTo>
                <a:cubicBezTo>
                  <a:pt x="-2288" y="308980"/>
                  <a:pt x="-2053" y="267128"/>
                  <a:pt x="6509" y="246580"/>
                </a:cubicBezTo>
                <a:close/>
              </a:path>
            </a:pathLst>
          </a:custGeom>
          <a:noFill/>
          <a:ln>
            <a:solidFill>
              <a:schemeClr val="accent1">
                <a:shade val="50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Compare Soil and Corn</a:t>
            </a:r>
            <a:endParaRPr lang="en-US" dirty="0"/>
          </a:p>
        </p:txBody>
      </p:sp>
    </p:spTree>
    <p:extLst>
      <p:ext uri="{BB962C8B-B14F-4D97-AF65-F5344CB8AC3E}">
        <p14:creationId xmlns:p14="http://schemas.microsoft.com/office/powerpoint/2010/main" val="247583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Modern Econometric Studies…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Nerlove’s (1956) examination of crop share response to crop </a:t>
            </a:r>
            <a:r>
              <a:rPr lang="en-US" dirty="0" smtClean="0"/>
              <a:t>prices</a:t>
            </a:r>
          </a:p>
          <a:p>
            <a:pPr lvl="1"/>
            <a:r>
              <a:rPr lang="en-US" dirty="0"/>
              <a:t>C</a:t>
            </a:r>
            <a:r>
              <a:rPr lang="en-US" dirty="0" smtClean="0"/>
              <a:t>overage </a:t>
            </a:r>
            <a:r>
              <a:rPr lang="en-US" dirty="0"/>
              <a:t>is a function of lagged coverage, crop price, input prices and other variables. </a:t>
            </a:r>
            <a:endParaRPr lang="en-US" dirty="0" smtClean="0"/>
          </a:p>
          <a:p>
            <a:r>
              <a:rPr lang="en-US" dirty="0" smtClean="0"/>
              <a:t>Many ways to elaborate on this basic model</a:t>
            </a:r>
          </a:p>
          <a:p>
            <a:pPr lvl="1"/>
            <a:r>
              <a:rPr lang="en-US" dirty="0" smtClean="0"/>
              <a:t>Price</a:t>
            </a:r>
          </a:p>
          <a:p>
            <a:pPr lvl="2"/>
            <a:r>
              <a:rPr lang="en-US" dirty="0" smtClean="0"/>
              <a:t>Even the futures price is not predetermined!  IV is likely needed always.  Wheat rust, known to all but the econometrician.</a:t>
            </a:r>
          </a:p>
          <a:p>
            <a:pPr lvl="1"/>
            <a:r>
              <a:rPr lang="en-US" dirty="0" smtClean="0"/>
              <a:t>Risk</a:t>
            </a:r>
          </a:p>
          <a:p>
            <a:pPr lvl="2"/>
            <a:r>
              <a:rPr lang="en-US" dirty="0" smtClean="0"/>
              <a:t>Often the coefficient of variation</a:t>
            </a:r>
          </a:p>
          <a:p>
            <a:pPr lvl="1"/>
            <a:r>
              <a:rPr lang="en-US" dirty="0" smtClean="0"/>
              <a:t>Sum-up condition</a:t>
            </a:r>
          </a:p>
          <a:p>
            <a:pPr lvl="2"/>
            <a:r>
              <a:rPr lang="en-US" dirty="0" err="1" smtClean="0"/>
              <a:t>Logit</a:t>
            </a:r>
            <a:r>
              <a:rPr lang="en-US" dirty="0"/>
              <a:t> </a:t>
            </a:r>
            <a:r>
              <a:rPr lang="en-US" dirty="0" smtClean="0"/>
              <a:t>in theory, but see below for the real problems with this.</a:t>
            </a:r>
          </a:p>
          <a:p>
            <a:pPr lvl="1"/>
            <a:r>
              <a:rPr lang="en-US" dirty="0" smtClean="0"/>
              <a:t>Spatial correlation</a:t>
            </a:r>
          </a:p>
          <a:p>
            <a:pPr lvl="2"/>
            <a:r>
              <a:rPr lang="en-US" dirty="0" smtClean="0"/>
              <a:t>Omitted variables change slowly over the landscape.  Cause spatial autocorrelation.  </a:t>
            </a:r>
          </a:p>
        </p:txBody>
      </p:sp>
    </p:spTree>
    <p:extLst>
      <p:ext uri="{BB962C8B-B14F-4D97-AF65-F5344CB8AC3E}">
        <p14:creationId xmlns:p14="http://schemas.microsoft.com/office/powerpoint/2010/main" val="1109588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744</TotalTime>
  <Words>1799</Words>
  <Application>Microsoft Office PowerPoint</Application>
  <PresentationFormat>On-screen Show (4:3)</PresentationFormat>
  <Paragraphs>174</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Crop Acreage Adaptation to Climate Change</vt:lpstr>
      <vt:lpstr>INTRODUCTION</vt:lpstr>
      <vt:lpstr>Why Important?</vt:lpstr>
      <vt:lpstr>Research Question</vt:lpstr>
      <vt:lpstr>PowerPoint Presentation</vt:lpstr>
      <vt:lpstr>PowerPoint Presentation</vt:lpstr>
      <vt:lpstr>PowerPoint Presentation</vt:lpstr>
      <vt:lpstr>Compare Soil and Corn</vt:lpstr>
      <vt:lpstr>Modern Econometric Studies…</vt:lpstr>
      <vt:lpstr>PowerPoint Presentation</vt:lpstr>
      <vt:lpstr>Data Summary</vt:lpstr>
      <vt:lpstr>Data: Land Use</vt:lpstr>
      <vt:lpstr>Accuracy</vt:lpstr>
      <vt:lpstr>Data: Soil Characteristics</vt:lpstr>
      <vt:lpstr>Data: Weather Variables</vt:lpstr>
      <vt:lpstr>Fewer bins and more months</vt:lpstr>
      <vt:lpstr>Weather has cross section variation</vt:lpstr>
      <vt:lpstr>PowerPoint Presentation</vt:lpstr>
      <vt:lpstr>PowerPoint Presentation</vt:lpstr>
      <vt:lpstr>Comparison:  Sweden is drier than Midwest</vt:lpstr>
      <vt:lpstr>Data: Climate Change Scenarios</vt:lpstr>
      <vt:lpstr>PowerPoint Presentation</vt:lpstr>
      <vt:lpstr>PowerPoint Presentation</vt:lpstr>
      <vt:lpstr>A Proportion Type Model</vt:lpstr>
      <vt:lpstr>Considerations for a transformation for a proportions models</vt:lpstr>
      <vt:lpstr>Choice of Form to estimate</vt:lpstr>
      <vt:lpstr>Expected shares </vt:lpstr>
      <vt:lpstr>Spatial Correlation</vt:lpstr>
      <vt:lpstr>Explanatory Variables</vt:lpstr>
      <vt:lpstr>PowerPoint Presentation</vt:lpstr>
      <vt:lpstr>Significance</vt:lpstr>
      <vt:lpstr>Simulation for Unit Change in Weather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Gothenburg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Berck</dc:creator>
  <cp:lastModifiedBy>Peter Berck</cp:lastModifiedBy>
  <cp:revision>86</cp:revision>
  <dcterms:created xsi:type="dcterms:W3CDTF">2013-10-04T14:42:07Z</dcterms:created>
  <dcterms:modified xsi:type="dcterms:W3CDTF">2013-11-29T10:08:19Z</dcterms:modified>
</cp:coreProperties>
</file>