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8"/>
  </p:notesMasterIdLst>
  <p:sldIdLst>
    <p:sldId id="256" r:id="rId2"/>
    <p:sldId id="257" r:id="rId3"/>
    <p:sldId id="259" r:id="rId4"/>
    <p:sldId id="263" r:id="rId5"/>
    <p:sldId id="265" r:id="rId6"/>
    <p:sldId id="266" r:id="rId7"/>
    <p:sldId id="288" r:id="rId8"/>
    <p:sldId id="301" r:id="rId9"/>
    <p:sldId id="267" r:id="rId10"/>
    <p:sldId id="277" r:id="rId11"/>
    <p:sldId id="286" r:id="rId12"/>
    <p:sldId id="280" r:id="rId13"/>
    <p:sldId id="271" r:id="rId14"/>
    <p:sldId id="272" r:id="rId15"/>
    <p:sldId id="273" r:id="rId16"/>
    <p:sldId id="274" r:id="rId17"/>
    <p:sldId id="275" r:id="rId18"/>
    <p:sldId id="276" r:id="rId19"/>
    <p:sldId id="302" r:id="rId20"/>
    <p:sldId id="278" r:id="rId21"/>
    <p:sldId id="281" r:id="rId22"/>
    <p:sldId id="283" r:id="rId23"/>
    <p:sldId id="284" r:id="rId24"/>
    <p:sldId id="285" r:id="rId25"/>
    <p:sldId id="348" r:id="rId26"/>
    <p:sldId id="279" r:id="rId27"/>
    <p:sldId id="258" r:id="rId28"/>
    <p:sldId id="262" r:id="rId29"/>
    <p:sldId id="289" r:id="rId30"/>
    <p:sldId id="290" r:id="rId31"/>
    <p:sldId id="291" r:id="rId32"/>
    <p:sldId id="292" r:id="rId33"/>
    <p:sldId id="293" r:id="rId34"/>
    <p:sldId id="294" r:id="rId35"/>
    <p:sldId id="295" r:id="rId36"/>
    <p:sldId id="296" r:id="rId37"/>
    <p:sldId id="297" r:id="rId38"/>
    <p:sldId id="298" r:id="rId39"/>
    <p:sldId id="299" r:id="rId40"/>
    <p:sldId id="300" r:id="rId41"/>
    <p:sldId id="321" r:id="rId42"/>
    <p:sldId id="303" r:id="rId43"/>
    <p:sldId id="304" r:id="rId44"/>
    <p:sldId id="305" r:id="rId45"/>
    <p:sldId id="306" r:id="rId46"/>
    <p:sldId id="307" r:id="rId47"/>
    <p:sldId id="308" r:id="rId48"/>
    <p:sldId id="309" r:id="rId49"/>
    <p:sldId id="310" r:id="rId50"/>
    <p:sldId id="311" r:id="rId51"/>
    <p:sldId id="312" r:id="rId52"/>
    <p:sldId id="313" r:id="rId53"/>
    <p:sldId id="314" r:id="rId54"/>
    <p:sldId id="315" r:id="rId55"/>
    <p:sldId id="316" r:id="rId56"/>
    <p:sldId id="317" r:id="rId57"/>
    <p:sldId id="318" r:id="rId58"/>
    <p:sldId id="319" r:id="rId59"/>
    <p:sldId id="320" r:id="rId60"/>
    <p:sldId id="322" r:id="rId61"/>
    <p:sldId id="323" r:id="rId62"/>
    <p:sldId id="324" r:id="rId63"/>
    <p:sldId id="325" r:id="rId64"/>
    <p:sldId id="326" r:id="rId65"/>
    <p:sldId id="327" r:id="rId66"/>
    <p:sldId id="328" r:id="rId67"/>
    <p:sldId id="330" r:id="rId68"/>
    <p:sldId id="331" r:id="rId69"/>
    <p:sldId id="332" r:id="rId70"/>
    <p:sldId id="333" r:id="rId71"/>
    <p:sldId id="260" r:id="rId72"/>
    <p:sldId id="335" r:id="rId73"/>
    <p:sldId id="336" r:id="rId74"/>
    <p:sldId id="349" r:id="rId75"/>
    <p:sldId id="350" r:id="rId76"/>
    <p:sldId id="337" r:id="rId77"/>
    <p:sldId id="351" r:id="rId78"/>
    <p:sldId id="338" r:id="rId79"/>
    <p:sldId id="353" r:id="rId80"/>
    <p:sldId id="339" r:id="rId81"/>
    <p:sldId id="340" r:id="rId82"/>
    <p:sldId id="354" r:id="rId83"/>
    <p:sldId id="355" r:id="rId84"/>
    <p:sldId id="356" r:id="rId85"/>
    <p:sldId id="357" r:id="rId86"/>
    <p:sldId id="341" r:id="rId87"/>
    <p:sldId id="342" r:id="rId88"/>
    <p:sldId id="343" r:id="rId89"/>
    <p:sldId id="344" r:id="rId90"/>
    <p:sldId id="345" r:id="rId91"/>
    <p:sldId id="346" r:id="rId92"/>
    <p:sldId id="347" r:id="rId93"/>
    <p:sldId id="358" r:id="rId94"/>
    <p:sldId id="359" r:id="rId95"/>
    <p:sldId id="360" r:id="rId96"/>
    <p:sldId id="361" r:id="rId9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9DA0D619-4686-48B9-AC81-096360B130B4}">
          <p14:sldIdLst>
            <p14:sldId id="256"/>
            <p14:sldId id="257"/>
          </p14:sldIdLst>
        </p14:section>
        <p14:section name="Open Access" id="{87E47596-D1FE-4CBE-8F93-0848F5211B3C}">
          <p14:sldIdLst>
            <p14:sldId id="259"/>
            <p14:sldId id="263"/>
            <p14:sldId id="265"/>
            <p14:sldId id="266"/>
            <p14:sldId id="288"/>
            <p14:sldId id="301"/>
            <p14:sldId id="267"/>
            <p14:sldId id="277"/>
            <p14:sldId id="286"/>
            <p14:sldId id="280"/>
            <p14:sldId id="271"/>
            <p14:sldId id="272"/>
            <p14:sldId id="273"/>
            <p14:sldId id="274"/>
            <p14:sldId id="275"/>
            <p14:sldId id="276"/>
            <p14:sldId id="302"/>
            <p14:sldId id="278"/>
            <p14:sldId id="281"/>
            <p14:sldId id="283"/>
            <p14:sldId id="284"/>
            <p14:sldId id="285"/>
            <p14:sldId id="348"/>
            <p14:sldId id="279"/>
          </p14:sldIdLst>
        </p14:section>
        <p14:section name="ODE's and the Schaeffer model" id="{4A333A03-CD6D-4AD2-BA19-ED59F335394A}">
          <p14:sldIdLst>
            <p14:sldId id="258"/>
            <p14:sldId id="262"/>
            <p14:sldId id="289"/>
            <p14:sldId id="290"/>
            <p14:sldId id="291"/>
            <p14:sldId id="292"/>
            <p14:sldId id="293"/>
            <p14:sldId id="294"/>
            <p14:sldId id="295"/>
            <p14:sldId id="296"/>
            <p14:sldId id="297"/>
            <p14:sldId id="298"/>
            <p14:sldId id="299"/>
            <p14:sldId id="300"/>
            <p14:sldId id="321"/>
            <p14:sldId id="303"/>
            <p14:sldId id="304"/>
            <p14:sldId id="305"/>
            <p14:sldId id="306"/>
            <p14:sldId id="307"/>
            <p14:sldId id="308"/>
            <p14:sldId id="309"/>
            <p14:sldId id="310"/>
            <p14:sldId id="311"/>
            <p14:sldId id="312"/>
            <p14:sldId id="313"/>
            <p14:sldId id="314"/>
            <p14:sldId id="315"/>
            <p14:sldId id="316"/>
            <p14:sldId id="317"/>
            <p14:sldId id="318"/>
            <p14:sldId id="319"/>
            <p14:sldId id="320"/>
            <p14:sldId id="322"/>
            <p14:sldId id="323"/>
            <p14:sldId id="324"/>
            <p14:sldId id="325"/>
            <p14:sldId id="326"/>
            <p14:sldId id="327"/>
            <p14:sldId id="328"/>
            <p14:sldId id="330"/>
            <p14:sldId id="331"/>
            <p14:sldId id="332"/>
            <p14:sldId id="333"/>
          </p14:sldIdLst>
        </p14:section>
        <p14:section name="Optimal Management" id="{931EB6F3-19D9-4FB7-B1FF-205CD43FF841}">
          <p14:sldIdLst>
            <p14:sldId id="260"/>
            <p14:sldId id="335"/>
            <p14:sldId id="336"/>
            <p14:sldId id="349"/>
            <p14:sldId id="350"/>
            <p14:sldId id="337"/>
            <p14:sldId id="351"/>
            <p14:sldId id="338"/>
            <p14:sldId id="353"/>
            <p14:sldId id="339"/>
            <p14:sldId id="340"/>
            <p14:sldId id="354"/>
            <p14:sldId id="355"/>
            <p14:sldId id="356"/>
            <p14:sldId id="357"/>
            <p14:sldId id="341"/>
            <p14:sldId id="342"/>
            <p14:sldId id="343"/>
            <p14:sldId id="344"/>
            <p14:sldId id="345"/>
            <p14:sldId id="346"/>
            <p14:sldId id="347"/>
          </p14:sldIdLst>
        </p14:section>
        <p14:section name="Pure Theory of Exhaustible, part I" id="{D05075F6-0DF6-4136-B296-A5F0D57A5F48}">
          <p14:sldIdLst>
            <p14:sldId id="358"/>
            <p14:sldId id="359"/>
            <p14:sldId id="360"/>
            <p14:sldId id="361"/>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79" autoAdjust="0"/>
    <p:restoredTop sz="86400" autoAdjust="0"/>
  </p:normalViewPr>
  <p:slideViewPr>
    <p:cSldViewPr>
      <p:cViewPr>
        <p:scale>
          <a:sx n="121" d="100"/>
          <a:sy n="121" d="100"/>
        </p:scale>
        <p:origin x="-1344" y="132"/>
      </p:cViewPr>
      <p:guideLst>
        <p:guide orient="horz" pos="2160"/>
        <p:guide pos="2880"/>
      </p:guideLst>
    </p:cSldViewPr>
  </p:slideViewPr>
  <p:outlineViewPr>
    <p:cViewPr>
      <p:scale>
        <a:sx n="33" d="100"/>
        <a:sy n="33" d="100"/>
      </p:scale>
      <p:origin x="0" y="47304"/>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97" Type="http://schemas.openxmlformats.org/officeDocument/2006/relationships/slide" Target="slides/slide96.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presProps" Target="presProps.xml"/><Relationship Id="rId10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5.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6.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7.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18.w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19.wmf"/></Relationships>
</file>

<file path=ppt/drawings/_rels/vmlDrawing15.vml.rels><?xml version="1.0" encoding="UTF-8" standalone="yes"?>
<Relationships xmlns="http://schemas.openxmlformats.org/package/2006/relationships"><Relationship Id="rId2" Type="http://schemas.openxmlformats.org/officeDocument/2006/relationships/image" Target="../media/image21.wmf"/><Relationship Id="rId1" Type="http://schemas.openxmlformats.org/officeDocument/2006/relationships/image" Target="../media/image20.wmf"/></Relationships>
</file>

<file path=ppt/drawings/_rels/vmlDrawing16.vml.rels><?xml version="1.0" encoding="UTF-8" standalone="yes"?>
<Relationships xmlns="http://schemas.openxmlformats.org/package/2006/relationships"><Relationship Id="rId2" Type="http://schemas.openxmlformats.org/officeDocument/2006/relationships/image" Target="../media/image21.wmf"/><Relationship Id="rId1" Type="http://schemas.openxmlformats.org/officeDocument/2006/relationships/image" Target="../media/image22.wmf"/></Relationships>
</file>

<file path=ppt/drawings/_rels/vmlDrawing17.vml.rels><?xml version="1.0" encoding="UTF-8" standalone="yes"?>
<Relationships xmlns="http://schemas.openxmlformats.org/package/2006/relationships"><Relationship Id="rId2" Type="http://schemas.openxmlformats.org/officeDocument/2006/relationships/image" Target="../media/image24.wmf"/><Relationship Id="rId1" Type="http://schemas.openxmlformats.org/officeDocument/2006/relationships/image" Target="../media/image23.w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25.wmf"/></Relationships>
</file>

<file path=ppt/drawings/_rels/vmlDrawing19.vml.rels><?xml version="1.0" encoding="UTF-8" standalone="yes"?>
<Relationships xmlns="http://schemas.openxmlformats.org/package/2006/relationships"><Relationship Id="rId1" Type="http://schemas.openxmlformats.org/officeDocument/2006/relationships/image" Target="../media/image26.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image" Target="../media/image5.wmf"/></Relationships>
</file>

<file path=ppt/drawings/_rels/vmlDrawing20.vml.rels><?xml version="1.0" encoding="UTF-8" standalone="yes"?>
<Relationships xmlns="http://schemas.openxmlformats.org/package/2006/relationships"><Relationship Id="rId2" Type="http://schemas.openxmlformats.org/officeDocument/2006/relationships/image" Target="../media/image28.wmf"/><Relationship Id="rId1" Type="http://schemas.openxmlformats.org/officeDocument/2006/relationships/image" Target="../media/image27.wmf"/></Relationships>
</file>

<file path=ppt/drawings/_rels/vmlDrawing21.vml.rels><?xml version="1.0" encoding="UTF-8" standalone="yes"?>
<Relationships xmlns="http://schemas.openxmlformats.org/package/2006/relationships"><Relationship Id="rId1" Type="http://schemas.openxmlformats.org/officeDocument/2006/relationships/image" Target="../media/image28.wmf"/></Relationships>
</file>

<file path=ppt/drawings/_rels/vmlDrawing22.vml.rels><?xml version="1.0" encoding="UTF-8" standalone="yes"?>
<Relationships xmlns="http://schemas.openxmlformats.org/package/2006/relationships"><Relationship Id="rId1" Type="http://schemas.openxmlformats.org/officeDocument/2006/relationships/image" Target="../media/image29.emf"/></Relationships>
</file>

<file path=ppt/drawings/_rels/vmlDrawing23.vml.rels><?xml version="1.0" encoding="UTF-8" standalone="yes"?>
<Relationships xmlns="http://schemas.openxmlformats.org/package/2006/relationships"><Relationship Id="rId1" Type="http://schemas.openxmlformats.org/officeDocument/2006/relationships/image" Target="../media/image30.emf"/></Relationships>
</file>

<file path=ppt/drawings/_rels/vmlDrawing24.vml.rels><?xml version="1.0" encoding="UTF-8" standalone="yes"?>
<Relationships xmlns="http://schemas.openxmlformats.org/package/2006/relationships"><Relationship Id="rId1" Type="http://schemas.openxmlformats.org/officeDocument/2006/relationships/image" Target="../media/image31.wmf"/></Relationships>
</file>

<file path=ppt/drawings/_rels/vmlDrawing25.vml.rels><?xml version="1.0" encoding="UTF-8" standalone="yes"?>
<Relationships xmlns="http://schemas.openxmlformats.org/package/2006/relationships"><Relationship Id="rId2" Type="http://schemas.openxmlformats.org/officeDocument/2006/relationships/image" Target="../media/image33.wmf"/><Relationship Id="rId1" Type="http://schemas.openxmlformats.org/officeDocument/2006/relationships/image" Target="../media/image32.wmf"/></Relationships>
</file>

<file path=ppt/drawings/_rels/vmlDrawing26.vml.rels><?xml version="1.0" encoding="UTF-8" standalone="yes"?>
<Relationships xmlns="http://schemas.openxmlformats.org/package/2006/relationships"><Relationship Id="rId2" Type="http://schemas.openxmlformats.org/officeDocument/2006/relationships/image" Target="../media/image35.wmf"/><Relationship Id="rId1" Type="http://schemas.openxmlformats.org/officeDocument/2006/relationships/image" Target="../media/image34.wmf"/></Relationships>
</file>

<file path=ppt/drawings/_rels/vmlDrawing27.vml.rels><?xml version="1.0" encoding="UTF-8" standalone="yes"?>
<Relationships xmlns="http://schemas.openxmlformats.org/package/2006/relationships"><Relationship Id="rId1" Type="http://schemas.openxmlformats.org/officeDocument/2006/relationships/image" Target="../media/image36.wmf"/></Relationships>
</file>

<file path=ppt/drawings/_rels/vmlDrawing28.vml.rels><?xml version="1.0" encoding="UTF-8" standalone="yes"?>
<Relationships xmlns="http://schemas.openxmlformats.org/package/2006/relationships"><Relationship Id="rId1" Type="http://schemas.openxmlformats.org/officeDocument/2006/relationships/image" Target="../media/image37.wmf"/></Relationships>
</file>

<file path=ppt/drawings/_rels/vmlDrawing29.vml.rels><?xml version="1.0" encoding="UTF-8" standalone="yes"?>
<Relationships xmlns="http://schemas.openxmlformats.org/package/2006/relationships"><Relationship Id="rId1" Type="http://schemas.openxmlformats.org/officeDocument/2006/relationships/image" Target="../media/image38.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30.vml.rels><?xml version="1.0" encoding="UTF-8" standalone="yes"?>
<Relationships xmlns="http://schemas.openxmlformats.org/package/2006/relationships"><Relationship Id="rId1" Type="http://schemas.openxmlformats.org/officeDocument/2006/relationships/image" Target="../media/image39.wmf"/></Relationships>
</file>

<file path=ppt/drawings/_rels/vmlDrawing31.vml.rels><?xml version="1.0" encoding="UTF-8" standalone="yes"?>
<Relationships xmlns="http://schemas.openxmlformats.org/package/2006/relationships"><Relationship Id="rId1" Type="http://schemas.openxmlformats.org/officeDocument/2006/relationships/image" Target="../media/image40.wmf"/></Relationships>
</file>

<file path=ppt/drawings/_rels/vmlDrawing32.vml.rels><?xml version="1.0" encoding="UTF-8" standalone="yes"?>
<Relationships xmlns="http://schemas.openxmlformats.org/package/2006/relationships"><Relationship Id="rId2" Type="http://schemas.openxmlformats.org/officeDocument/2006/relationships/image" Target="../media/image42.wmf"/><Relationship Id="rId1" Type="http://schemas.openxmlformats.org/officeDocument/2006/relationships/image" Target="../media/image41.wmf"/></Relationships>
</file>

<file path=ppt/drawings/_rels/vmlDrawing33.vml.rels><?xml version="1.0" encoding="UTF-8" standalone="yes"?>
<Relationships xmlns="http://schemas.openxmlformats.org/package/2006/relationships"><Relationship Id="rId1" Type="http://schemas.openxmlformats.org/officeDocument/2006/relationships/image" Target="../media/image43.wmf"/></Relationships>
</file>

<file path=ppt/drawings/_rels/vmlDrawing34.vml.rels><?xml version="1.0" encoding="UTF-8" standalone="yes"?>
<Relationships xmlns="http://schemas.openxmlformats.org/package/2006/relationships"><Relationship Id="rId1" Type="http://schemas.openxmlformats.org/officeDocument/2006/relationships/image" Target="../media/image44.wmf"/></Relationships>
</file>

<file path=ppt/drawings/_rels/vmlDrawing35.vml.rels><?xml version="1.0" encoding="UTF-8" standalone="yes"?>
<Relationships xmlns="http://schemas.openxmlformats.org/package/2006/relationships"><Relationship Id="rId1" Type="http://schemas.openxmlformats.org/officeDocument/2006/relationships/image" Target="../media/image45.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image" Target="../media/image9.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3.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4.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8581C0D-1B39-4BCA-A15B-8C89C4FD76C6}" type="datetimeFigureOut">
              <a:rPr lang="en-US" smtClean="0"/>
              <a:t>9/3/2014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795017A-8ED1-43EF-BED7-6DCE637A9D58}" type="slidenum">
              <a:rPr lang="en-US" smtClean="0"/>
              <a:t>‹#›</a:t>
            </a:fld>
            <a:endParaRPr lang="en-US"/>
          </a:p>
        </p:txBody>
      </p:sp>
    </p:spTree>
    <p:extLst>
      <p:ext uri="{BB962C8B-B14F-4D97-AF65-F5344CB8AC3E}">
        <p14:creationId xmlns:p14="http://schemas.microsoft.com/office/powerpoint/2010/main" val="11503006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Frederick van der </a:t>
            </a:r>
            <a:r>
              <a:rPr lang="en-US" dirty="0" err="1" smtClean="0"/>
              <a:t>Ploeg</a:t>
            </a:r>
            <a:r>
              <a:rPr lang="en-US" dirty="0" smtClean="0"/>
              <a:t>, 2014. "Abrupt Positive Feedback and the Social Cost of Carbon," </a:t>
            </a:r>
            <a:r>
              <a:rPr lang="en-US" dirty="0" err="1" smtClean="0"/>
              <a:t>OxCarre</a:t>
            </a:r>
            <a:r>
              <a:rPr lang="en-US" dirty="0" smtClean="0"/>
              <a:t> Working Papers 122, Oxford Centre for the Analysis of Resource Rich Economies, University of Oxford. </a:t>
            </a:r>
          </a:p>
          <a:p>
            <a:r>
              <a:rPr lang="en-US" dirty="0" smtClean="0"/>
              <a:t>http://www.oxcarre.ox.ac.uk/files/OxCarreRP2013122(5).pdf</a:t>
            </a:r>
            <a:endParaRPr lang="en-US" dirty="0"/>
          </a:p>
        </p:txBody>
      </p:sp>
      <p:sp>
        <p:nvSpPr>
          <p:cNvPr id="4" name="Slide Number Placeholder 3"/>
          <p:cNvSpPr>
            <a:spLocks noGrp="1"/>
          </p:cNvSpPr>
          <p:nvPr>
            <p:ph type="sldNum" sz="quarter" idx="10"/>
          </p:nvPr>
        </p:nvSpPr>
        <p:spPr/>
        <p:txBody>
          <a:bodyPr/>
          <a:lstStyle/>
          <a:p>
            <a:fld id="{4795017A-8ED1-43EF-BED7-6DCE637A9D58}" type="slidenum">
              <a:rPr lang="en-US" smtClean="0"/>
              <a:t>9</a:t>
            </a:fld>
            <a:endParaRPr lang="en-US"/>
          </a:p>
        </p:txBody>
      </p:sp>
    </p:spTree>
    <p:extLst>
      <p:ext uri="{BB962C8B-B14F-4D97-AF65-F5344CB8AC3E}">
        <p14:creationId xmlns:p14="http://schemas.microsoft.com/office/powerpoint/2010/main" val="8757146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C65C948-058E-4E28-83DB-1299CC4B66A9}" type="slidenum">
              <a:rPr lang="en-US" smtClean="0"/>
              <a:pPr/>
              <a:t>43</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C65C948-058E-4E28-83DB-1299CC4B66A9}" type="slidenum">
              <a:rPr lang="en-US" smtClean="0"/>
              <a:pPr/>
              <a:t>44</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C65C948-058E-4E28-83DB-1299CC4B66A9}" type="slidenum">
              <a:rPr lang="en-US" smtClean="0"/>
              <a:pPr/>
              <a:t>45</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C65C948-058E-4E28-83DB-1299CC4B66A9}" type="slidenum">
              <a:rPr lang="en-US" smtClean="0"/>
              <a:pPr/>
              <a:t>46</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C65C948-058E-4E28-83DB-1299CC4B66A9}" type="slidenum">
              <a:rPr lang="en-US" smtClean="0"/>
              <a:pPr/>
              <a:t>47</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C65C948-058E-4E28-83DB-1299CC4B66A9}" type="slidenum">
              <a:rPr lang="en-US" smtClean="0"/>
              <a:pPr/>
              <a:t>48</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C65C948-058E-4E28-83DB-1299CC4B66A9}" type="slidenum">
              <a:rPr lang="en-US" smtClean="0"/>
              <a:pPr/>
              <a:t>49</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C65C948-058E-4E28-83DB-1299CC4B66A9}" type="slidenum">
              <a:rPr lang="en-US" smtClean="0"/>
              <a:pPr/>
              <a:t>50</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C65C948-058E-4E28-83DB-1299CC4B66A9}" type="slidenum">
              <a:rPr lang="en-US" smtClean="0"/>
              <a:pPr/>
              <a:t>51</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C65C948-058E-4E28-83DB-1299CC4B66A9}" type="slidenum">
              <a:rPr lang="en-US" smtClean="0"/>
              <a:pPr/>
              <a:t>52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*R.M. Solow called the noxious output gunk instead of a negative externality.</a:t>
            </a:r>
            <a:endParaRPr lang="en-US" dirty="0"/>
          </a:p>
        </p:txBody>
      </p:sp>
      <p:sp>
        <p:nvSpPr>
          <p:cNvPr id="4" name="Slide Number Placeholder 3"/>
          <p:cNvSpPr>
            <a:spLocks noGrp="1"/>
          </p:cNvSpPr>
          <p:nvPr>
            <p:ph type="sldNum" sz="quarter" idx="10"/>
          </p:nvPr>
        </p:nvSpPr>
        <p:spPr/>
        <p:txBody>
          <a:bodyPr/>
          <a:lstStyle/>
          <a:p>
            <a:fld id="{4795017A-8ED1-43EF-BED7-6DCE637A9D58}" type="slidenum">
              <a:rPr lang="en-US" smtClean="0"/>
              <a:t>13</a:t>
            </a:fld>
            <a:endParaRPr lang="en-US" dirty="0"/>
          </a:p>
        </p:txBody>
      </p:sp>
    </p:spTree>
    <p:extLst>
      <p:ext uri="{BB962C8B-B14F-4D97-AF65-F5344CB8AC3E}">
        <p14:creationId xmlns:p14="http://schemas.microsoft.com/office/powerpoint/2010/main" val="281738804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C65C948-058E-4E28-83DB-1299CC4B66A9}" type="slidenum">
              <a:rPr lang="en-US" smtClean="0"/>
              <a:pPr/>
              <a:t>53</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C65C948-058E-4E28-83DB-1299CC4B66A9}" type="slidenum">
              <a:rPr lang="en-US" smtClean="0"/>
              <a:pPr/>
              <a:t>54</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C65C948-058E-4E28-83DB-1299CC4B66A9}" type="slidenum">
              <a:rPr lang="en-US" smtClean="0"/>
              <a:pPr/>
              <a:t>55</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C65C948-058E-4E28-83DB-1299CC4B66A9}" type="slidenum">
              <a:rPr lang="en-US" smtClean="0"/>
              <a:pPr/>
              <a:t>56</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C65C948-058E-4E28-83DB-1299CC4B66A9}" type="slidenum">
              <a:rPr lang="en-US" smtClean="0"/>
              <a:pPr/>
              <a:t>57</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C65C948-058E-4E28-83DB-1299CC4B66A9}" type="slidenum">
              <a:rPr lang="en-US" smtClean="0"/>
              <a:pPr/>
              <a:t>58</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C65C948-058E-4E28-83DB-1299CC4B66A9}" type="slidenum">
              <a:rPr lang="en-US" smtClean="0"/>
              <a:pPr/>
              <a:t>59</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C65C948-058E-4E28-83DB-1299CC4B66A9}" type="slidenum">
              <a:rPr lang="en-US" smtClean="0"/>
              <a:pPr/>
              <a:t>60</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C65C948-058E-4E28-83DB-1299CC4B66A9}" type="slidenum">
              <a:rPr lang="en-US" smtClean="0"/>
              <a:pPr/>
              <a:t>61</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C65C948-058E-4E28-83DB-1299CC4B66A9}" type="slidenum">
              <a:rPr lang="en-US" smtClean="0"/>
              <a:pPr/>
              <a:t>62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Van der </a:t>
            </a:r>
            <a:r>
              <a:rPr lang="en-US" dirty="0" err="1" smtClean="0"/>
              <a:t>Ploeg</a:t>
            </a:r>
            <a:r>
              <a:rPr lang="en-US" dirty="0" smtClean="0"/>
              <a:t> adds in a climate catastrophe</a:t>
            </a:r>
            <a:r>
              <a:rPr lang="en-US" baseline="0" dirty="0" smtClean="0"/>
              <a:t> to this model.</a:t>
            </a:r>
            <a:endParaRPr lang="en-US" dirty="0"/>
          </a:p>
        </p:txBody>
      </p:sp>
      <p:sp>
        <p:nvSpPr>
          <p:cNvPr id="4" name="Slide Number Placeholder 3"/>
          <p:cNvSpPr>
            <a:spLocks noGrp="1"/>
          </p:cNvSpPr>
          <p:nvPr>
            <p:ph type="sldNum" sz="quarter" idx="10"/>
          </p:nvPr>
        </p:nvSpPr>
        <p:spPr/>
        <p:txBody>
          <a:bodyPr/>
          <a:lstStyle/>
          <a:p>
            <a:fld id="{4795017A-8ED1-43EF-BED7-6DCE637A9D58}" type="slidenum">
              <a:rPr lang="en-US" smtClean="0"/>
              <a:t>14</a:t>
            </a:fld>
            <a:endParaRPr lang="en-US"/>
          </a:p>
        </p:txBody>
      </p:sp>
    </p:spTree>
    <p:extLst>
      <p:ext uri="{BB962C8B-B14F-4D97-AF65-F5344CB8AC3E}">
        <p14:creationId xmlns:p14="http://schemas.microsoft.com/office/powerpoint/2010/main" val="300187443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C65C948-058E-4E28-83DB-1299CC4B66A9}" type="slidenum">
              <a:rPr lang="en-US" smtClean="0"/>
              <a:pPr/>
              <a:t>63</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C65C948-058E-4E28-83DB-1299CC4B66A9}" type="slidenum">
              <a:rPr lang="en-US" smtClean="0"/>
              <a:pPr/>
              <a:t>64</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C65C948-058E-4E28-83DB-1299CC4B66A9}" type="slidenum">
              <a:rPr lang="en-US" smtClean="0"/>
              <a:pPr/>
              <a:t>67</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1B2CEF6-7B35-4B01-A038-806B0E1A9A4A}" type="slidenum">
              <a:rPr lang="en-US"/>
              <a:pPr/>
              <a:t>68</a:t>
            </a:fld>
            <a:endParaRPr lang="en-US"/>
          </a:p>
        </p:txBody>
      </p:sp>
      <p:sp>
        <p:nvSpPr>
          <p:cNvPr id="70658" name="Rectangle 2"/>
          <p:cNvSpPr>
            <a:spLocks noGrp="1" noRot="1" noChangeAspect="1" noChangeArrowheads="1" noTextEdit="1"/>
          </p:cNvSpPr>
          <p:nvPr>
            <p:ph type="sldImg"/>
          </p:nvPr>
        </p:nvSpPr>
        <p:spPr>
          <a:ln/>
        </p:spPr>
      </p:sp>
      <p:sp>
        <p:nvSpPr>
          <p:cNvPr id="70659" name="Rectangle 3"/>
          <p:cNvSpPr>
            <a:spLocks noGrp="1" noChangeArrowheads="1"/>
          </p:cNvSpPr>
          <p:nvPr>
            <p:ph type="body" idx="1"/>
          </p:nvPr>
        </p:nvSpPr>
        <p:spPr/>
        <p:txBody>
          <a:bodyPr/>
          <a:lstStyle/>
          <a:p>
            <a:r>
              <a:rPr lang="en-US"/>
              <a:t>From p. 421 of Handbook of Environmental Economics.  John Conrad.  “Bioeconomomic models of the fishery.”</a:t>
            </a: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C65C948-058E-4E28-83DB-1299CC4B66A9}" type="slidenum">
              <a:rPr lang="en-US" smtClean="0"/>
              <a:pPr/>
              <a:t>69</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C65C948-058E-4E28-83DB-1299CC4B66A9}" type="slidenum">
              <a:rPr lang="en-US" smtClean="0"/>
              <a:pPr/>
              <a:t>72</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C65C948-058E-4E28-83DB-1299CC4B66A9}" type="slidenum">
              <a:rPr lang="en-US" smtClean="0"/>
              <a:pPr/>
              <a:t>86</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C65C948-058E-4E28-83DB-1299CC4B66A9}" type="slidenum">
              <a:rPr lang="en-US" smtClean="0"/>
              <a:pPr/>
              <a:t>87</a:t>
            </a:fld>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C65C948-058E-4E28-83DB-1299CC4B66A9}" type="slidenum">
              <a:rPr lang="en-US" smtClean="0"/>
              <a:pPr/>
              <a:t>88</a:t>
            </a:fld>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C65C948-058E-4E28-83DB-1299CC4B66A9}" type="slidenum">
              <a:rPr lang="en-US" smtClean="0"/>
              <a:pPr/>
              <a:t>91</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http://ne.water.usgs.gov/ogw/hpwlms/</a:t>
            </a:r>
            <a:endParaRPr lang="en-US" dirty="0"/>
          </a:p>
        </p:txBody>
      </p:sp>
      <p:sp>
        <p:nvSpPr>
          <p:cNvPr id="4" name="Slide Number Placeholder 3"/>
          <p:cNvSpPr>
            <a:spLocks noGrp="1"/>
          </p:cNvSpPr>
          <p:nvPr>
            <p:ph type="sldNum" sz="quarter" idx="10"/>
          </p:nvPr>
        </p:nvSpPr>
        <p:spPr/>
        <p:txBody>
          <a:bodyPr/>
          <a:lstStyle/>
          <a:p>
            <a:fld id="{4795017A-8ED1-43EF-BED7-6DCE637A9D58}" type="slidenum">
              <a:rPr lang="en-US" smtClean="0"/>
              <a:t>16</a:t>
            </a:fld>
            <a:endParaRPr lang="en-US"/>
          </a:p>
        </p:txBody>
      </p:sp>
    </p:spTree>
    <p:extLst>
      <p:ext uri="{BB962C8B-B14F-4D97-AF65-F5344CB8AC3E}">
        <p14:creationId xmlns:p14="http://schemas.microsoft.com/office/powerpoint/2010/main" val="1455711821"/>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C65C948-058E-4E28-83DB-1299CC4B66A9}" type="slidenum">
              <a:rPr lang="en-US" smtClean="0"/>
              <a:pPr/>
              <a:t>92</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More generally, </a:t>
            </a:r>
            <a:r>
              <a:rPr lang="en-US" dirty="0" err="1" smtClean="0"/>
              <a:t>xdot</a:t>
            </a:r>
            <a:r>
              <a:rPr lang="en-US" dirty="0" smtClean="0"/>
              <a:t> =</a:t>
            </a:r>
            <a:r>
              <a:rPr lang="en-US" baseline="0" dirty="0" smtClean="0"/>
              <a:t> f(x), has a </a:t>
            </a:r>
            <a:r>
              <a:rPr lang="en-US" baseline="0" dirty="0" err="1" smtClean="0"/>
              <a:t>soln</a:t>
            </a:r>
            <a:r>
              <a:rPr lang="en-US" baseline="0" dirty="0" smtClean="0"/>
              <a:t> if f meets a </a:t>
            </a:r>
            <a:r>
              <a:rPr lang="en-US" baseline="0" dirty="0" err="1" smtClean="0"/>
              <a:t>Lipschitz</a:t>
            </a:r>
            <a:r>
              <a:rPr lang="en-US" baseline="0" dirty="0" smtClean="0"/>
              <a:t> condition.  f’’ &lt; 0 implies </a:t>
            </a:r>
            <a:r>
              <a:rPr lang="en-US" baseline="0" dirty="0" err="1" smtClean="0"/>
              <a:t>Lipschitz</a:t>
            </a:r>
            <a:r>
              <a:rPr lang="en-US" baseline="0" dirty="0" smtClean="0"/>
              <a:t>. http://mathsci.ucd.ie/~ekashdan/page2/Lipschitz.pdf  </a:t>
            </a:r>
            <a:endParaRPr lang="en-US" dirty="0"/>
          </a:p>
        </p:txBody>
      </p:sp>
      <p:sp>
        <p:nvSpPr>
          <p:cNvPr id="4" name="Slide Number Placeholder 3"/>
          <p:cNvSpPr>
            <a:spLocks noGrp="1"/>
          </p:cNvSpPr>
          <p:nvPr>
            <p:ph type="sldNum" sz="quarter" idx="10"/>
          </p:nvPr>
        </p:nvSpPr>
        <p:spPr/>
        <p:txBody>
          <a:bodyPr/>
          <a:lstStyle/>
          <a:p>
            <a:fld id="{4795017A-8ED1-43EF-BED7-6DCE637A9D58}" type="slidenum">
              <a:rPr lang="en-US" smtClean="0"/>
              <a:t>30</a:t>
            </a:fld>
            <a:endParaRPr lang="en-US"/>
          </a:p>
        </p:txBody>
      </p:sp>
    </p:spTree>
    <p:extLst>
      <p:ext uri="{BB962C8B-B14F-4D97-AF65-F5344CB8AC3E}">
        <p14:creationId xmlns:p14="http://schemas.microsoft.com/office/powerpoint/2010/main" val="30009508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vectors</a:t>
            </a:r>
            <a:r>
              <a:rPr lang="en-US" baseline="0" dirty="0" smtClean="0"/>
              <a:t> and values are both in the complex plane.  Even when we have solutions to ODE’s that are restricted to the real plane, the eigenvalues are often complex.</a:t>
            </a:r>
            <a:endParaRPr lang="en-US" dirty="0"/>
          </a:p>
        </p:txBody>
      </p:sp>
      <p:sp>
        <p:nvSpPr>
          <p:cNvPr id="4" name="Slide Number Placeholder 3"/>
          <p:cNvSpPr>
            <a:spLocks noGrp="1"/>
          </p:cNvSpPr>
          <p:nvPr>
            <p:ph type="sldNum" sz="quarter" idx="10"/>
          </p:nvPr>
        </p:nvSpPr>
        <p:spPr/>
        <p:txBody>
          <a:bodyPr/>
          <a:lstStyle/>
          <a:p>
            <a:fld id="{4795017A-8ED1-43EF-BED7-6DCE637A9D58}" type="slidenum">
              <a:rPr lang="en-US" smtClean="0"/>
              <a:t>31</a:t>
            </a:fld>
            <a:endParaRPr lang="en-US"/>
          </a:p>
        </p:txBody>
      </p:sp>
    </p:spTree>
    <p:extLst>
      <p:ext uri="{BB962C8B-B14F-4D97-AF65-F5344CB8AC3E}">
        <p14:creationId xmlns:p14="http://schemas.microsoft.com/office/powerpoint/2010/main" val="34104069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Remember that the c are themselves column</a:t>
            </a:r>
            <a:r>
              <a:rPr lang="en-US" baseline="0" dirty="0" smtClean="0"/>
              <a:t> vectors, so a row of them is a matrix.</a:t>
            </a:r>
            <a:endParaRPr lang="en-US" dirty="0"/>
          </a:p>
        </p:txBody>
      </p:sp>
      <p:sp>
        <p:nvSpPr>
          <p:cNvPr id="4" name="Slide Number Placeholder 3"/>
          <p:cNvSpPr>
            <a:spLocks noGrp="1"/>
          </p:cNvSpPr>
          <p:nvPr>
            <p:ph type="sldNum" sz="quarter" idx="10"/>
          </p:nvPr>
        </p:nvSpPr>
        <p:spPr/>
        <p:txBody>
          <a:bodyPr/>
          <a:lstStyle/>
          <a:p>
            <a:fld id="{4795017A-8ED1-43EF-BED7-6DCE637A9D58}" type="slidenum">
              <a:rPr lang="en-US" smtClean="0"/>
              <a:t>34</a:t>
            </a:fld>
            <a:endParaRPr lang="en-US"/>
          </a:p>
        </p:txBody>
      </p:sp>
    </p:spTree>
    <p:extLst>
      <p:ext uri="{BB962C8B-B14F-4D97-AF65-F5344CB8AC3E}">
        <p14:creationId xmlns:p14="http://schemas.microsoft.com/office/powerpoint/2010/main" val="4416620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Eigenvalue-vector   (A – lambda I)C</a:t>
            </a:r>
            <a:r>
              <a:rPr lang="en-US" baseline="0" dirty="0" smtClean="0"/>
              <a:t> = 0.  Take conjugate ( ‘ means </a:t>
            </a:r>
            <a:r>
              <a:rPr lang="en-US" baseline="0" dirty="0" err="1" smtClean="0"/>
              <a:t>conj</a:t>
            </a:r>
            <a:r>
              <a:rPr lang="en-US" baseline="0" dirty="0" smtClean="0"/>
              <a:t> here) of each side.  We know lambda’ is an eigenvalue because the solutions to a quadratic with complex roots come in conjugate pairs.  So (A- lambda’ I) C’ = 0, and C’ is the other eigenvector.  This helps a lot because the two C s depend only on two vectors w and v.  </a:t>
            </a:r>
          </a:p>
          <a:p>
            <a:r>
              <a:rPr lang="en-US" baseline="0" dirty="0" smtClean="0"/>
              <a:t>To finish the algebra we also need to know that cos (-beta) = cos(beta)  and sin(-b) = -sin(b)</a:t>
            </a:r>
            <a:endParaRPr lang="en-US" dirty="0"/>
          </a:p>
        </p:txBody>
      </p:sp>
      <p:sp>
        <p:nvSpPr>
          <p:cNvPr id="4" name="Slide Number Placeholder 3"/>
          <p:cNvSpPr>
            <a:spLocks noGrp="1"/>
          </p:cNvSpPr>
          <p:nvPr>
            <p:ph type="sldNum" sz="quarter" idx="10"/>
          </p:nvPr>
        </p:nvSpPr>
        <p:spPr/>
        <p:txBody>
          <a:bodyPr/>
          <a:lstStyle/>
          <a:p>
            <a:fld id="{4795017A-8ED1-43EF-BED7-6DCE637A9D58}" type="slidenum">
              <a:rPr lang="en-US" smtClean="0"/>
              <a:t>36</a:t>
            </a:fld>
            <a:endParaRPr lang="en-US"/>
          </a:p>
        </p:txBody>
      </p:sp>
    </p:spTree>
    <p:extLst>
      <p:ext uri="{BB962C8B-B14F-4D97-AF65-F5344CB8AC3E}">
        <p14:creationId xmlns:p14="http://schemas.microsoft.com/office/powerpoint/2010/main" val="42457774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C65C948-058E-4E28-83DB-1299CC4B66A9}" type="slidenum">
              <a:rPr lang="en-US" smtClean="0"/>
              <a:pPr/>
              <a:t>42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55C27AF-396A-45C7-8057-E8D99EF457F8}" type="datetimeFigureOut">
              <a:rPr lang="en-US" smtClean="0"/>
              <a:t>9/3/2014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674C08-DA3D-43EE-A609-30BDB7E7804C}" type="slidenum">
              <a:rPr lang="en-US" smtClean="0"/>
              <a:t>‹#›</a:t>
            </a:fld>
            <a:endParaRPr lang="en-US"/>
          </a:p>
        </p:txBody>
      </p:sp>
    </p:spTree>
    <p:extLst>
      <p:ext uri="{BB962C8B-B14F-4D97-AF65-F5344CB8AC3E}">
        <p14:creationId xmlns:p14="http://schemas.microsoft.com/office/powerpoint/2010/main" val="31930703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5C27AF-396A-45C7-8057-E8D99EF457F8}" type="datetimeFigureOut">
              <a:rPr lang="en-US" smtClean="0"/>
              <a:t>9/3/2014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674C08-DA3D-43EE-A609-30BDB7E7804C}" type="slidenum">
              <a:rPr lang="en-US" smtClean="0"/>
              <a:t>‹#›</a:t>
            </a:fld>
            <a:endParaRPr lang="en-US"/>
          </a:p>
        </p:txBody>
      </p:sp>
    </p:spTree>
    <p:extLst>
      <p:ext uri="{BB962C8B-B14F-4D97-AF65-F5344CB8AC3E}">
        <p14:creationId xmlns:p14="http://schemas.microsoft.com/office/powerpoint/2010/main" val="18272252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5C27AF-396A-45C7-8057-E8D99EF457F8}" type="datetimeFigureOut">
              <a:rPr lang="en-US" smtClean="0"/>
              <a:t>9/3/2014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674C08-DA3D-43EE-A609-30BDB7E7804C}" type="slidenum">
              <a:rPr lang="en-US" smtClean="0"/>
              <a:t>‹#›</a:t>
            </a:fld>
            <a:endParaRPr lang="en-US"/>
          </a:p>
        </p:txBody>
      </p:sp>
    </p:spTree>
    <p:extLst>
      <p:ext uri="{BB962C8B-B14F-4D97-AF65-F5344CB8AC3E}">
        <p14:creationId xmlns:p14="http://schemas.microsoft.com/office/powerpoint/2010/main" val="22280920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838200" y="19050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00600" y="19050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85800" y="6248400"/>
            <a:ext cx="1905000" cy="457200"/>
          </a:xfrm>
        </p:spPr>
        <p:txBody>
          <a:bodyPr/>
          <a:lstStyle>
            <a:lvl1pPr>
              <a:defRPr/>
            </a:lvl1pPr>
          </a:lstStyle>
          <a:p>
            <a:endParaRPr lang="en-US"/>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8400"/>
            <a:ext cx="1905000" cy="457200"/>
          </a:xfrm>
        </p:spPr>
        <p:txBody>
          <a:bodyPr/>
          <a:lstStyle>
            <a:lvl1pPr>
              <a:defRPr/>
            </a:lvl1pPr>
          </a:lstStyle>
          <a:p>
            <a:fld id="{232BBDEA-86A7-46EF-9814-052513213C44}" type="slidenum">
              <a:rPr lang="en-US"/>
              <a:pPr/>
              <a:t>‹#›</a:t>
            </a:fld>
            <a:endParaRPr lang="en-US"/>
          </a:p>
        </p:txBody>
      </p:sp>
    </p:spTree>
    <p:extLst>
      <p:ext uri="{BB962C8B-B14F-4D97-AF65-F5344CB8AC3E}">
        <p14:creationId xmlns:p14="http://schemas.microsoft.com/office/powerpoint/2010/main" val="11671276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5C27AF-396A-45C7-8057-E8D99EF457F8}" type="datetimeFigureOut">
              <a:rPr lang="en-US" smtClean="0"/>
              <a:t>9/3/2014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674C08-DA3D-43EE-A609-30BDB7E7804C}" type="slidenum">
              <a:rPr lang="en-US" smtClean="0"/>
              <a:t>‹#›</a:t>
            </a:fld>
            <a:endParaRPr lang="en-US"/>
          </a:p>
        </p:txBody>
      </p:sp>
    </p:spTree>
    <p:extLst>
      <p:ext uri="{BB962C8B-B14F-4D97-AF65-F5344CB8AC3E}">
        <p14:creationId xmlns:p14="http://schemas.microsoft.com/office/powerpoint/2010/main" val="20126320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55C27AF-396A-45C7-8057-E8D99EF457F8}" type="datetimeFigureOut">
              <a:rPr lang="en-US" smtClean="0"/>
              <a:t>9/3/2014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674C08-DA3D-43EE-A609-30BDB7E7804C}" type="slidenum">
              <a:rPr lang="en-US" smtClean="0"/>
              <a:t>‹#›</a:t>
            </a:fld>
            <a:endParaRPr lang="en-US"/>
          </a:p>
        </p:txBody>
      </p:sp>
    </p:spTree>
    <p:extLst>
      <p:ext uri="{BB962C8B-B14F-4D97-AF65-F5344CB8AC3E}">
        <p14:creationId xmlns:p14="http://schemas.microsoft.com/office/powerpoint/2010/main" val="8112273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55C27AF-396A-45C7-8057-E8D99EF457F8}" type="datetimeFigureOut">
              <a:rPr lang="en-US" smtClean="0"/>
              <a:t>9/3/2014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674C08-DA3D-43EE-A609-30BDB7E7804C}" type="slidenum">
              <a:rPr lang="en-US" smtClean="0"/>
              <a:t>‹#›</a:t>
            </a:fld>
            <a:endParaRPr lang="en-US"/>
          </a:p>
        </p:txBody>
      </p:sp>
    </p:spTree>
    <p:extLst>
      <p:ext uri="{BB962C8B-B14F-4D97-AF65-F5344CB8AC3E}">
        <p14:creationId xmlns:p14="http://schemas.microsoft.com/office/powerpoint/2010/main" val="17983905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55C27AF-396A-45C7-8057-E8D99EF457F8}" type="datetimeFigureOut">
              <a:rPr lang="en-US" smtClean="0"/>
              <a:t>9/3/2014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3674C08-DA3D-43EE-A609-30BDB7E7804C}" type="slidenum">
              <a:rPr lang="en-US" smtClean="0"/>
              <a:t>‹#›</a:t>
            </a:fld>
            <a:endParaRPr lang="en-US"/>
          </a:p>
        </p:txBody>
      </p:sp>
    </p:spTree>
    <p:extLst>
      <p:ext uri="{BB962C8B-B14F-4D97-AF65-F5344CB8AC3E}">
        <p14:creationId xmlns:p14="http://schemas.microsoft.com/office/powerpoint/2010/main" val="1087642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55C27AF-396A-45C7-8057-E8D99EF457F8}" type="datetimeFigureOut">
              <a:rPr lang="en-US" smtClean="0"/>
              <a:t>9/3/2014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3674C08-DA3D-43EE-A609-30BDB7E7804C}" type="slidenum">
              <a:rPr lang="en-US" smtClean="0"/>
              <a:t>‹#›</a:t>
            </a:fld>
            <a:endParaRPr lang="en-US"/>
          </a:p>
        </p:txBody>
      </p:sp>
    </p:spTree>
    <p:extLst>
      <p:ext uri="{BB962C8B-B14F-4D97-AF65-F5344CB8AC3E}">
        <p14:creationId xmlns:p14="http://schemas.microsoft.com/office/powerpoint/2010/main" val="16107978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5C27AF-396A-45C7-8057-E8D99EF457F8}" type="datetimeFigureOut">
              <a:rPr lang="en-US" smtClean="0"/>
              <a:t>9/3/2014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3674C08-DA3D-43EE-A609-30BDB7E7804C}" type="slidenum">
              <a:rPr lang="en-US" smtClean="0"/>
              <a:t>‹#›</a:t>
            </a:fld>
            <a:endParaRPr lang="en-US"/>
          </a:p>
        </p:txBody>
      </p:sp>
    </p:spTree>
    <p:extLst>
      <p:ext uri="{BB962C8B-B14F-4D97-AF65-F5344CB8AC3E}">
        <p14:creationId xmlns:p14="http://schemas.microsoft.com/office/powerpoint/2010/main" val="19028166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55C27AF-396A-45C7-8057-E8D99EF457F8}" type="datetimeFigureOut">
              <a:rPr lang="en-US" smtClean="0"/>
              <a:t>9/3/2014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674C08-DA3D-43EE-A609-30BDB7E7804C}" type="slidenum">
              <a:rPr lang="en-US" smtClean="0"/>
              <a:t>‹#›</a:t>
            </a:fld>
            <a:endParaRPr lang="en-US"/>
          </a:p>
        </p:txBody>
      </p:sp>
    </p:spTree>
    <p:extLst>
      <p:ext uri="{BB962C8B-B14F-4D97-AF65-F5344CB8AC3E}">
        <p14:creationId xmlns:p14="http://schemas.microsoft.com/office/powerpoint/2010/main" val="6242327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55C27AF-396A-45C7-8057-E8D99EF457F8}" type="datetimeFigureOut">
              <a:rPr lang="en-US" smtClean="0"/>
              <a:t>9/3/2014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674C08-DA3D-43EE-A609-30BDB7E7804C}" type="slidenum">
              <a:rPr lang="en-US" smtClean="0"/>
              <a:t>‹#›</a:t>
            </a:fld>
            <a:endParaRPr lang="en-US"/>
          </a:p>
        </p:txBody>
      </p:sp>
    </p:spTree>
    <p:extLst>
      <p:ext uri="{BB962C8B-B14F-4D97-AF65-F5344CB8AC3E}">
        <p14:creationId xmlns:p14="http://schemas.microsoft.com/office/powerpoint/2010/main" val="14329195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5C27AF-396A-45C7-8057-E8D99EF457F8}" type="datetimeFigureOut">
              <a:rPr lang="en-US" smtClean="0"/>
              <a:t>9/3/2014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674C08-DA3D-43EE-A609-30BDB7E7804C}" type="slidenum">
              <a:rPr lang="en-US" smtClean="0"/>
              <a:t>‹#›</a:t>
            </a:fld>
            <a:endParaRPr lang="en-US"/>
          </a:p>
        </p:txBody>
      </p:sp>
    </p:spTree>
    <p:extLst>
      <p:ext uri="{BB962C8B-B14F-4D97-AF65-F5344CB8AC3E}">
        <p14:creationId xmlns:p14="http://schemas.microsoft.com/office/powerpoint/2010/main" val="12384800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4.wmf"/><Relationship Id="rId4" Type="http://schemas.openxmlformats.org/officeDocument/2006/relationships/oleObject" Target="../embeddings/oleObject1.bin"/></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6.wmf"/><Relationship Id="rId5" Type="http://schemas.openxmlformats.org/officeDocument/2006/relationships/oleObject" Target="../embeddings/oleObject3.bin"/><Relationship Id="rId4" Type="http://schemas.openxmlformats.org/officeDocument/2006/relationships/image" Target="../media/image5.wmf"/></Relationships>
</file>

<file path=ppt/slides/_rels/slide16.xml.rels><?xml version="1.0" encoding="UTF-8" standalone="yes"?>
<Relationships xmlns="http://schemas.openxmlformats.org/package/2006/relationships"><Relationship Id="rId3" Type="http://schemas.openxmlformats.org/officeDocument/2006/relationships/hyperlink" Target="https://www.youtube.com/watch?feature=player_embedded&amp;v=3rSnf-u0bzc"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7.wmf"/></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8.w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6.xml"/><Relationship Id="rId7" Type="http://schemas.openxmlformats.org/officeDocument/2006/relationships/image" Target="../media/image10.wmf"/><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oleObject" Target="../embeddings/oleObject7.bin"/><Relationship Id="rId5" Type="http://schemas.openxmlformats.org/officeDocument/2006/relationships/image" Target="../media/image9.wmf"/><Relationship Id="rId4" Type="http://schemas.openxmlformats.org/officeDocument/2006/relationships/oleObject" Target="../embeddings/oleObject6.bin"/></Relationships>
</file>

<file path=ppt/slides/_rels/slide32.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image" Target="../media/image11.wmf"/></Relationships>
</file>

<file path=ppt/slides/_rels/slide33.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7.vml"/><Relationship Id="rId4" Type="http://schemas.openxmlformats.org/officeDocument/2006/relationships/image" Target="../media/image12.wmf"/></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vmlDrawing" Target="../drawings/vmlDrawing8.vml"/><Relationship Id="rId5" Type="http://schemas.openxmlformats.org/officeDocument/2006/relationships/image" Target="../media/image13.wmf"/><Relationship Id="rId4" Type="http://schemas.openxmlformats.org/officeDocument/2006/relationships/oleObject" Target="../embeddings/oleObject10.bin"/></Relationships>
</file>

<file path=ppt/slides/_rels/slide35.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2.xml"/><Relationship Id="rId1" Type="http://schemas.openxmlformats.org/officeDocument/2006/relationships/vmlDrawing" Target="../drawings/vmlDrawing9.vml"/><Relationship Id="rId4" Type="http://schemas.openxmlformats.org/officeDocument/2006/relationships/image" Target="../media/image14.wmf"/></Relationships>
</file>

<file path=ppt/slides/_rels/slide36.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vmlDrawing" Target="../drawings/vmlDrawing10.vml"/><Relationship Id="rId5" Type="http://schemas.openxmlformats.org/officeDocument/2006/relationships/image" Target="../media/image15.wmf"/><Relationship Id="rId4" Type="http://schemas.openxmlformats.org/officeDocument/2006/relationships/oleObject" Target="../embeddings/oleObject12.bin"/></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2.xml"/><Relationship Id="rId1" Type="http://schemas.openxmlformats.org/officeDocument/2006/relationships/vmlDrawing" Target="../drawings/vmlDrawing11.vml"/><Relationship Id="rId4" Type="http://schemas.openxmlformats.org/officeDocument/2006/relationships/image" Target="../media/image16.wmf"/></Relationships>
</file>

<file path=ppt/slides/_rels/slide39.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Layout" Target="../slideLayouts/slideLayout6.xml"/><Relationship Id="rId1" Type="http://schemas.openxmlformats.org/officeDocument/2006/relationships/vmlDrawing" Target="../drawings/vmlDrawing12.vml"/><Relationship Id="rId4" Type="http://schemas.openxmlformats.org/officeDocument/2006/relationships/image" Target="../media/image17.w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0.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slideLayout" Target="../slideLayouts/slideLayout6.xml"/><Relationship Id="rId1" Type="http://schemas.openxmlformats.org/officeDocument/2006/relationships/vmlDrawing" Target="../drawings/vmlDrawing13.vml"/><Relationship Id="rId4" Type="http://schemas.openxmlformats.org/officeDocument/2006/relationships/image" Target="../media/image18.wmf"/></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6.xml"/><Relationship Id="rId1" Type="http://schemas.openxmlformats.org/officeDocument/2006/relationships/vmlDrawing" Target="../drawings/vmlDrawing14.vml"/><Relationship Id="rId5" Type="http://schemas.openxmlformats.org/officeDocument/2006/relationships/image" Target="../media/image19.wmf"/><Relationship Id="rId4" Type="http://schemas.openxmlformats.org/officeDocument/2006/relationships/oleObject" Target="../embeddings/oleObject16.bin"/></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60.xml.rels><?xml version="1.0" encoding="UTF-8" standalone="yes"?>
<Relationships xmlns="http://schemas.openxmlformats.org/package/2006/relationships"><Relationship Id="rId3" Type="http://schemas.openxmlformats.org/officeDocument/2006/relationships/notesSlide" Target="../notesSlides/notesSlide27.xml"/><Relationship Id="rId7" Type="http://schemas.openxmlformats.org/officeDocument/2006/relationships/image" Target="../media/image21.wmf"/><Relationship Id="rId2" Type="http://schemas.openxmlformats.org/officeDocument/2006/relationships/slideLayout" Target="../slideLayouts/slideLayout12.xml"/><Relationship Id="rId1" Type="http://schemas.openxmlformats.org/officeDocument/2006/relationships/vmlDrawing" Target="../drawings/vmlDrawing15.vml"/><Relationship Id="rId6" Type="http://schemas.openxmlformats.org/officeDocument/2006/relationships/oleObject" Target="../embeddings/oleObject18.bin"/><Relationship Id="rId5" Type="http://schemas.openxmlformats.org/officeDocument/2006/relationships/image" Target="../media/image20.wmf"/><Relationship Id="rId4" Type="http://schemas.openxmlformats.org/officeDocument/2006/relationships/oleObject" Target="../embeddings/oleObject17.bin"/></Relationships>
</file>

<file path=ppt/slides/_rels/slide61.xml.rels><?xml version="1.0" encoding="UTF-8" standalone="yes"?>
<Relationships xmlns="http://schemas.openxmlformats.org/package/2006/relationships"><Relationship Id="rId3" Type="http://schemas.openxmlformats.org/officeDocument/2006/relationships/notesSlide" Target="../notesSlides/notesSlide28.xml"/><Relationship Id="rId7" Type="http://schemas.openxmlformats.org/officeDocument/2006/relationships/image" Target="../media/image21.wmf"/><Relationship Id="rId2" Type="http://schemas.openxmlformats.org/officeDocument/2006/relationships/slideLayout" Target="../slideLayouts/slideLayout2.xml"/><Relationship Id="rId1" Type="http://schemas.openxmlformats.org/officeDocument/2006/relationships/vmlDrawing" Target="../drawings/vmlDrawing16.vml"/><Relationship Id="rId6" Type="http://schemas.openxmlformats.org/officeDocument/2006/relationships/oleObject" Target="../embeddings/oleObject20.bin"/><Relationship Id="rId5" Type="http://schemas.openxmlformats.org/officeDocument/2006/relationships/image" Target="../media/image22.wmf"/><Relationship Id="rId4" Type="http://schemas.openxmlformats.org/officeDocument/2006/relationships/oleObject" Target="../embeddings/oleObject19.bin"/></Relationships>
</file>

<file path=ppt/slides/_rels/slide62.xml.rels><?xml version="1.0" encoding="UTF-8" standalone="yes"?>
<Relationships xmlns="http://schemas.openxmlformats.org/package/2006/relationships"><Relationship Id="rId3" Type="http://schemas.openxmlformats.org/officeDocument/2006/relationships/notesSlide" Target="../notesSlides/notesSlide29.xml"/><Relationship Id="rId7" Type="http://schemas.openxmlformats.org/officeDocument/2006/relationships/image" Target="../media/image24.wmf"/><Relationship Id="rId2" Type="http://schemas.openxmlformats.org/officeDocument/2006/relationships/slideLayout" Target="../slideLayouts/slideLayout2.xml"/><Relationship Id="rId1" Type="http://schemas.openxmlformats.org/officeDocument/2006/relationships/vmlDrawing" Target="../drawings/vmlDrawing17.vml"/><Relationship Id="rId6" Type="http://schemas.openxmlformats.org/officeDocument/2006/relationships/oleObject" Target="../embeddings/oleObject22.bin"/><Relationship Id="rId5" Type="http://schemas.openxmlformats.org/officeDocument/2006/relationships/image" Target="../media/image23.wmf"/><Relationship Id="rId4" Type="http://schemas.openxmlformats.org/officeDocument/2006/relationships/oleObject" Target="../embeddings/oleObject21.bin"/></Relationships>
</file>

<file path=ppt/slides/_rels/slide63.xml.rels><?xml version="1.0" encoding="UTF-8" standalone="yes"?>
<Relationships xmlns="http://schemas.openxmlformats.org/package/2006/relationships"><Relationship Id="rId3" Type="http://schemas.openxmlformats.org/officeDocument/2006/relationships/notesSlide" Target="../notesSlides/notesSlide30.xml"/><Relationship Id="rId2" Type="http://schemas.openxmlformats.org/officeDocument/2006/relationships/slideLayout" Target="../slideLayouts/slideLayout2.xml"/><Relationship Id="rId1" Type="http://schemas.openxmlformats.org/officeDocument/2006/relationships/vmlDrawing" Target="../drawings/vmlDrawing18.vml"/><Relationship Id="rId5" Type="http://schemas.openxmlformats.org/officeDocument/2006/relationships/image" Target="../media/image25.wmf"/><Relationship Id="rId4" Type="http://schemas.openxmlformats.org/officeDocument/2006/relationships/oleObject" Target="../embeddings/oleObject23.bin"/></Relationships>
</file>

<file path=ppt/slides/_rels/slide64.xml.rels><?xml version="1.0" encoding="UTF-8" standalone="yes"?>
<Relationships xmlns="http://schemas.openxmlformats.org/package/2006/relationships"><Relationship Id="rId3" Type="http://schemas.openxmlformats.org/officeDocument/2006/relationships/notesSlide" Target="../notesSlides/notesSlide31.xml"/><Relationship Id="rId2" Type="http://schemas.openxmlformats.org/officeDocument/2006/relationships/slideLayout" Target="../slideLayouts/slideLayout6.xml"/><Relationship Id="rId1" Type="http://schemas.openxmlformats.org/officeDocument/2006/relationships/vmlDrawing" Target="../drawings/vmlDrawing19.vml"/><Relationship Id="rId5" Type="http://schemas.openxmlformats.org/officeDocument/2006/relationships/image" Target="../media/image26.wmf"/><Relationship Id="rId4" Type="http://schemas.openxmlformats.org/officeDocument/2006/relationships/oleObject" Target="../embeddings/oleObject24.bin"/></Relationships>
</file>

<file path=ppt/slides/_rels/slide65.xml.rels><?xml version="1.0" encoding="UTF-8" standalone="yes"?>
<Relationships xmlns="http://schemas.openxmlformats.org/package/2006/relationships"><Relationship Id="rId3" Type="http://schemas.openxmlformats.org/officeDocument/2006/relationships/oleObject" Target="../embeddings/oleObject25.bin"/><Relationship Id="rId2" Type="http://schemas.openxmlformats.org/officeDocument/2006/relationships/slideLayout" Target="../slideLayouts/slideLayout6.xml"/><Relationship Id="rId1" Type="http://schemas.openxmlformats.org/officeDocument/2006/relationships/vmlDrawing" Target="../drawings/vmlDrawing20.vml"/><Relationship Id="rId6" Type="http://schemas.openxmlformats.org/officeDocument/2006/relationships/image" Target="../media/image28.wmf"/><Relationship Id="rId5" Type="http://schemas.openxmlformats.org/officeDocument/2006/relationships/oleObject" Target="../embeddings/oleObject26.bin"/><Relationship Id="rId4" Type="http://schemas.openxmlformats.org/officeDocument/2006/relationships/image" Target="../media/image27.wmf"/></Relationships>
</file>

<file path=ppt/slides/_rels/slide66.xml.rels><?xml version="1.0" encoding="UTF-8" standalone="yes"?>
<Relationships xmlns="http://schemas.openxmlformats.org/package/2006/relationships"><Relationship Id="rId3" Type="http://schemas.openxmlformats.org/officeDocument/2006/relationships/oleObject" Target="../embeddings/oleObject27.bin"/><Relationship Id="rId2" Type="http://schemas.openxmlformats.org/officeDocument/2006/relationships/slideLayout" Target="../slideLayouts/slideLayout6.xml"/><Relationship Id="rId1" Type="http://schemas.openxmlformats.org/officeDocument/2006/relationships/vmlDrawing" Target="../drawings/vmlDrawing21.vml"/><Relationship Id="rId4" Type="http://schemas.openxmlformats.org/officeDocument/2006/relationships/image" Target="../media/image28.wmf"/></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3" Type="http://schemas.openxmlformats.org/officeDocument/2006/relationships/notesSlide" Target="../notesSlides/notesSlide33.xml"/><Relationship Id="rId2" Type="http://schemas.openxmlformats.org/officeDocument/2006/relationships/slideLayout" Target="../slideLayouts/slideLayout2.xml"/><Relationship Id="rId1" Type="http://schemas.openxmlformats.org/officeDocument/2006/relationships/vmlDrawing" Target="../drawings/vmlDrawing22.vml"/><Relationship Id="rId5" Type="http://schemas.openxmlformats.org/officeDocument/2006/relationships/image" Target="../media/image29.emf"/><Relationship Id="rId4" Type="http://schemas.openxmlformats.org/officeDocument/2006/relationships/oleObject" Target="../embeddings/oleObject28.bin"/></Relationships>
</file>

<file path=ppt/slides/_rels/slide69.xml.rels><?xml version="1.0" encoding="UTF-8" standalone="yes"?>
<Relationships xmlns="http://schemas.openxmlformats.org/package/2006/relationships"><Relationship Id="rId3" Type="http://schemas.openxmlformats.org/officeDocument/2006/relationships/notesSlide" Target="../notesSlides/notesSlide34.xml"/><Relationship Id="rId2" Type="http://schemas.openxmlformats.org/officeDocument/2006/relationships/slideLayout" Target="../slideLayouts/slideLayout2.xml"/><Relationship Id="rId1" Type="http://schemas.openxmlformats.org/officeDocument/2006/relationships/vmlDrawing" Target="../drawings/vmlDrawing23.vml"/><Relationship Id="rId5" Type="http://schemas.openxmlformats.org/officeDocument/2006/relationships/image" Target="../media/image30.emf"/><Relationship Id="rId4" Type="http://schemas.openxmlformats.org/officeDocument/2006/relationships/oleObject" Target="../embeddings/oleObject29.bin"/></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3" Type="http://schemas.openxmlformats.org/officeDocument/2006/relationships/oleObject" Target="../embeddings/oleObject30.bin"/><Relationship Id="rId2" Type="http://schemas.openxmlformats.org/officeDocument/2006/relationships/slideLayout" Target="../slideLayouts/slideLayout2.xml"/><Relationship Id="rId1" Type="http://schemas.openxmlformats.org/officeDocument/2006/relationships/vmlDrawing" Target="../drawings/vmlDrawing24.vml"/><Relationship Id="rId4" Type="http://schemas.openxmlformats.org/officeDocument/2006/relationships/image" Target="../media/image31.wmf"/></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3" Type="http://schemas.openxmlformats.org/officeDocument/2006/relationships/oleObject" Target="../embeddings/oleObject31.bin"/><Relationship Id="rId2" Type="http://schemas.openxmlformats.org/officeDocument/2006/relationships/slideLayout" Target="../slideLayouts/slideLayout2.xml"/><Relationship Id="rId1" Type="http://schemas.openxmlformats.org/officeDocument/2006/relationships/vmlDrawing" Target="../drawings/vmlDrawing25.vml"/><Relationship Id="rId6" Type="http://schemas.openxmlformats.org/officeDocument/2006/relationships/image" Target="../media/image33.wmf"/><Relationship Id="rId5" Type="http://schemas.openxmlformats.org/officeDocument/2006/relationships/oleObject" Target="../embeddings/oleObject32.bin"/><Relationship Id="rId4" Type="http://schemas.openxmlformats.org/officeDocument/2006/relationships/image" Target="../media/image32.wmf"/></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3" Type="http://schemas.openxmlformats.org/officeDocument/2006/relationships/oleObject" Target="../embeddings/oleObject33.bin"/><Relationship Id="rId2" Type="http://schemas.openxmlformats.org/officeDocument/2006/relationships/slideLayout" Target="../slideLayouts/slideLayout2.xml"/><Relationship Id="rId1" Type="http://schemas.openxmlformats.org/officeDocument/2006/relationships/vmlDrawing" Target="../drawings/vmlDrawing26.vml"/><Relationship Id="rId6" Type="http://schemas.openxmlformats.org/officeDocument/2006/relationships/image" Target="../media/image35.wmf"/><Relationship Id="rId5" Type="http://schemas.openxmlformats.org/officeDocument/2006/relationships/oleObject" Target="../embeddings/oleObject34.bin"/><Relationship Id="rId4" Type="http://schemas.openxmlformats.org/officeDocument/2006/relationships/image" Target="../media/image34.wmf"/></Relationships>
</file>

<file path=ppt/slides/_rels/slide81.xml.rels><?xml version="1.0" encoding="UTF-8" standalone="yes"?>
<Relationships xmlns="http://schemas.openxmlformats.org/package/2006/relationships"><Relationship Id="rId3" Type="http://schemas.openxmlformats.org/officeDocument/2006/relationships/oleObject" Target="../embeddings/oleObject35.bin"/><Relationship Id="rId2" Type="http://schemas.openxmlformats.org/officeDocument/2006/relationships/slideLayout" Target="../slideLayouts/slideLayout2.xml"/><Relationship Id="rId1" Type="http://schemas.openxmlformats.org/officeDocument/2006/relationships/vmlDrawing" Target="../drawings/vmlDrawing27.vml"/><Relationship Id="rId4" Type="http://schemas.openxmlformats.org/officeDocument/2006/relationships/image" Target="../media/image36.wmf"/></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3" Type="http://schemas.openxmlformats.org/officeDocument/2006/relationships/oleObject" Target="../embeddings/oleObject36.bin"/><Relationship Id="rId2" Type="http://schemas.openxmlformats.org/officeDocument/2006/relationships/slideLayout" Target="../slideLayouts/slideLayout2.xml"/><Relationship Id="rId1" Type="http://schemas.openxmlformats.org/officeDocument/2006/relationships/vmlDrawing" Target="../drawings/vmlDrawing28.vml"/><Relationship Id="rId4" Type="http://schemas.openxmlformats.org/officeDocument/2006/relationships/image" Target="../media/image37.wmf"/></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3" Type="http://schemas.openxmlformats.org/officeDocument/2006/relationships/oleObject" Target="../embeddings/oleObject37.bin"/><Relationship Id="rId2" Type="http://schemas.openxmlformats.org/officeDocument/2006/relationships/slideLayout" Target="../slideLayouts/slideLayout2.xml"/><Relationship Id="rId1" Type="http://schemas.openxmlformats.org/officeDocument/2006/relationships/vmlDrawing" Target="../drawings/vmlDrawing29.vml"/><Relationship Id="rId4" Type="http://schemas.openxmlformats.org/officeDocument/2006/relationships/image" Target="../media/image38.wmf"/></Relationships>
</file>

<file path=ppt/slides/_rels/slide86.xml.rels><?xml version="1.0" encoding="UTF-8" standalone="yes"?>
<Relationships xmlns="http://schemas.openxmlformats.org/package/2006/relationships"><Relationship Id="rId3" Type="http://schemas.openxmlformats.org/officeDocument/2006/relationships/notesSlide" Target="../notesSlides/notesSlide36.xml"/><Relationship Id="rId2" Type="http://schemas.openxmlformats.org/officeDocument/2006/relationships/slideLayout" Target="../slideLayouts/slideLayout2.xml"/><Relationship Id="rId1" Type="http://schemas.openxmlformats.org/officeDocument/2006/relationships/vmlDrawing" Target="../drawings/vmlDrawing30.vml"/><Relationship Id="rId5" Type="http://schemas.openxmlformats.org/officeDocument/2006/relationships/image" Target="../media/image39.wmf"/><Relationship Id="rId4" Type="http://schemas.openxmlformats.org/officeDocument/2006/relationships/oleObject" Target="../embeddings/oleObject38.bin"/></Relationships>
</file>

<file path=ppt/slides/_rels/slide87.xml.rels><?xml version="1.0" encoding="UTF-8" standalone="yes"?>
<Relationships xmlns="http://schemas.openxmlformats.org/package/2006/relationships"><Relationship Id="rId3" Type="http://schemas.openxmlformats.org/officeDocument/2006/relationships/notesSlide" Target="../notesSlides/notesSlide37.xml"/><Relationship Id="rId2" Type="http://schemas.openxmlformats.org/officeDocument/2006/relationships/slideLayout" Target="../slideLayouts/slideLayout2.xml"/><Relationship Id="rId1" Type="http://schemas.openxmlformats.org/officeDocument/2006/relationships/vmlDrawing" Target="../drawings/vmlDrawing31.vml"/><Relationship Id="rId5" Type="http://schemas.openxmlformats.org/officeDocument/2006/relationships/image" Target="../media/image40.wmf"/><Relationship Id="rId4" Type="http://schemas.openxmlformats.org/officeDocument/2006/relationships/oleObject" Target="../embeddings/oleObject39.bin"/></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3" Type="http://schemas.openxmlformats.org/officeDocument/2006/relationships/oleObject" Target="../embeddings/oleObject40.bin"/><Relationship Id="rId2" Type="http://schemas.openxmlformats.org/officeDocument/2006/relationships/slideLayout" Target="../slideLayouts/slideLayout2.xml"/><Relationship Id="rId1" Type="http://schemas.openxmlformats.org/officeDocument/2006/relationships/vmlDrawing" Target="../drawings/vmlDrawing32.vml"/><Relationship Id="rId6" Type="http://schemas.openxmlformats.org/officeDocument/2006/relationships/image" Target="../media/image42.wmf"/><Relationship Id="rId5" Type="http://schemas.openxmlformats.org/officeDocument/2006/relationships/oleObject" Target="../embeddings/oleObject41.bin"/><Relationship Id="rId4" Type="http://schemas.openxmlformats.org/officeDocument/2006/relationships/image" Target="../media/image41.wmf"/></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3" Type="http://schemas.openxmlformats.org/officeDocument/2006/relationships/oleObject" Target="../embeddings/oleObject42.bin"/><Relationship Id="rId2" Type="http://schemas.openxmlformats.org/officeDocument/2006/relationships/slideLayout" Target="../slideLayouts/slideLayout2.xml"/><Relationship Id="rId1" Type="http://schemas.openxmlformats.org/officeDocument/2006/relationships/vmlDrawing" Target="../drawings/vmlDrawing33.vml"/><Relationship Id="rId4" Type="http://schemas.openxmlformats.org/officeDocument/2006/relationships/image" Target="../media/image43.wmf"/></Relationships>
</file>

<file path=ppt/slides/_rels/slide91.xml.rels><?xml version="1.0" encoding="UTF-8" standalone="yes"?>
<Relationships xmlns="http://schemas.openxmlformats.org/package/2006/relationships"><Relationship Id="rId3" Type="http://schemas.openxmlformats.org/officeDocument/2006/relationships/notesSlide" Target="../notesSlides/notesSlide39.xml"/><Relationship Id="rId2" Type="http://schemas.openxmlformats.org/officeDocument/2006/relationships/slideLayout" Target="../slideLayouts/slideLayout2.xml"/><Relationship Id="rId1" Type="http://schemas.openxmlformats.org/officeDocument/2006/relationships/vmlDrawing" Target="../drawings/vmlDrawing34.vml"/><Relationship Id="rId5" Type="http://schemas.openxmlformats.org/officeDocument/2006/relationships/image" Target="../media/image44.wmf"/><Relationship Id="rId4" Type="http://schemas.openxmlformats.org/officeDocument/2006/relationships/oleObject" Target="../embeddings/oleObject43.bin"/></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4.xml.rels><?xml version="1.0" encoding="UTF-8" standalone="yes"?>
<Relationships xmlns="http://schemas.openxmlformats.org/package/2006/relationships"><Relationship Id="rId3" Type="http://schemas.openxmlformats.org/officeDocument/2006/relationships/oleObject" Target="../embeddings/oleObject44.bin"/><Relationship Id="rId2" Type="http://schemas.openxmlformats.org/officeDocument/2006/relationships/slideLayout" Target="../slideLayouts/slideLayout2.xml"/><Relationship Id="rId1" Type="http://schemas.openxmlformats.org/officeDocument/2006/relationships/vmlDrawing" Target="../drawings/vmlDrawing35.vml"/><Relationship Id="rId4" Type="http://schemas.openxmlformats.org/officeDocument/2006/relationships/image" Target="../media/image45.wmf"/></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Renewable Resource Economics</a:t>
            </a:r>
            <a:endParaRPr lang="en-US" dirty="0"/>
          </a:p>
        </p:txBody>
      </p:sp>
      <p:sp>
        <p:nvSpPr>
          <p:cNvPr id="3" name="Subtitle 2"/>
          <p:cNvSpPr>
            <a:spLocks noGrp="1"/>
          </p:cNvSpPr>
          <p:nvPr>
            <p:ph type="subTitle" idx="1"/>
          </p:nvPr>
        </p:nvSpPr>
        <p:spPr/>
        <p:txBody>
          <a:bodyPr/>
          <a:lstStyle/>
          <a:p>
            <a:r>
              <a:rPr lang="en-US" dirty="0" smtClean="0"/>
              <a:t>Peter Berck</a:t>
            </a:r>
          </a:p>
          <a:p>
            <a:r>
              <a:rPr lang="en-US" dirty="0" smtClean="0"/>
              <a:t>Göteborg, 2014</a:t>
            </a:r>
            <a:endParaRPr lang="en-US" dirty="0"/>
          </a:p>
        </p:txBody>
      </p:sp>
    </p:spTree>
    <p:extLst>
      <p:ext uri="{BB962C8B-B14F-4D97-AF65-F5344CB8AC3E}">
        <p14:creationId xmlns:p14="http://schemas.microsoft.com/office/powerpoint/2010/main" val="415988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 and 1</a:t>
            </a:r>
            <a:endParaRPr lang="en-US" dirty="0"/>
          </a:p>
        </p:txBody>
      </p:sp>
      <p:sp>
        <p:nvSpPr>
          <p:cNvPr id="3" name="Content Placeholder 2"/>
          <p:cNvSpPr>
            <a:spLocks noGrp="1"/>
          </p:cNvSpPr>
          <p:nvPr>
            <p:ph idx="1"/>
          </p:nvPr>
        </p:nvSpPr>
        <p:spPr/>
        <p:txBody>
          <a:bodyPr/>
          <a:lstStyle/>
          <a:p>
            <a:r>
              <a:rPr lang="en-US" dirty="0" smtClean="0"/>
              <a:t>There are E people of which you are one.</a:t>
            </a:r>
          </a:p>
          <a:p>
            <a:r>
              <a:rPr lang="en-US" dirty="0" smtClean="0"/>
              <a:t>Your damage is </a:t>
            </a:r>
            <a:r>
              <a:rPr lang="en-US" dirty="0"/>
              <a:t>D /</a:t>
            </a:r>
            <a:r>
              <a:rPr lang="en-US" dirty="0" smtClean="0"/>
              <a:t>E.</a:t>
            </a:r>
          </a:p>
          <a:p>
            <a:r>
              <a:rPr lang="en-US" dirty="0" smtClean="0"/>
              <a:t>Total damage summed across people is D .</a:t>
            </a:r>
          </a:p>
          <a:p>
            <a:r>
              <a:rPr lang="en-US" dirty="0" smtClean="0"/>
              <a:t>So private is U(h) –dh-D(h E)/E</a:t>
            </a:r>
          </a:p>
          <a:p>
            <a:r>
              <a:rPr lang="en-US" dirty="0" smtClean="0"/>
              <a:t>And as E gets large</a:t>
            </a:r>
          </a:p>
          <a:p>
            <a:r>
              <a:rPr lang="en-US" dirty="0" smtClean="0"/>
              <a:t>The private objective is U(h) </a:t>
            </a:r>
            <a:r>
              <a:rPr lang="en-US" dirty="0"/>
              <a:t>–</a:t>
            </a:r>
            <a:r>
              <a:rPr lang="en-US" dirty="0" smtClean="0"/>
              <a:t>dh.</a:t>
            </a:r>
          </a:p>
        </p:txBody>
      </p:sp>
    </p:spTree>
    <p:extLst>
      <p:ext uri="{BB962C8B-B14F-4D97-AF65-F5344CB8AC3E}">
        <p14:creationId xmlns:p14="http://schemas.microsoft.com/office/powerpoint/2010/main" val="3015956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Common Property and Open Access</a:t>
            </a:r>
            <a:endParaRPr lang="en-US" dirty="0"/>
          </a:p>
        </p:txBody>
      </p:sp>
      <p:sp>
        <p:nvSpPr>
          <p:cNvPr id="3" name="Content Placeholder 2"/>
          <p:cNvSpPr>
            <a:spLocks noGrp="1"/>
          </p:cNvSpPr>
          <p:nvPr>
            <p:ph idx="1"/>
          </p:nvPr>
        </p:nvSpPr>
        <p:spPr/>
        <p:txBody>
          <a:bodyPr>
            <a:normAutofit lnSpcReduction="10000"/>
          </a:bodyPr>
          <a:lstStyle/>
          <a:p>
            <a:r>
              <a:rPr lang="en-US" dirty="0" smtClean="0"/>
              <a:t>With E fixed and h variable we talk of this as a as common property.  E people either overuse the resource or they cooperate.</a:t>
            </a:r>
          </a:p>
          <a:p>
            <a:r>
              <a:rPr lang="en-US" dirty="0" smtClean="0"/>
              <a:t>With E variable (whether or not h is variable) we talk of it as open access. This is less manageable as a new person can come in and do as they please.  Even if the original people have good agreements on how to manage the resource.</a:t>
            </a:r>
          </a:p>
        </p:txBody>
      </p:sp>
    </p:spTree>
    <p:extLst>
      <p:ext uri="{BB962C8B-B14F-4D97-AF65-F5344CB8AC3E}">
        <p14:creationId xmlns:p14="http://schemas.microsoft.com/office/powerpoint/2010/main" val="19600948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Market solution</a:t>
            </a:r>
            <a:endParaRPr lang="en-US" dirty="0"/>
          </a:p>
        </p:txBody>
      </p:sp>
      <p:sp>
        <p:nvSpPr>
          <p:cNvPr id="3" name="Content Placeholder 2"/>
          <p:cNvSpPr>
            <a:spLocks noGrp="1"/>
          </p:cNvSpPr>
          <p:nvPr>
            <p:ph idx="1"/>
          </p:nvPr>
        </p:nvSpPr>
        <p:spPr/>
        <p:txBody>
          <a:bodyPr/>
          <a:lstStyle/>
          <a:p>
            <a:r>
              <a:rPr lang="en-US" dirty="0" smtClean="0"/>
              <a:t>Public FOC</a:t>
            </a:r>
          </a:p>
          <a:p>
            <a:pPr marL="457200" lvl="1" indent="0">
              <a:buNone/>
            </a:pPr>
            <a:r>
              <a:rPr lang="en-US" dirty="0" smtClean="0"/>
              <a:t>U’-d-D’=0</a:t>
            </a:r>
          </a:p>
          <a:p>
            <a:pPr marL="514350" indent="-457200"/>
            <a:r>
              <a:rPr lang="en-US" dirty="0" smtClean="0"/>
              <a:t>Private FOC</a:t>
            </a:r>
          </a:p>
          <a:p>
            <a:pPr marL="457200" lvl="1" indent="0">
              <a:buNone/>
            </a:pPr>
            <a:r>
              <a:rPr lang="en-US" dirty="0"/>
              <a:t>U’-</a:t>
            </a:r>
            <a:r>
              <a:rPr lang="en-US" dirty="0" smtClean="0"/>
              <a:t>d=0</a:t>
            </a:r>
            <a:endParaRPr lang="en-US" dirty="0"/>
          </a:p>
          <a:p>
            <a:pPr marL="514350" indent="-457200"/>
            <a:r>
              <a:rPr lang="en-US" dirty="0" smtClean="0"/>
              <a:t>Make Private into public by charging D’ for access to clean air (aka garbage collection services).  </a:t>
            </a:r>
            <a:r>
              <a:rPr lang="en-US" dirty="0" err="1" smtClean="0"/>
              <a:t>Coase</a:t>
            </a:r>
            <a:r>
              <a:rPr lang="en-US" dirty="0" smtClean="0"/>
              <a:t> type solution.</a:t>
            </a:r>
            <a:r>
              <a:rPr lang="en-US" dirty="0"/>
              <a:t>	</a:t>
            </a:r>
            <a:r>
              <a:rPr lang="en-US" dirty="0" smtClean="0"/>
              <a:t>	</a:t>
            </a:r>
            <a:endParaRPr lang="en-US" dirty="0"/>
          </a:p>
        </p:txBody>
      </p:sp>
    </p:spTree>
    <p:extLst>
      <p:ext uri="{BB962C8B-B14F-4D97-AF65-F5344CB8AC3E}">
        <p14:creationId xmlns:p14="http://schemas.microsoft.com/office/powerpoint/2010/main" val="1463205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Pollution Example: Open Access</a:t>
            </a:r>
            <a:endParaRPr lang="en-US" dirty="0"/>
          </a:p>
        </p:txBody>
      </p:sp>
      <p:sp>
        <p:nvSpPr>
          <p:cNvPr id="3" name="Content Placeholder 2"/>
          <p:cNvSpPr>
            <a:spLocks noGrp="1"/>
          </p:cNvSpPr>
          <p:nvPr>
            <p:ph idx="1"/>
          </p:nvPr>
        </p:nvSpPr>
        <p:spPr/>
        <p:txBody>
          <a:bodyPr>
            <a:normAutofit lnSpcReduction="10000"/>
          </a:bodyPr>
          <a:lstStyle/>
          <a:p>
            <a:r>
              <a:rPr lang="en-US" dirty="0" smtClean="0"/>
              <a:t>Cigarette butt disposal in Gothenburg.</a:t>
            </a:r>
          </a:p>
          <a:p>
            <a:pPr lvl="1"/>
            <a:r>
              <a:rPr lang="en-US" dirty="0" smtClean="0"/>
              <a:t>Costs me nothing to throw on ground.  Costs two steps to put it in the trash.  </a:t>
            </a:r>
            <a:r>
              <a:rPr lang="en-US" b="1" dirty="0" smtClean="0"/>
              <a:t>Hence I enter the ciggie throwery.</a:t>
            </a:r>
          </a:p>
          <a:p>
            <a:pPr lvl="1"/>
            <a:r>
              <a:rPr lang="en-US" dirty="0" smtClean="0"/>
              <a:t>Doesn’t make big difference given all the other butts.</a:t>
            </a:r>
          </a:p>
          <a:p>
            <a:pPr lvl="1"/>
            <a:r>
              <a:rPr lang="en-US" dirty="0" smtClean="0"/>
              <a:t>When you add it up over all the individual rational people who do this you get</a:t>
            </a:r>
          </a:p>
          <a:p>
            <a:pPr lvl="1"/>
            <a:r>
              <a:rPr lang="en-US" dirty="0" smtClean="0"/>
              <a:t>GUNK*, a stinky, ugly mess that everyone including the smokers puts up with.</a:t>
            </a:r>
          </a:p>
          <a:p>
            <a:pPr lvl="1"/>
            <a:endParaRPr lang="en-US" dirty="0"/>
          </a:p>
        </p:txBody>
      </p:sp>
    </p:spTree>
    <p:extLst>
      <p:ext uri="{BB962C8B-B14F-4D97-AF65-F5344CB8AC3E}">
        <p14:creationId xmlns:p14="http://schemas.microsoft.com/office/powerpoint/2010/main" val="12674627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Carbon</a:t>
            </a:r>
            <a:endParaRPr lang="en-US" dirty="0"/>
          </a:p>
        </p:txBody>
      </p:sp>
      <p:sp>
        <p:nvSpPr>
          <p:cNvPr id="3" name="Content Placeholder 2"/>
          <p:cNvSpPr>
            <a:spLocks noGrp="1"/>
          </p:cNvSpPr>
          <p:nvPr>
            <p:ph idx="1"/>
          </p:nvPr>
        </p:nvSpPr>
        <p:spPr/>
        <p:txBody>
          <a:bodyPr/>
          <a:lstStyle/>
          <a:p>
            <a:r>
              <a:rPr lang="en-US" dirty="0" smtClean="0"/>
              <a:t>Carbon in the atmosphere is a stock pollutant. Or anyone can use the atmosphere’s CO2 removal services for free.</a:t>
            </a:r>
          </a:p>
          <a:p>
            <a:pPr lvl="1"/>
            <a:r>
              <a:rPr lang="en-US" dirty="0" smtClean="0"/>
              <a:t>Y is </a:t>
            </a:r>
            <a:r>
              <a:rPr lang="en-US" dirty="0" err="1" smtClean="0"/>
              <a:t>gdp</a:t>
            </a:r>
            <a:r>
              <a:rPr lang="en-US" dirty="0" smtClean="0"/>
              <a:t> without carbon use</a:t>
            </a:r>
          </a:p>
          <a:p>
            <a:pPr lvl="1"/>
            <a:r>
              <a:rPr lang="en-US" dirty="0" smtClean="0"/>
              <a:t>d is the </a:t>
            </a:r>
            <a:r>
              <a:rPr lang="en-US" dirty="0" err="1" smtClean="0"/>
              <a:t>gdp</a:t>
            </a:r>
            <a:r>
              <a:rPr lang="en-US" dirty="0" smtClean="0"/>
              <a:t> cost of using carbon (mining)</a:t>
            </a:r>
          </a:p>
          <a:p>
            <a:pPr lvl="1"/>
            <a:r>
              <a:rPr lang="en-US" dirty="0" smtClean="0"/>
              <a:t>Social problem is</a:t>
            </a:r>
          </a:p>
          <a:p>
            <a:pPr lvl="1"/>
            <a:endParaRPr lang="en-US" dirty="0" smtClean="0"/>
          </a:p>
          <a:p>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1615157225"/>
              </p:ext>
            </p:extLst>
          </p:nvPr>
        </p:nvGraphicFramePr>
        <p:xfrm>
          <a:off x="1403648" y="4725144"/>
          <a:ext cx="5302732" cy="1093837"/>
        </p:xfrm>
        <a:graphic>
          <a:graphicData uri="http://schemas.openxmlformats.org/presentationml/2006/ole">
            <mc:AlternateContent xmlns:mc="http://schemas.openxmlformats.org/markup-compatibility/2006">
              <mc:Choice xmlns:v="urn:schemas-microsoft-com:vml" Requires="v">
                <p:oleObj spid="_x0000_s1046" name="Equation" r:id="rId4" imgW="2831760" imgH="583920" progId="Equation.DSMT4">
                  <p:embed/>
                </p:oleObj>
              </mc:Choice>
              <mc:Fallback>
                <p:oleObj name="Equation" r:id="rId4" imgW="2831760" imgH="583920" progId="Equation.DSMT4">
                  <p:embed/>
                  <p:pic>
                    <p:nvPicPr>
                      <p:cNvPr id="0" name=""/>
                      <p:cNvPicPr/>
                      <p:nvPr/>
                    </p:nvPicPr>
                    <p:blipFill>
                      <a:blip r:embed="rId5"/>
                      <a:stretch>
                        <a:fillRect/>
                      </a:stretch>
                    </p:blipFill>
                    <p:spPr>
                      <a:xfrm>
                        <a:off x="1403648" y="4725144"/>
                        <a:ext cx="5302732" cy="1093837"/>
                      </a:xfrm>
                      <a:prstGeom prst="rect">
                        <a:avLst/>
                      </a:prstGeom>
                    </p:spPr>
                  </p:pic>
                </p:oleObj>
              </mc:Fallback>
            </mc:AlternateContent>
          </a:graphicData>
        </a:graphic>
      </p:graphicFrame>
    </p:spTree>
    <p:extLst>
      <p:ext uri="{BB962C8B-B14F-4D97-AF65-F5344CB8AC3E}">
        <p14:creationId xmlns:p14="http://schemas.microsoft.com/office/powerpoint/2010/main" val="12452709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Hamiltonian with costate </a:t>
            </a:r>
            <a:endParaRPr lang="en-US" dirty="0"/>
          </a:p>
        </p:txBody>
      </p:sp>
      <p:sp>
        <p:nvSpPr>
          <p:cNvPr id="3" name="Content Placeholder 2"/>
          <p:cNvSpPr>
            <a:spLocks noGrp="1"/>
          </p:cNvSpPr>
          <p:nvPr>
            <p:ph idx="1"/>
          </p:nvPr>
        </p:nvSpPr>
        <p:spPr/>
        <p:txBody>
          <a:bodyPr>
            <a:normAutofit fontScale="92500" lnSpcReduction="20000"/>
          </a:bodyPr>
          <a:lstStyle/>
          <a:p>
            <a:endParaRPr lang="en-US" dirty="0" smtClean="0"/>
          </a:p>
          <a:p>
            <a:endParaRPr lang="en-US" dirty="0"/>
          </a:p>
          <a:p>
            <a:endParaRPr lang="en-US" dirty="0" smtClean="0"/>
          </a:p>
          <a:p>
            <a:r>
              <a:rPr lang="en-US" dirty="0" smtClean="0"/>
              <a:t>The social optimum is found from the maximum principle and the costate equation.  The costate variable is the social value of atmospheric removal services.  </a:t>
            </a:r>
          </a:p>
          <a:p>
            <a:r>
              <a:rPr lang="en-US" dirty="0" smtClean="0"/>
              <a:t>Open access is when the costate variable is set to zero.  Now we operate as if atmospheric services were free.</a:t>
            </a:r>
          </a:p>
          <a:p>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3177997438"/>
              </p:ext>
            </p:extLst>
          </p:nvPr>
        </p:nvGraphicFramePr>
        <p:xfrm>
          <a:off x="965200" y="2320925"/>
          <a:ext cx="7137400" cy="1065213"/>
        </p:xfrm>
        <a:graphic>
          <a:graphicData uri="http://schemas.openxmlformats.org/presentationml/2006/ole">
            <mc:AlternateContent xmlns:mc="http://schemas.openxmlformats.org/markup-compatibility/2006">
              <mc:Choice xmlns:v="urn:schemas-microsoft-com:vml" Requires="v">
                <p:oleObj spid="_x0000_s2088" name="Equation" r:id="rId3" imgW="2895480" imgH="431640" progId="Equation.DSMT4">
                  <p:embed/>
                </p:oleObj>
              </mc:Choice>
              <mc:Fallback>
                <p:oleObj name="Equation" r:id="rId3" imgW="2895480" imgH="431640" progId="Equation.DSMT4">
                  <p:embed/>
                  <p:pic>
                    <p:nvPicPr>
                      <p:cNvPr id="0" name=""/>
                      <p:cNvPicPr/>
                      <p:nvPr/>
                    </p:nvPicPr>
                    <p:blipFill>
                      <a:blip r:embed="rId4"/>
                      <a:stretch>
                        <a:fillRect/>
                      </a:stretch>
                    </p:blipFill>
                    <p:spPr>
                      <a:xfrm>
                        <a:off x="965200" y="2320925"/>
                        <a:ext cx="7137400" cy="1065213"/>
                      </a:xfrm>
                      <a:prstGeom prst="rect">
                        <a:avLst/>
                      </a:prstGeom>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1603010408"/>
              </p:ext>
            </p:extLst>
          </p:nvPr>
        </p:nvGraphicFramePr>
        <p:xfrm>
          <a:off x="7380312" y="584684"/>
          <a:ext cx="648072" cy="540060"/>
        </p:xfrm>
        <a:graphic>
          <a:graphicData uri="http://schemas.openxmlformats.org/presentationml/2006/ole">
            <mc:AlternateContent xmlns:mc="http://schemas.openxmlformats.org/markup-compatibility/2006">
              <mc:Choice xmlns:v="urn:schemas-microsoft-com:vml" Requires="v">
                <p:oleObj spid="_x0000_s2089" name="Equation" r:id="rId5" imgW="139680" imgH="177480" progId="Equation.DSMT4">
                  <p:embed/>
                </p:oleObj>
              </mc:Choice>
              <mc:Fallback>
                <p:oleObj name="Equation" r:id="rId5" imgW="139680" imgH="177480" progId="Equation.DSMT4">
                  <p:embed/>
                  <p:pic>
                    <p:nvPicPr>
                      <p:cNvPr id="0" name=""/>
                      <p:cNvPicPr/>
                      <p:nvPr/>
                    </p:nvPicPr>
                    <p:blipFill>
                      <a:blip r:embed="rId6"/>
                      <a:stretch>
                        <a:fillRect/>
                      </a:stretch>
                    </p:blipFill>
                    <p:spPr>
                      <a:xfrm>
                        <a:off x="7380312" y="584684"/>
                        <a:ext cx="648072" cy="540060"/>
                      </a:xfrm>
                      <a:prstGeom prst="rect">
                        <a:avLst/>
                      </a:prstGeom>
                    </p:spPr>
                  </p:pic>
                </p:oleObj>
              </mc:Fallback>
            </mc:AlternateContent>
          </a:graphicData>
        </a:graphic>
      </p:graphicFrame>
    </p:spTree>
    <p:extLst>
      <p:ext uri="{BB962C8B-B14F-4D97-AF65-F5344CB8AC3E}">
        <p14:creationId xmlns:p14="http://schemas.microsoft.com/office/powerpoint/2010/main" val="23599822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Water Pumping</a:t>
            </a:r>
            <a:endParaRPr lang="en-US" dirty="0"/>
          </a:p>
        </p:txBody>
      </p:sp>
      <p:sp>
        <p:nvSpPr>
          <p:cNvPr id="3" name="Content Placeholder 2"/>
          <p:cNvSpPr>
            <a:spLocks noGrp="1"/>
          </p:cNvSpPr>
          <p:nvPr>
            <p:ph idx="1"/>
          </p:nvPr>
        </p:nvSpPr>
        <p:spPr/>
        <p:txBody>
          <a:bodyPr/>
          <a:lstStyle/>
          <a:p>
            <a:r>
              <a:rPr lang="en-US" dirty="0">
                <a:hlinkClick r:id="rId3"/>
              </a:rPr>
              <a:t>https://</a:t>
            </a:r>
            <a:r>
              <a:rPr lang="en-US" dirty="0" smtClean="0">
                <a:hlinkClick r:id="rId3"/>
              </a:rPr>
              <a:t>www.youtube.com/watch?feature=player_embedded&amp;v=3rSnf-u0bzc</a:t>
            </a:r>
            <a:endParaRPr lang="en-US" dirty="0" smtClean="0"/>
          </a:p>
          <a:p>
            <a:r>
              <a:rPr lang="en-US" dirty="0" smtClean="0"/>
              <a:t>This is a real and very serious problem the world over.  Pumping drives down the water table.</a:t>
            </a:r>
            <a:br>
              <a:rPr lang="en-US" dirty="0" smtClean="0"/>
            </a:br>
            <a:endParaRPr lang="en-US" dirty="0" smtClean="0"/>
          </a:p>
          <a:p>
            <a:endParaRPr lang="en-US" dirty="0"/>
          </a:p>
        </p:txBody>
      </p:sp>
    </p:spTree>
    <p:extLst>
      <p:ext uri="{BB962C8B-B14F-4D97-AF65-F5344CB8AC3E}">
        <p14:creationId xmlns:p14="http://schemas.microsoft.com/office/powerpoint/2010/main" val="23719508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Water Model</a:t>
            </a:r>
            <a:endParaRPr lang="en-US" dirty="0"/>
          </a:p>
        </p:txBody>
      </p:sp>
      <p:sp>
        <p:nvSpPr>
          <p:cNvPr id="3" name="Content Placeholder 2"/>
          <p:cNvSpPr>
            <a:spLocks noGrp="1"/>
          </p:cNvSpPr>
          <p:nvPr>
            <p:ph idx="1"/>
          </p:nvPr>
        </p:nvSpPr>
        <p:spPr/>
        <p:txBody>
          <a:bodyPr/>
          <a:lstStyle/>
          <a:p>
            <a:r>
              <a:rPr lang="en-US" dirty="0" smtClean="0"/>
              <a:t>E is extraction which produces value U</a:t>
            </a:r>
          </a:p>
          <a:p>
            <a:r>
              <a:rPr lang="en-US" dirty="0" smtClean="0"/>
              <a:t>P is depth</a:t>
            </a:r>
          </a:p>
          <a:p>
            <a:r>
              <a:rPr lang="en-US" dirty="0" smtClean="0"/>
              <a:t>D(P) is the unit cost of pumping.</a:t>
            </a:r>
          </a:p>
          <a:p>
            <a:r>
              <a:rPr lang="en-US" dirty="0" smtClean="0"/>
              <a:t>R is rainfall.</a:t>
            </a:r>
          </a:p>
          <a:p>
            <a:endParaRPr lang="en-US" dirty="0"/>
          </a:p>
        </p:txBody>
      </p:sp>
    </p:spTree>
    <p:extLst>
      <p:ext uri="{BB962C8B-B14F-4D97-AF65-F5344CB8AC3E}">
        <p14:creationId xmlns:p14="http://schemas.microsoft.com/office/powerpoint/2010/main" val="16599387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Water Over time, social problem</a:t>
            </a:r>
            <a:endParaRPr lang="en-US" dirty="0"/>
          </a:p>
        </p:txBody>
      </p:sp>
      <p:graphicFrame>
        <p:nvGraphicFramePr>
          <p:cNvPr id="4" name="Content Placeholder 3"/>
          <p:cNvGraphicFramePr>
            <a:graphicFrameLocks noGrp="1" noChangeAspect="1"/>
          </p:cNvGraphicFramePr>
          <p:nvPr>
            <p:ph idx="1"/>
            <p:extLst>
              <p:ext uri="{D42A27DB-BD31-4B8C-83A1-F6EECF244321}">
                <p14:modId xmlns:p14="http://schemas.microsoft.com/office/powerpoint/2010/main" val="2915403119"/>
              </p:ext>
            </p:extLst>
          </p:nvPr>
        </p:nvGraphicFramePr>
        <p:xfrm>
          <a:off x="1670050" y="2392363"/>
          <a:ext cx="5348288" cy="1281112"/>
        </p:xfrm>
        <a:graphic>
          <a:graphicData uri="http://schemas.openxmlformats.org/presentationml/2006/ole">
            <mc:AlternateContent xmlns:mc="http://schemas.openxmlformats.org/markup-compatibility/2006">
              <mc:Choice xmlns:v="urn:schemas-microsoft-com:vml" Requires="v">
                <p:oleObj spid="_x0000_s4119" name="Equation" r:id="rId3" imgW="2438280" imgH="583920" progId="Equation.DSMT4">
                  <p:embed/>
                </p:oleObj>
              </mc:Choice>
              <mc:Fallback>
                <p:oleObj name="Equation" r:id="rId3" imgW="2438280" imgH="583920" progId="Equation.DSMT4">
                  <p:embed/>
                  <p:pic>
                    <p:nvPicPr>
                      <p:cNvPr id="0" name="Object 3"/>
                      <p:cNvPicPr>
                        <a:picLocks noChangeAspect="1" noChangeArrowheads="1"/>
                      </p:cNvPicPr>
                      <p:nvPr/>
                    </p:nvPicPr>
                    <p:blipFill>
                      <a:blip r:embed="rId4"/>
                      <a:srcRect/>
                      <a:stretch>
                        <a:fillRect/>
                      </a:stretch>
                    </p:blipFill>
                    <p:spPr bwMode="auto">
                      <a:xfrm>
                        <a:off x="1670050" y="2392363"/>
                        <a:ext cx="5348288" cy="1281112"/>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19405827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With open access to groundwater</a:t>
            </a:r>
            <a:endParaRPr lang="en-US" dirty="0"/>
          </a:p>
        </p:txBody>
      </p:sp>
      <p:sp>
        <p:nvSpPr>
          <p:cNvPr id="3" name="Content Placeholder 2"/>
          <p:cNvSpPr>
            <a:spLocks noGrp="1"/>
          </p:cNvSpPr>
          <p:nvPr>
            <p:ph idx="1"/>
          </p:nvPr>
        </p:nvSpPr>
        <p:spPr/>
        <p:txBody>
          <a:bodyPr/>
          <a:lstStyle/>
          <a:p>
            <a:r>
              <a:rPr lang="en-US" dirty="0" smtClean="0"/>
              <a:t>E(t) is given by U’(E)-D= 0.</a:t>
            </a:r>
          </a:p>
          <a:p>
            <a:r>
              <a:rPr lang="en-US" dirty="0" smtClean="0"/>
              <a:t>Which drives up P, which drives up D until</a:t>
            </a:r>
          </a:p>
          <a:p>
            <a:r>
              <a:rPr lang="en-US" dirty="0" smtClean="0"/>
              <a:t>U-D E = 0.</a:t>
            </a:r>
          </a:p>
          <a:p>
            <a:r>
              <a:rPr lang="en-US" dirty="0" smtClean="0"/>
              <a:t>And thereafter E = R.</a:t>
            </a:r>
          </a:p>
          <a:p>
            <a:r>
              <a:rPr lang="en-US" b="1" dirty="0" smtClean="0"/>
              <a:t>Show that this is not the optimal thing to do.</a:t>
            </a:r>
            <a:endParaRPr lang="en-US" b="1" dirty="0"/>
          </a:p>
        </p:txBody>
      </p:sp>
    </p:spTree>
    <p:extLst>
      <p:ext uri="{BB962C8B-B14F-4D97-AF65-F5344CB8AC3E}">
        <p14:creationId xmlns:p14="http://schemas.microsoft.com/office/powerpoint/2010/main" val="24041356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Outline </a:t>
            </a:r>
            <a:endParaRPr lang="en-US" dirty="0"/>
          </a:p>
        </p:txBody>
      </p:sp>
      <p:sp>
        <p:nvSpPr>
          <p:cNvPr id="3" name="Content Placeholder 2"/>
          <p:cNvSpPr>
            <a:spLocks noGrp="1"/>
          </p:cNvSpPr>
          <p:nvPr>
            <p:ph idx="1"/>
          </p:nvPr>
        </p:nvSpPr>
        <p:spPr/>
        <p:txBody>
          <a:bodyPr>
            <a:normAutofit fontScale="92500" lnSpcReduction="20000"/>
          </a:bodyPr>
          <a:lstStyle/>
          <a:p>
            <a:pPr marL="514350" lvl="0" indent="-514350">
              <a:buFont typeface="+mj-lt"/>
              <a:buAutoNum type="arabicPeriod"/>
            </a:pPr>
            <a:r>
              <a:rPr lang="en-US" dirty="0"/>
              <a:t>Open Access Intro. </a:t>
            </a:r>
            <a:endParaRPr lang="en-US" dirty="0" smtClean="0"/>
          </a:p>
          <a:p>
            <a:pPr marL="514350" lvl="0" indent="-514350">
              <a:buFont typeface="+mj-lt"/>
              <a:buAutoNum type="arabicPeriod"/>
            </a:pPr>
            <a:r>
              <a:rPr lang="en-US" dirty="0" smtClean="0"/>
              <a:t>ODE’s </a:t>
            </a:r>
            <a:r>
              <a:rPr lang="en-US" dirty="0"/>
              <a:t>in the </a:t>
            </a:r>
            <a:r>
              <a:rPr lang="en-US" dirty="0" smtClean="0"/>
              <a:t>plane and the Schaefer model.  </a:t>
            </a:r>
            <a:endParaRPr lang="en-US" dirty="0"/>
          </a:p>
          <a:p>
            <a:pPr marL="514350" lvl="0" indent="-514350">
              <a:buFont typeface="+mj-lt"/>
              <a:buAutoNum type="arabicPeriod"/>
            </a:pPr>
            <a:r>
              <a:rPr lang="en-US" dirty="0"/>
              <a:t> </a:t>
            </a:r>
            <a:r>
              <a:rPr lang="en-US" dirty="0" smtClean="0"/>
              <a:t>Optimal </a:t>
            </a:r>
            <a:r>
              <a:rPr lang="en-US" dirty="0"/>
              <a:t>Renewable Resource Models.  </a:t>
            </a:r>
          </a:p>
          <a:p>
            <a:pPr marL="514350" lvl="0" indent="-514350">
              <a:buFont typeface="+mj-lt"/>
              <a:buAutoNum type="arabicPeriod"/>
            </a:pPr>
            <a:r>
              <a:rPr lang="en-US" dirty="0"/>
              <a:t>Extinction.  </a:t>
            </a:r>
          </a:p>
          <a:p>
            <a:pPr marL="514350" lvl="0" indent="-514350">
              <a:buFont typeface="+mj-lt"/>
              <a:buAutoNum type="arabicPeriod"/>
            </a:pPr>
            <a:r>
              <a:rPr lang="en-US" dirty="0"/>
              <a:t>Poaching.</a:t>
            </a:r>
          </a:p>
          <a:p>
            <a:pPr marL="514350" lvl="0" indent="-514350">
              <a:buFont typeface="+mj-lt"/>
              <a:buAutoNum type="arabicPeriod"/>
            </a:pPr>
            <a:r>
              <a:rPr lang="en-US" dirty="0"/>
              <a:t>LP and Dual: A graphical tour.  </a:t>
            </a:r>
          </a:p>
          <a:p>
            <a:pPr marL="514350" lvl="0" indent="-514350">
              <a:buFont typeface="+mj-lt"/>
              <a:buAutoNum type="arabicPeriod"/>
            </a:pPr>
            <a:r>
              <a:rPr lang="en-US" dirty="0"/>
              <a:t>The Forest Model</a:t>
            </a:r>
          </a:p>
          <a:p>
            <a:pPr marL="514350" lvl="0" indent="-514350">
              <a:buFont typeface="+mj-lt"/>
              <a:buAutoNum type="arabicPeriod"/>
            </a:pPr>
            <a:r>
              <a:rPr lang="en-US" dirty="0"/>
              <a:t>Forest Policy.  </a:t>
            </a:r>
          </a:p>
          <a:p>
            <a:pPr marL="514350" lvl="0" indent="-514350">
              <a:buFont typeface="+mj-lt"/>
              <a:buAutoNum type="arabicPeriod"/>
            </a:pPr>
            <a:r>
              <a:rPr lang="en-US" dirty="0"/>
              <a:t>Forest and Climate.</a:t>
            </a:r>
          </a:p>
          <a:p>
            <a:endParaRPr lang="en-US" dirty="0" smtClean="0"/>
          </a:p>
        </p:txBody>
      </p:sp>
    </p:spTree>
    <p:extLst>
      <p:ext uri="{BB962C8B-B14F-4D97-AF65-F5344CB8AC3E}">
        <p14:creationId xmlns:p14="http://schemas.microsoft.com/office/powerpoint/2010/main" val="387592977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Forest</a:t>
            </a:r>
            <a:endParaRPr lang="en-US" dirty="0"/>
          </a:p>
        </p:txBody>
      </p:sp>
      <p:sp>
        <p:nvSpPr>
          <p:cNvPr id="3" name="Content Placeholder 2"/>
          <p:cNvSpPr>
            <a:spLocks noGrp="1"/>
          </p:cNvSpPr>
          <p:nvPr>
            <p:ph idx="1"/>
          </p:nvPr>
        </p:nvSpPr>
        <p:spPr/>
        <p:txBody>
          <a:bodyPr>
            <a:normAutofit lnSpcReduction="10000"/>
          </a:bodyPr>
          <a:lstStyle/>
          <a:p>
            <a:r>
              <a:rPr lang="en-US" dirty="0" smtClean="0"/>
              <a:t>Log stealing.</a:t>
            </a:r>
          </a:p>
          <a:p>
            <a:r>
              <a:rPr lang="en-US" dirty="0" smtClean="0"/>
              <a:t>Charcoal making.</a:t>
            </a:r>
          </a:p>
          <a:p>
            <a:r>
              <a:rPr lang="en-US" dirty="0" smtClean="0"/>
              <a:t>Open access means anyone can come and take.</a:t>
            </a:r>
          </a:p>
          <a:p>
            <a:r>
              <a:rPr lang="en-US" dirty="0" err="1" smtClean="0"/>
              <a:t>Elinor</a:t>
            </a:r>
            <a:r>
              <a:rPr lang="en-US" dirty="0" smtClean="0"/>
              <a:t> </a:t>
            </a:r>
            <a:r>
              <a:rPr lang="en-US" dirty="0" err="1" smtClean="0"/>
              <a:t>Ostrom</a:t>
            </a:r>
            <a:r>
              <a:rPr lang="en-US" dirty="0" smtClean="0"/>
              <a:t> looked for solutions where only a small group, perhaps a village, could come and take and the village would evolve rules.  This is common property, E is limited. And if they cooperate, h, too will be limited.</a:t>
            </a:r>
          </a:p>
        </p:txBody>
      </p:sp>
    </p:spTree>
    <p:extLst>
      <p:ext uri="{BB962C8B-B14F-4D97-AF65-F5344CB8AC3E}">
        <p14:creationId xmlns:p14="http://schemas.microsoft.com/office/powerpoint/2010/main" val="17604634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Fish and Poaching</a:t>
            </a:r>
            <a:endParaRPr lang="en-US" dirty="0"/>
          </a:p>
        </p:txBody>
      </p:sp>
      <p:sp>
        <p:nvSpPr>
          <p:cNvPr id="3" name="Content Placeholder 2"/>
          <p:cNvSpPr>
            <a:spLocks noGrp="1"/>
          </p:cNvSpPr>
          <p:nvPr>
            <p:ph idx="1"/>
          </p:nvPr>
        </p:nvSpPr>
        <p:spPr/>
        <p:txBody>
          <a:bodyPr/>
          <a:lstStyle/>
          <a:p>
            <a:r>
              <a:rPr lang="en-US" dirty="0" smtClean="0"/>
              <a:t>x stock of fish</a:t>
            </a:r>
          </a:p>
          <a:p>
            <a:r>
              <a:rPr lang="en-US" dirty="0" smtClean="0"/>
              <a:t>E number of boats (or hunters), effort.</a:t>
            </a:r>
          </a:p>
          <a:p>
            <a:r>
              <a:rPr lang="en-US" dirty="0" smtClean="0"/>
              <a:t>p price, c cost per boat.</a:t>
            </a:r>
          </a:p>
          <a:p>
            <a:r>
              <a:rPr lang="en-US" dirty="0" smtClean="0"/>
              <a:t>k catchability constant.</a:t>
            </a:r>
          </a:p>
          <a:p>
            <a:r>
              <a:rPr lang="en-US" dirty="0" smtClean="0"/>
              <a:t>Catch h = </a:t>
            </a:r>
            <a:r>
              <a:rPr lang="en-US" dirty="0" err="1" smtClean="0"/>
              <a:t>kEx</a:t>
            </a:r>
            <a:r>
              <a:rPr lang="en-US" dirty="0" smtClean="0"/>
              <a:t>  (special assumption to make it easy, called a Schaeffer fishery. p. 68 C&amp;C)</a:t>
            </a:r>
          </a:p>
          <a:p>
            <a:endParaRPr lang="en-US" dirty="0"/>
          </a:p>
        </p:txBody>
      </p:sp>
    </p:spTree>
    <p:extLst>
      <p:ext uri="{BB962C8B-B14F-4D97-AF65-F5344CB8AC3E}">
        <p14:creationId xmlns:p14="http://schemas.microsoft.com/office/powerpoint/2010/main" val="175261489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Entry rule.</a:t>
            </a:r>
            <a:endParaRPr lang="en-US" dirty="0"/>
          </a:p>
        </p:txBody>
      </p:sp>
      <p:sp>
        <p:nvSpPr>
          <p:cNvPr id="3" name="Content Placeholder 2"/>
          <p:cNvSpPr>
            <a:spLocks noGrp="1"/>
          </p:cNvSpPr>
          <p:nvPr>
            <p:ph idx="1"/>
          </p:nvPr>
        </p:nvSpPr>
        <p:spPr/>
        <p:txBody>
          <a:bodyPr/>
          <a:lstStyle/>
          <a:p>
            <a:r>
              <a:rPr lang="en-US" dirty="0" err="1" smtClean="0"/>
              <a:t>pkEx</a:t>
            </a:r>
            <a:r>
              <a:rPr lang="en-US" dirty="0" smtClean="0"/>
              <a:t> – </a:t>
            </a:r>
            <a:r>
              <a:rPr lang="en-US" dirty="0" err="1" smtClean="0"/>
              <a:t>cE</a:t>
            </a:r>
            <a:r>
              <a:rPr lang="en-US" dirty="0" smtClean="0"/>
              <a:t> is instantaneous profit</a:t>
            </a:r>
          </a:p>
          <a:p>
            <a:r>
              <a:rPr lang="en-US" dirty="0" err="1" smtClean="0"/>
              <a:t>dE</a:t>
            </a:r>
            <a:r>
              <a:rPr lang="en-US" dirty="0" smtClean="0"/>
              <a:t>/</a:t>
            </a:r>
            <a:r>
              <a:rPr lang="en-US" dirty="0" err="1" smtClean="0"/>
              <a:t>dt</a:t>
            </a:r>
            <a:r>
              <a:rPr lang="en-US" dirty="0" smtClean="0"/>
              <a:t> is proportional to </a:t>
            </a:r>
            <a:r>
              <a:rPr lang="en-US" dirty="0"/>
              <a:t>instantaneous profit</a:t>
            </a:r>
          </a:p>
        </p:txBody>
      </p:sp>
    </p:spTree>
    <p:extLst>
      <p:ext uri="{BB962C8B-B14F-4D97-AF65-F5344CB8AC3E}">
        <p14:creationId xmlns:p14="http://schemas.microsoft.com/office/powerpoint/2010/main" val="29217573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Stock rule</a:t>
            </a:r>
            <a:endParaRPr lang="en-US" dirty="0"/>
          </a:p>
        </p:txBody>
      </p:sp>
      <p:sp>
        <p:nvSpPr>
          <p:cNvPr id="3" name="Content Placeholder 2"/>
          <p:cNvSpPr>
            <a:spLocks noGrp="1"/>
          </p:cNvSpPr>
          <p:nvPr>
            <p:ph idx="1"/>
          </p:nvPr>
        </p:nvSpPr>
        <p:spPr/>
        <p:txBody>
          <a:bodyPr/>
          <a:lstStyle/>
          <a:p>
            <a:r>
              <a:rPr lang="en-US" dirty="0" smtClean="0"/>
              <a:t>dx/</a:t>
            </a:r>
            <a:r>
              <a:rPr lang="en-US" dirty="0" err="1" smtClean="0"/>
              <a:t>dt</a:t>
            </a:r>
            <a:r>
              <a:rPr lang="en-US" dirty="0" smtClean="0"/>
              <a:t> = f(x) - </a:t>
            </a:r>
            <a:r>
              <a:rPr lang="en-US" dirty="0" err="1" smtClean="0"/>
              <a:t>kEx</a:t>
            </a:r>
            <a:endParaRPr lang="en-US" dirty="0"/>
          </a:p>
        </p:txBody>
      </p:sp>
    </p:spTree>
    <p:extLst>
      <p:ext uri="{BB962C8B-B14F-4D97-AF65-F5344CB8AC3E}">
        <p14:creationId xmlns:p14="http://schemas.microsoft.com/office/powerpoint/2010/main" val="36087059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What’s wrong?</a:t>
            </a:r>
            <a:endParaRPr lang="en-US" dirty="0"/>
          </a:p>
        </p:txBody>
      </p:sp>
      <p:sp>
        <p:nvSpPr>
          <p:cNvPr id="3" name="Content Placeholder 2"/>
          <p:cNvSpPr>
            <a:spLocks noGrp="1"/>
          </p:cNvSpPr>
          <p:nvPr>
            <p:ph idx="1"/>
          </p:nvPr>
        </p:nvSpPr>
        <p:spPr/>
        <p:txBody>
          <a:bodyPr/>
          <a:lstStyle/>
          <a:p>
            <a:r>
              <a:rPr lang="en-US" dirty="0" smtClean="0"/>
              <a:t>The entrant makes money but drives down the fish stock, which drives down everyone else's catch.</a:t>
            </a:r>
            <a:endParaRPr lang="en-US" dirty="0"/>
          </a:p>
        </p:txBody>
      </p:sp>
    </p:spTree>
    <p:extLst>
      <p:ext uri="{BB962C8B-B14F-4D97-AF65-F5344CB8AC3E}">
        <p14:creationId xmlns:p14="http://schemas.microsoft.com/office/powerpoint/2010/main" val="408161429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Fishery game</a:t>
            </a:r>
            <a:endParaRPr lang="en-US" dirty="0"/>
          </a:p>
        </p:txBody>
      </p:sp>
      <p:sp>
        <p:nvSpPr>
          <p:cNvPr id="3" name="Content Placeholder 2"/>
          <p:cNvSpPr>
            <a:spLocks noGrp="1"/>
          </p:cNvSpPr>
          <p:nvPr>
            <p:ph idx="1"/>
          </p:nvPr>
        </p:nvSpPr>
        <p:spPr/>
        <p:txBody>
          <a:bodyPr/>
          <a:lstStyle/>
          <a:p>
            <a:r>
              <a:rPr lang="en-US" dirty="0" smtClean="0"/>
              <a:t>Any “fish” you catch in the first minute are yours.</a:t>
            </a:r>
          </a:p>
          <a:p>
            <a:r>
              <a:rPr lang="en-US" dirty="0" smtClean="0"/>
              <a:t>Any “fish” you catch in the second minute are yours plus you are awarded two extra fish.  As those are the baby fish that grew from the original fish in the first minute.</a:t>
            </a:r>
          </a:p>
          <a:p>
            <a:r>
              <a:rPr lang="en-US" dirty="0" smtClean="0"/>
              <a:t>Side payments, force majeure, coalitions, </a:t>
            </a:r>
            <a:r>
              <a:rPr lang="en-US" dirty="0" err="1" smtClean="0"/>
              <a:t>etc</a:t>
            </a:r>
            <a:r>
              <a:rPr lang="en-US" dirty="0"/>
              <a:t> </a:t>
            </a:r>
            <a:r>
              <a:rPr lang="en-US" dirty="0" smtClean="0"/>
              <a:t>are perfectly acceptable. </a:t>
            </a:r>
            <a:endParaRPr lang="en-US" dirty="0"/>
          </a:p>
        </p:txBody>
      </p:sp>
    </p:spTree>
    <p:extLst>
      <p:ext uri="{BB962C8B-B14F-4D97-AF65-F5344CB8AC3E}">
        <p14:creationId xmlns:p14="http://schemas.microsoft.com/office/powerpoint/2010/main" val="20029400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Take Aways</a:t>
            </a:r>
            <a:endParaRPr lang="en-US" dirty="0"/>
          </a:p>
        </p:txBody>
      </p:sp>
      <p:sp>
        <p:nvSpPr>
          <p:cNvPr id="3" name="Content Placeholder 2"/>
          <p:cNvSpPr>
            <a:spLocks noGrp="1"/>
          </p:cNvSpPr>
          <p:nvPr>
            <p:ph idx="1"/>
          </p:nvPr>
        </p:nvSpPr>
        <p:spPr/>
        <p:txBody>
          <a:bodyPr>
            <a:normAutofit fontScale="92500"/>
          </a:bodyPr>
          <a:lstStyle/>
          <a:p>
            <a:r>
              <a:rPr lang="en-US" dirty="0" smtClean="0"/>
              <a:t>Open access means the resource is unpriced. Take what you want for free.  Pricing solves this.</a:t>
            </a:r>
          </a:p>
          <a:p>
            <a:r>
              <a:rPr lang="en-US" dirty="0" smtClean="0"/>
              <a:t>Open Access vs. Common Property</a:t>
            </a:r>
          </a:p>
          <a:p>
            <a:pPr lvl="1"/>
            <a:r>
              <a:rPr lang="en-US" dirty="0" smtClean="0"/>
              <a:t>Limitation in user numbers opens the door for cooperation.</a:t>
            </a:r>
          </a:p>
          <a:p>
            <a:r>
              <a:rPr lang="en-US" dirty="0" smtClean="0"/>
              <a:t>Open access means that the user imposes a negative externality on other users.</a:t>
            </a:r>
          </a:p>
          <a:p>
            <a:pPr lvl="1"/>
            <a:r>
              <a:rPr lang="en-US" dirty="0" smtClean="0"/>
              <a:t>Takes stuff that should grow and now doesn’t grow</a:t>
            </a:r>
          </a:p>
          <a:p>
            <a:pPr lvl="1"/>
            <a:r>
              <a:rPr lang="en-US" dirty="0" smtClean="0"/>
              <a:t>Leaves stuff that hurts everyone.</a:t>
            </a:r>
          </a:p>
        </p:txBody>
      </p:sp>
    </p:spTree>
    <p:extLst>
      <p:ext uri="{BB962C8B-B14F-4D97-AF65-F5344CB8AC3E}">
        <p14:creationId xmlns:p14="http://schemas.microsoft.com/office/powerpoint/2010/main" val="311705563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err="1" smtClean="0"/>
              <a:t>ODe</a:t>
            </a:r>
            <a:endParaRPr lang="en-US" dirty="0"/>
          </a:p>
        </p:txBody>
      </p:sp>
      <p:sp>
        <p:nvSpPr>
          <p:cNvPr id="5" name="Text Placeholder 4"/>
          <p:cNvSpPr>
            <a:spLocks noGrp="1"/>
          </p:cNvSpPr>
          <p:nvPr>
            <p:ph type="body" idx="1"/>
          </p:nvPr>
        </p:nvSpPr>
        <p:spPr/>
        <p:txBody>
          <a:bodyPr/>
          <a:lstStyle/>
          <a:p>
            <a:r>
              <a:rPr lang="en-US" dirty="0" smtClean="0"/>
              <a:t>Ordinary Linear Differential Equations on the plane</a:t>
            </a:r>
            <a:endParaRPr lang="en-US" dirty="0"/>
          </a:p>
        </p:txBody>
      </p:sp>
    </p:spTree>
    <p:extLst>
      <p:ext uri="{BB962C8B-B14F-4D97-AF65-F5344CB8AC3E}">
        <p14:creationId xmlns:p14="http://schemas.microsoft.com/office/powerpoint/2010/main" val="404440483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Topics</a:t>
            </a:r>
            <a:endParaRPr lang="en-US" dirty="0"/>
          </a:p>
        </p:txBody>
      </p:sp>
      <p:sp>
        <p:nvSpPr>
          <p:cNvPr id="5" name="Text Placeholder 4"/>
          <p:cNvSpPr>
            <a:spLocks noGrp="1"/>
          </p:cNvSpPr>
          <p:nvPr>
            <p:ph type="body" idx="1"/>
          </p:nvPr>
        </p:nvSpPr>
        <p:spPr/>
        <p:txBody>
          <a:bodyPr/>
          <a:lstStyle/>
          <a:p>
            <a:endParaRPr lang="en-US" dirty="0"/>
          </a:p>
        </p:txBody>
      </p:sp>
      <p:sp>
        <p:nvSpPr>
          <p:cNvPr id="6" name="Content Placeholder 5"/>
          <p:cNvSpPr>
            <a:spLocks noGrp="1"/>
          </p:cNvSpPr>
          <p:nvPr>
            <p:ph sz="half" idx="2"/>
          </p:nvPr>
        </p:nvSpPr>
        <p:spPr/>
        <p:txBody>
          <a:bodyPr/>
          <a:lstStyle/>
          <a:p>
            <a:r>
              <a:rPr lang="en-US" dirty="0" smtClean="0"/>
              <a:t>Two Equation System</a:t>
            </a:r>
          </a:p>
          <a:p>
            <a:r>
              <a:rPr lang="en-US" dirty="0" smtClean="0"/>
              <a:t>Eigen values and vectors</a:t>
            </a:r>
          </a:p>
          <a:p>
            <a:r>
              <a:rPr lang="en-US" dirty="0" smtClean="0"/>
              <a:t>General solution</a:t>
            </a:r>
          </a:p>
          <a:p>
            <a:r>
              <a:rPr lang="en-US" dirty="0" smtClean="0"/>
              <a:t>Specific solution</a:t>
            </a:r>
          </a:p>
          <a:p>
            <a:r>
              <a:rPr lang="en-US" dirty="0" smtClean="0"/>
              <a:t>Approximating a nonlinear system</a:t>
            </a:r>
          </a:p>
          <a:p>
            <a:r>
              <a:rPr lang="en-US" dirty="0" smtClean="0"/>
              <a:t>Phase plane</a:t>
            </a:r>
          </a:p>
          <a:p>
            <a:r>
              <a:rPr lang="en-US" dirty="0" smtClean="0"/>
              <a:t>Nodes</a:t>
            </a:r>
          </a:p>
          <a:p>
            <a:endParaRPr lang="en-US" dirty="0" smtClean="0"/>
          </a:p>
          <a:p>
            <a:endParaRPr lang="en-US" dirty="0"/>
          </a:p>
        </p:txBody>
      </p:sp>
      <p:sp>
        <p:nvSpPr>
          <p:cNvPr id="7" name="Text Placeholder 6"/>
          <p:cNvSpPr>
            <a:spLocks noGrp="1"/>
          </p:cNvSpPr>
          <p:nvPr>
            <p:ph type="body" sz="quarter" idx="3"/>
          </p:nvPr>
        </p:nvSpPr>
        <p:spPr/>
        <p:txBody>
          <a:bodyPr/>
          <a:lstStyle/>
          <a:p>
            <a:endParaRPr lang="en-US"/>
          </a:p>
        </p:txBody>
      </p:sp>
      <p:sp>
        <p:nvSpPr>
          <p:cNvPr id="8" name="Content Placeholder 7"/>
          <p:cNvSpPr>
            <a:spLocks noGrp="1"/>
          </p:cNvSpPr>
          <p:nvPr>
            <p:ph sz="quarter" idx="4"/>
          </p:nvPr>
        </p:nvSpPr>
        <p:spPr/>
        <p:txBody>
          <a:bodyPr/>
          <a:lstStyle/>
          <a:p>
            <a:endParaRPr lang="en-US"/>
          </a:p>
        </p:txBody>
      </p:sp>
    </p:spTree>
    <p:extLst>
      <p:ext uri="{BB962C8B-B14F-4D97-AF65-F5344CB8AC3E}">
        <p14:creationId xmlns:p14="http://schemas.microsoft.com/office/powerpoint/2010/main" val="23120373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Linear Ordinary Differential Equations (Linear ODE)</a:t>
            </a:r>
            <a:endParaRPr lang="en-US" dirty="0"/>
          </a:p>
        </p:txBody>
      </p:sp>
      <p:sp>
        <p:nvSpPr>
          <p:cNvPr id="7" name="Content Placeholder 6"/>
          <p:cNvSpPr>
            <a:spLocks noGrp="1"/>
          </p:cNvSpPr>
          <p:nvPr>
            <p:ph idx="1"/>
          </p:nvPr>
        </p:nvSpPr>
        <p:spPr>
          <a:xfrm>
            <a:off x="457200" y="4869160"/>
            <a:ext cx="8229600" cy="1257003"/>
          </a:xfrm>
        </p:spPr>
        <p:txBody>
          <a:bodyPr>
            <a:normAutofit fontScale="85000" lnSpcReduction="10000"/>
          </a:bodyPr>
          <a:lstStyle/>
          <a:p>
            <a:r>
              <a:rPr lang="en-US" dirty="0" smtClean="0"/>
              <a:t>Linear in x, derivative only w.r.t. one variable</a:t>
            </a:r>
          </a:p>
          <a:p>
            <a:r>
              <a:rPr lang="en-US" dirty="0" smtClean="0"/>
              <a:t>We are looking for an </a:t>
            </a:r>
            <a:r>
              <a:rPr lang="en-US" b="1" dirty="0" smtClean="0"/>
              <a:t>x</a:t>
            </a:r>
            <a:r>
              <a:rPr lang="en-US" dirty="0" smtClean="0"/>
              <a:t>(t) that obeys the equation.</a:t>
            </a:r>
            <a:endParaRPr lang="en-US" dirty="0"/>
          </a:p>
        </p:txBody>
      </p:sp>
      <p:graphicFrame>
        <p:nvGraphicFramePr>
          <p:cNvPr id="8" name="Object 7"/>
          <p:cNvGraphicFramePr>
            <a:graphicFrameLocks noChangeAspect="1"/>
          </p:cNvGraphicFramePr>
          <p:nvPr>
            <p:extLst>
              <p:ext uri="{D42A27DB-BD31-4B8C-83A1-F6EECF244321}">
                <p14:modId xmlns:p14="http://schemas.microsoft.com/office/powerpoint/2010/main" val="1351213718"/>
              </p:ext>
            </p:extLst>
          </p:nvPr>
        </p:nvGraphicFramePr>
        <p:xfrm>
          <a:off x="932772" y="1879710"/>
          <a:ext cx="5367420" cy="2989449"/>
        </p:xfrm>
        <a:graphic>
          <a:graphicData uri="http://schemas.openxmlformats.org/presentationml/2006/ole">
            <mc:AlternateContent xmlns:mc="http://schemas.openxmlformats.org/markup-compatibility/2006">
              <mc:Choice xmlns:v="urn:schemas-microsoft-com:vml" Requires="v">
                <p:oleObj spid="_x0000_s5142" name="Equation" r:id="rId3" imgW="2006280" imgH="1117440" progId="Equation.DSMT4">
                  <p:embed/>
                </p:oleObj>
              </mc:Choice>
              <mc:Fallback>
                <p:oleObj name="Equation" r:id="rId3" imgW="2006280" imgH="1117440" progId="Equation.DSMT4">
                  <p:embed/>
                  <p:pic>
                    <p:nvPicPr>
                      <p:cNvPr id="0" name=""/>
                      <p:cNvPicPr/>
                      <p:nvPr/>
                    </p:nvPicPr>
                    <p:blipFill>
                      <a:blip r:embed="rId4"/>
                      <a:stretch>
                        <a:fillRect/>
                      </a:stretch>
                    </p:blipFill>
                    <p:spPr>
                      <a:xfrm>
                        <a:off x="932772" y="1879710"/>
                        <a:ext cx="5367420" cy="2989449"/>
                      </a:xfrm>
                      <a:prstGeom prst="rect">
                        <a:avLst/>
                      </a:prstGeom>
                    </p:spPr>
                  </p:pic>
                </p:oleObj>
              </mc:Fallback>
            </mc:AlternateContent>
          </a:graphicData>
        </a:graphic>
      </p:graphicFrame>
    </p:spTree>
    <p:extLst>
      <p:ext uri="{BB962C8B-B14F-4D97-AF65-F5344CB8AC3E}">
        <p14:creationId xmlns:p14="http://schemas.microsoft.com/office/powerpoint/2010/main" val="14370742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Open Access</a:t>
            </a:r>
            <a:endParaRPr lang="en-US" dirty="0"/>
          </a:p>
        </p:txBody>
      </p:sp>
      <p:sp>
        <p:nvSpPr>
          <p:cNvPr id="3" name="Text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79500550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Unproved theorems</a:t>
            </a:r>
            <a:endParaRPr lang="en-US" dirty="0"/>
          </a:p>
        </p:txBody>
      </p:sp>
      <p:sp>
        <p:nvSpPr>
          <p:cNvPr id="3" name="Content Placeholder 2"/>
          <p:cNvSpPr>
            <a:spLocks noGrp="1"/>
          </p:cNvSpPr>
          <p:nvPr>
            <p:ph idx="1"/>
          </p:nvPr>
        </p:nvSpPr>
        <p:spPr/>
        <p:txBody>
          <a:bodyPr/>
          <a:lstStyle/>
          <a:p>
            <a:r>
              <a:rPr lang="en-US" dirty="0" smtClean="0"/>
              <a:t>1.  Existence.  There is a solution to a Linear ODE.*</a:t>
            </a:r>
          </a:p>
          <a:p>
            <a:r>
              <a:rPr lang="en-US" dirty="0" smtClean="0"/>
              <a:t>2. Uniqueness.  Through a point, x’, there is only one solution to a LODE</a:t>
            </a:r>
          </a:p>
          <a:p>
            <a:endParaRPr lang="en-US" dirty="0"/>
          </a:p>
        </p:txBody>
      </p:sp>
    </p:spTree>
    <p:extLst>
      <p:ext uri="{BB962C8B-B14F-4D97-AF65-F5344CB8AC3E}">
        <p14:creationId xmlns:p14="http://schemas.microsoft.com/office/powerpoint/2010/main" val="222572359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Eigen values and vectors.</a:t>
            </a:r>
            <a:endParaRPr lang="en-US" dirty="0"/>
          </a:p>
        </p:txBody>
      </p:sp>
      <p:sp>
        <p:nvSpPr>
          <p:cNvPr id="3" name="Content Placeholder 2"/>
          <p:cNvSpPr>
            <a:spLocks noGrp="1"/>
          </p:cNvSpPr>
          <p:nvPr>
            <p:ph idx="1"/>
          </p:nvPr>
        </p:nvSpPr>
        <p:spPr/>
        <p:txBody>
          <a:bodyPr/>
          <a:lstStyle/>
          <a:p>
            <a:r>
              <a:rPr lang="en-US" dirty="0" smtClean="0"/>
              <a:t>We restrict ourselves to considering only matrices A that have n distinct eigenvectors.</a:t>
            </a:r>
          </a:p>
          <a:p>
            <a:r>
              <a:rPr lang="en-US" dirty="0" smtClean="0"/>
              <a:t>There are n linearly independent vectors c and n constants </a:t>
            </a:r>
            <a:r>
              <a:rPr lang="el-GR" dirty="0" smtClean="0">
                <a:latin typeface="Cambria Math"/>
                <a:ea typeface="Cambria Math"/>
              </a:rPr>
              <a:t>λ</a:t>
            </a:r>
            <a:r>
              <a:rPr lang="sv-SE" dirty="0" smtClean="0">
                <a:latin typeface="Cambria Math"/>
                <a:ea typeface="Cambria Math"/>
              </a:rPr>
              <a:t> s.t.</a:t>
            </a:r>
          </a:p>
          <a:p>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736665958"/>
              </p:ext>
            </p:extLst>
          </p:nvPr>
        </p:nvGraphicFramePr>
        <p:xfrm>
          <a:off x="3429000" y="3124200"/>
          <a:ext cx="914400" cy="198438"/>
        </p:xfrm>
        <a:graphic>
          <a:graphicData uri="http://schemas.openxmlformats.org/presentationml/2006/ole">
            <mc:AlternateContent xmlns:mc="http://schemas.openxmlformats.org/markup-compatibility/2006">
              <mc:Choice xmlns:v="urn:schemas-microsoft-com:vml" Requires="v">
                <p:oleObj spid="_x0000_s6182" name="Equation" r:id="rId4" imgW="914400" imgH="198720" progId="Equation.DSMT4">
                  <p:embed/>
                </p:oleObj>
              </mc:Choice>
              <mc:Fallback>
                <p:oleObj name="Equation" r:id="rId4" imgW="914400" imgH="198720" progId="Equation.DSMT4">
                  <p:embed/>
                  <p:pic>
                    <p:nvPicPr>
                      <p:cNvPr id="0" name=""/>
                      <p:cNvPicPr/>
                      <p:nvPr/>
                    </p:nvPicPr>
                    <p:blipFill>
                      <a:blip r:embed="rId5"/>
                      <a:stretch>
                        <a:fillRect/>
                      </a:stretch>
                    </p:blipFill>
                    <p:spPr>
                      <a:xfrm>
                        <a:off x="3429000" y="3124200"/>
                        <a:ext cx="914400" cy="198438"/>
                      </a:xfrm>
                      <a:prstGeom prst="rect">
                        <a:avLst/>
                      </a:prstGeom>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2140138603"/>
              </p:ext>
            </p:extLst>
          </p:nvPr>
        </p:nvGraphicFramePr>
        <p:xfrm>
          <a:off x="2915816" y="4077072"/>
          <a:ext cx="2160240" cy="720080"/>
        </p:xfrm>
        <a:graphic>
          <a:graphicData uri="http://schemas.openxmlformats.org/presentationml/2006/ole">
            <mc:AlternateContent xmlns:mc="http://schemas.openxmlformats.org/markup-compatibility/2006">
              <mc:Choice xmlns:v="urn:schemas-microsoft-com:vml" Requires="v">
                <p:oleObj spid="_x0000_s6183" name="Equation" r:id="rId6" imgW="533160" imgH="177480" progId="Equation.DSMT4">
                  <p:embed/>
                </p:oleObj>
              </mc:Choice>
              <mc:Fallback>
                <p:oleObj name="Equation" r:id="rId6" imgW="533160" imgH="177480" progId="Equation.DSMT4">
                  <p:embed/>
                  <p:pic>
                    <p:nvPicPr>
                      <p:cNvPr id="0" name=""/>
                      <p:cNvPicPr/>
                      <p:nvPr/>
                    </p:nvPicPr>
                    <p:blipFill>
                      <a:blip r:embed="rId7"/>
                      <a:stretch>
                        <a:fillRect/>
                      </a:stretch>
                    </p:blipFill>
                    <p:spPr>
                      <a:xfrm>
                        <a:off x="2915816" y="4077072"/>
                        <a:ext cx="2160240" cy="720080"/>
                      </a:xfrm>
                      <a:prstGeom prst="rect">
                        <a:avLst/>
                      </a:prstGeom>
                    </p:spPr>
                  </p:pic>
                </p:oleObj>
              </mc:Fallback>
            </mc:AlternateContent>
          </a:graphicData>
        </a:graphic>
      </p:graphicFrame>
    </p:spTree>
    <p:extLst>
      <p:ext uri="{BB962C8B-B14F-4D97-AF65-F5344CB8AC3E}">
        <p14:creationId xmlns:p14="http://schemas.microsoft.com/office/powerpoint/2010/main" val="216891291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solution</a:t>
            </a:r>
            <a:endParaRPr lang="en-US" dirty="0"/>
          </a:p>
        </p:txBody>
      </p:sp>
      <p:sp>
        <p:nvSpPr>
          <p:cNvPr id="3" name="Content Placeholder 2"/>
          <p:cNvSpPr>
            <a:spLocks noGrp="1"/>
          </p:cNvSpPr>
          <p:nvPr>
            <p:ph idx="1"/>
          </p:nvPr>
        </p:nvSpPr>
        <p:spPr/>
        <p:txBody>
          <a:bodyPr/>
          <a:lstStyle/>
          <a:p>
            <a:r>
              <a:rPr lang="en-US" dirty="0" smtClean="0"/>
              <a:t>c</a:t>
            </a:r>
            <a:r>
              <a:rPr lang="en-US" baseline="-25000" dirty="0" smtClean="0"/>
              <a:t>i</a:t>
            </a:r>
            <a:r>
              <a:rPr lang="en-US" dirty="0" smtClean="0"/>
              <a:t> and </a:t>
            </a:r>
            <a:r>
              <a:rPr lang="el-GR" dirty="0" smtClean="0">
                <a:latin typeface="Cambria Math"/>
                <a:ea typeface="Cambria Math"/>
              </a:rPr>
              <a:t>λ</a:t>
            </a:r>
            <a:r>
              <a:rPr lang="sv-SE" baseline="-25000" dirty="0" smtClean="0">
                <a:latin typeface="Cambria Math"/>
                <a:ea typeface="Cambria Math"/>
              </a:rPr>
              <a:t>i</a:t>
            </a:r>
            <a:r>
              <a:rPr lang="sv-SE" dirty="0" smtClean="0">
                <a:latin typeface="Cambria Math"/>
                <a:ea typeface="Cambria Math"/>
              </a:rPr>
              <a:t> </a:t>
            </a:r>
            <a:r>
              <a:rPr lang="sv-SE" dirty="0" err="1" smtClean="0">
                <a:latin typeface="Cambria Math"/>
                <a:ea typeface="Cambria Math"/>
              </a:rPr>
              <a:t>are</a:t>
            </a:r>
            <a:r>
              <a:rPr lang="sv-SE" dirty="0" smtClean="0">
                <a:latin typeface="Cambria Math"/>
                <a:ea typeface="Cambria Math"/>
              </a:rPr>
              <a:t> an </a:t>
            </a:r>
            <a:r>
              <a:rPr lang="sv-SE" dirty="0" err="1" smtClean="0">
                <a:latin typeface="Cambria Math"/>
                <a:ea typeface="Cambria Math"/>
              </a:rPr>
              <a:t>eigen</a:t>
            </a:r>
            <a:r>
              <a:rPr lang="sv-SE" dirty="0" smtClean="0">
                <a:latin typeface="Cambria Math"/>
                <a:ea typeface="Cambria Math"/>
              </a:rPr>
              <a:t> </a:t>
            </a:r>
            <a:r>
              <a:rPr lang="sv-SE" dirty="0" err="1" smtClean="0">
                <a:latin typeface="Cambria Math"/>
                <a:ea typeface="Cambria Math"/>
              </a:rPr>
              <a:t>vector</a:t>
            </a:r>
            <a:r>
              <a:rPr lang="sv-SE" dirty="0" smtClean="0">
                <a:latin typeface="Cambria Math"/>
                <a:ea typeface="Cambria Math"/>
              </a:rPr>
              <a:t> </a:t>
            </a:r>
            <a:r>
              <a:rPr lang="sv-SE" dirty="0" err="1" smtClean="0">
                <a:latin typeface="Cambria Math"/>
                <a:ea typeface="Cambria Math"/>
              </a:rPr>
              <a:t>value</a:t>
            </a:r>
            <a:r>
              <a:rPr lang="sv-SE" dirty="0" smtClean="0">
                <a:latin typeface="Cambria Math"/>
                <a:ea typeface="Cambria Math"/>
              </a:rPr>
              <a:t> pair.</a:t>
            </a:r>
          </a:p>
          <a:p>
            <a:r>
              <a:rPr lang="sv-SE" dirty="0" smtClean="0">
                <a:latin typeface="Cambria Math"/>
                <a:ea typeface="Cambria Math"/>
              </a:rPr>
              <a:t>TRY IT. Show it is a solution.</a:t>
            </a:r>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3105526387"/>
              </p:ext>
            </p:extLst>
          </p:nvPr>
        </p:nvGraphicFramePr>
        <p:xfrm>
          <a:off x="1455738" y="3594100"/>
          <a:ext cx="6343650" cy="1974850"/>
        </p:xfrm>
        <a:graphic>
          <a:graphicData uri="http://schemas.openxmlformats.org/presentationml/2006/ole">
            <mc:AlternateContent xmlns:mc="http://schemas.openxmlformats.org/markup-compatibility/2006">
              <mc:Choice xmlns:v="urn:schemas-microsoft-com:vml" Requires="v">
                <p:oleObj spid="_x0000_s7189" name="Equation" r:id="rId3" imgW="774360" imgH="241200" progId="Equation.DSMT4">
                  <p:embed/>
                </p:oleObj>
              </mc:Choice>
              <mc:Fallback>
                <p:oleObj name="Equation" r:id="rId3" imgW="774360" imgH="241200" progId="Equation.DSMT4">
                  <p:embed/>
                  <p:pic>
                    <p:nvPicPr>
                      <p:cNvPr id="0" name=""/>
                      <p:cNvPicPr/>
                      <p:nvPr/>
                    </p:nvPicPr>
                    <p:blipFill>
                      <a:blip r:embed="rId4"/>
                      <a:stretch>
                        <a:fillRect/>
                      </a:stretch>
                    </p:blipFill>
                    <p:spPr>
                      <a:xfrm>
                        <a:off x="1455738" y="3594100"/>
                        <a:ext cx="6343650" cy="1974850"/>
                      </a:xfrm>
                      <a:prstGeom prst="rect">
                        <a:avLst/>
                      </a:prstGeom>
                    </p:spPr>
                  </p:pic>
                </p:oleObj>
              </mc:Fallback>
            </mc:AlternateContent>
          </a:graphicData>
        </a:graphic>
      </p:graphicFrame>
    </p:spTree>
    <p:extLst>
      <p:ext uri="{BB962C8B-B14F-4D97-AF65-F5344CB8AC3E}">
        <p14:creationId xmlns:p14="http://schemas.microsoft.com/office/powerpoint/2010/main" val="61837706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Solution</a:t>
            </a:r>
            <a:endParaRPr lang="en-US" dirty="0"/>
          </a:p>
        </p:txBody>
      </p:sp>
      <p:graphicFrame>
        <p:nvGraphicFramePr>
          <p:cNvPr id="4" name="Content Placeholder 3"/>
          <p:cNvGraphicFramePr>
            <a:graphicFrameLocks noGrp="1" noChangeAspect="1"/>
          </p:cNvGraphicFramePr>
          <p:nvPr>
            <p:ph idx="1"/>
            <p:extLst>
              <p:ext uri="{D42A27DB-BD31-4B8C-83A1-F6EECF244321}">
                <p14:modId xmlns:p14="http://schemas.microsoft.com/office/powerpoint/2010/main" val="3212706119"/>
              </p:ext>
            </p:extLst>
          </p:nvPr>
        </p:nvGraphicFramePr>
        <p:xfrm>
          <a:off x="685800" y="2568575"/>
          <a:ext cx="4135438" cy="1116013"/>
        </p:xfrm>
        <a:graphic>
          <a:graphicData uri="http://schemas.openxmlformats.org/presentationml/2006/ole">
            <mc:AlternateContent xmlns:mc="http://schemas.openxmlformats.org/markup-compatibility/2006">
              <mc:Choice xmlns:v="urn:schemas-microsoft-com:vml" Requires="v">
                <p:oleObj spid="_x0000_s8213" name="Equation" r:id="rId3" imgW="1600200" imgH="431640" progId="Equation.DSMT4">
                  <p:embed/>
                </p:oleObj>
              </mc:Choice>
              <mc:Fallback>
                <p:oleObj name="Equation" r:id="rId3" imgW="1600200" imgH="431640" progId="Equation.DSMT4">
                  <p:embed/>
                  <p:pic>
                    <p:nvPicPr>
                      <p:cNvPr id="0" name="Object 3"/>
                      <p:cNvPicPr>
                        <a:picLocks noChangeAspect="1" noChangeArrowheads="1"/>
                      </p:cNvPicPr>
                      <p:nvPr/>
                    </p:nvPicPr>
                    <p:blipFill>
                      <a:blip r:embed="rId4"/>
                      <a:srcRect/>
                      <a:stretch>
                        <a:fillRect/>
                      </a:stretch>
                    </p:blipFill>
                    <p:spPr bwMode="auto">
                      <a:xfrm>
                        <a:off x="685800" y="2568575"/>
                        <a:ext cx="4135438" cy="1116013"/>
                      </a:xfrm>
                      <a:prstGeom prst="rect">
                        <a:avLst/>
                      </a:prstGeom>
                      <a:noFill/>
                      <a:ln>
                        <a:noFill/>
                      </a:ln>
                    </p:spPr>
                  </p:pic>
                </p:oleObj>
              </mc:Fallback>
            </mc:AlternateContent>
          </a:graphicData>
        </a:graphic>
      </p:graphicFrame>
      <p:sp>
        <p:nvSpPr>
          <p:cNvPr id="5" name="TextBox 4"/>
          <p:cNvSpPr txBox="1"/>
          <p:nvPr/>
        </p:nvSpPr>
        <p:spPr>
          <a:xfrm>
            <a:off x="683568" y="4365104"/>
            <a:ext cx="7200800" cy="369332"/>
          </a:xfrm>
          <a:prstGeom prst="rect">
            <a:avLst/>
          </a:prstGeom>
          <a:noFill/>
        </p:spPr>
        <p:txBody>
          <a:bodyPr wrap="square" rtlCol="0">
            <a:spAutoFit/>
          </a:bodyPr>
          <a:lstStyle/>
          <a:p>
            <a:r>
              <a:rPr lang="en-US" dirty="0" smtClean="0"/>
              <a:t>The b’s are n constants in the complex plane.  Show this is still a solution!</a:t>
            </a:r>
            <a:endParaRPr lang="en-US" dirty="0"/>
          </a:p>
        </p:txBody>
      </p:sp>
    </p:spTree>
    <p:extLst>
      <p:ext uri="{BB962C8B-B14F-4D97-AF65-F5344CB8AC3E}">
        <p14:creationId xmlns:p14="http://schemas.microsoft.com/office/powerpoint/2010/main" val="313887463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Specific Solution</a:t>
            </a:r>
            <a:endParaRPr lang="en-US" dirty="0"/>
          </a:p>
        </p:txBody>
      </p:sp>
      <p:sp>
        <p:nvSpPr>
          <p:cNvPr id="3" name="Content Placeholder 2"/>
          <p:cNvSpPr>
            <a:spLocks noGrp="1"/>
          </p:cNvSpPr>
          <p:nvPr>
            <p:ph idx="1"/>
          </p:nvPr>
        </p:nvSpPr>
        <p:spPr/>
        <p:txBody>
          <a:bodyPr/>
          <a:lstStyle/>
          <a:p>
            <a:r>
              <a:rPr lang="en-US" dirty="0" smtClean="0"/>
              <a:t>Limit ourselves to an initial condition.  </a:t>
            </a:r>
          </a:p>
          <a:p>
            <a:r>
              <a:rPr lang="en-US" dirty="0" smtClean="0"/>
              <a:t>At t = 0, </a:t>
            </a:r>
            <a:r>
              <a:rPr lang="en-US" dirty="0" err="1" smtClean="0"/>
              <a:t>exp</a:t>
            </a:r>
            <a:r>
              <a:rPr lang="en-US" dirty="0" smtClean="0"/>
              <a:t>(</a:t>
            </a:r>
            <a:r>
              <a:rPr lang="el-GR" dirty="0" smtClean="0">
                <a:latin typeface="Cambria Math"/>
                <a:ea typeface="Cambria Math"/>
              </a:rPr>
              <a:t>λ</a:t>
            </a:r>
            <a:r>
              <a:rPr lang="sv-SE" dirty="0" smtClean="0">
                <a:latin typeface="Cambria Math"/>
                <a:ea typeface="Cambria Math"/>
              </a:rPr>
              <a:t>t) = 1.</a:t>
            </a:r>
          </a:p>
          <a:p>
            <a:endParaRPr lang="sv-SE" dirty="0" smtClean="0">
              <a:latin typeface="Cambria Math"/>
              <a:ea typeface="Cambria Math"/>
            </a:endParaRPr>
          </a:p>
          <a:p>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1266656135"/>
              </p:ext>
            </p:extLst>
          </p:nvPr>
        </p:nvGraphicFramePr>
        <p:xfrm>
          <a:off x="1085091" y="2844800"/>
          <a:ext cx="5309528" cy="2960464"/>
        </p:xfrm>
        <a:graphic>
          <a:graphicData uri="http://schemas.openxmlformats.org/presentationml/2006/ole">
            <mc:AlternateContent xmlns:mc="http://schemas.openxmlformats.org/markup-compatibility/2006">
              <mc:Choice xmlns:v="urn:schemas-microsoft-com:vml" Requires="v">
                <p:oleObj spid="_x0000_s9237" name="Equation" r:id="rId4" imgW="2095200" imgH="1168200" progId="Equation.DSMT4">
                  <p:embed/>
                </p:oleObj>
              </mc:Choice>
              <mc:Fallback>
                <p:oleObj name="Equation" r:id="rId4" imgW="2095200" imgH="1168200" progId="Equation.DSMT4">
                  <p:embed/>
                  <p:pic>
                    <p:nvPicPr>
                      <p:cNvPr id="0" name=""/>
                      <p:cNvPicPr/>
                      <p:nvPr/>
                    </p:nvPicPr>
                    <p:blipFill>
                      <a:blip r:embed="rId5"/>
                      <a:stretch>
                        <a:fillRect/>
                      </a:stretch>
                    </p:blipFill>
                    <p:spPr>
                      <a:xfrm>
                        <a:off x="1085091" y="2844800"/>
                        <a:ext cx="5309528" cy="2960464"/>
                      </a:xfrm>
                      <a:prstGeom prst="rect">
                        <a:avLst/>
                      </a:prstGeom>
                    </p:spPr>
                  </p:pic>
                </p:oleObj>
              </mc:Fallback>
            </mc:AlternateContent>
          </a:graphicData>
        </a:graphic>
      </p:graphicFrame>
    </p:spTree>
    <p:extLst>
      <p:ext uri="{BB962C8B-B14F-4D97-AF65-F5344CB8AC3E}">
        <p14:creationId xmlns:p14="http://schemas.microsoft.com/office/powerpoint/2010/main" val="135367323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Complex </a:t>
            </a:r>
            <a:r>
              <a:rPr lang="el-GR" dirty="0" smtClean="0">
                <a:latin typeface="Cambria Math"/>
                <a:ea typeface="Cambria Math"/>
              </a:rPr>
              <a:t>λ</a:t>
            </a:r>
            <a:endParaRPr lang="en-US" dirty="0"/>
          </a:p>
        </p:txBody>
      </p:sp>
      <p:sp>
        <p:nvSpPr>
          <p:cNvPr id="3" name="Content Placeholder 2"/>
          <p:cNvSpPr>
            <a:spLocks noGrp="1"/>
          </p:cNvSpPr>
          <p:nvPr>
            <p:ph idx="1"/>
          </p:nvPr>
        </p:nvSpPr>
        <p:spPr/>
        <p:txBody>
          <a:bodyPr/>
          <a:lstStyle/>
          <a:p>
            <a:r>
              <a:rPr lang="en-US" dirty="0" smtClean="0"/>
              <a:t>Euler’s theorem </a:t>
            </a:r>
          </a:p>
          <a:p>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838438993"/>
              </p:ext>
            </p:extLst>
          </p:nvPr>
        </p:nvGraphicFramePr>
        <p:xfrm>
          <a:off x="1043608" y="2276872"/>
          <a:ext cx="5355574" cy="845617"/>
        </p:xfrm>
        <a:graphic>
          <a:graphicData uri="http://schemas.openxmlformats.org/presentationml/2006/ole">
            <mc:AlternateContent xmlns:mc="http://schemas.openxmlformats.org/markup-compatibility/2006">
              <mc:Choice xmlns:v="urn:schemas-microsoft-com:vml" Requires="v">
                <p:oleObj spid="_x0000_s10259" name="Equation" r:id="rId3" imgW="1447560" imgH="228600" progId="Equation.DSMT4">
                  <p:embed/>
                </p:oleObj>
              </mc:Choice>
              <mc:Fallback>
                <p:oleObj name="Equation" r:id="rId3" imgW="1447560" imgH="228600" progId="Equation.DSMT4">
                  <p:embed/>
                  <p:pic>
                    <p:nvPicPr>
                      <p:cNvPr id="0" name=""/>
                      <p:cNvPicPr/>
                      <p:nvPr/>
                    </p:nvPicPr>
                    <p:blipFill>
                      <a:blip r:embed="rId4"/>
                      <a:stretch>
                        <a:fillRect/>
                      </a:stretch>
                    </p:blipFill>
                    <p:spPr>
                      <a:xfrm>
                        <a:off x="1043608" y="2276872"/>
                        <a:ext cx="5355574" cy="845617"/>
                      </a:xfrm>
                      <a:prstGeom prst="rect">
                        <a:avLst/>
                      </a:prstGeom>
                    </p:spPr>
                  </p:pic>
                </p:oleObj>
              </mc:Fallback>
            </mc:AlternateContent>
          </a:graphicData>
        </a:graphic>
      </p:graphicFrame>
      <p:sp>
        <p:nvSpPr>
          <p:cNvPr id="5" name="TextBox 4"/>
          <p:cNvSpPr txBox="1"/>
          <p:nvPr/>
        </p:nvSpPr>
        <p:spPr>
          <a:xfrm>
            <a:off x="827584" y="4077072"/>
            <a:ext cx="8177175" cy="646331"/>
          </a:xfrm>
          <a:prstGeom prst="rect">
            <a:avLst/>
          </a:prstGeom>
          <a:noFill/>
        </p:spPr>
        <p:txBody>
          <a:bodyPr wrap="none" rtlCol="0">
            <a:spAutoFit/>
          </a:bodyPr>
          <a:lstStyle/>
          <a:p>
            <a:r>
              <a:rPr lang="en-US" dirty="0" smtClean="0"/>
              <a:t>Suggests looking for solutions in terms of sin an cos if the solution is restricted to the </a:t>
            </a:r>
          </a:p>
          <a:p>
            <a:r>
              <a:rPr lang="en-US" dirty="0"/>
              <a:t>r</a:t>
            </a:r>
            <a:r>
              <a:rPr lang="en-US" dirty="0" smtClean="0"/>
              <a:t>eal plane.</a:t>
            </a:r>
            <a:endParaRPr lang="en-US" dirty="0"/>
          </a:p>
        </p:txBody>
      </p:sp>
    </p:spTree>
    <p:extLst>
      <p:ext uri="{BB962C8B-B14F-4D97-AF65-F5344CB8AC3E}">
        <p14:creationId xmlns:p14="http://schemas.microsoft.com/office/powerpoint/2010/main" val="246184847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Indeed…</a:t>
            </a:r>
            <a:endParaRPr lang="en-US" dirty="0"/>
          </a:p>
        </p:txBody>
      </p:sp>
      <p:sp>
        <p:nvSpPr>
          <p:cNvPr id="3" name="Content Placeholder 2"/>
          <p:cNvSpPr>
            <a:spLocks noGrp="1"/>
          </p:cNvSpPr>
          <p:nvPr>
            <p:ph idx="1"/>
          </p:nvPr>
        </p:nvSpPr>
        <p:spPr/>
        <p:txBody>
          <a:bodyPr/>
          <a:lstStyle/>
          <a:p>
            <a:r>
              <a:rPr lang="en-US" dirty="0" smtClean="0"/>
              <a:t>One can show that the eigenvectors are a complex conjugate pair, call the real part </a:t>
            </a:r>
            <a:r>
              <a:rPr lang="en-US" b="1" dirty="0" smtClean="0"/>
              <a:t>w </a:t>
            </a:r>
            <a:r>
              <a:rPr lang="en-US" dirty="0" smtClean="0"/>
              <a:t>and the imaginary part </a:t>
            </a:r>
            <a:r>
              <a:rPr lang="en-US" b="1" dirty="0" smtClean="0"/>
              <a:t>v.  </a:t>
            </a:r>
            <a:r>
              <a:rPr lang="en-US" dirty="0" smtClean="0"/>
              <a:t>These are both vectors. C= </a:t>
            </a:r>
            <a:r>
              <a:rPr lang="en-US" b="1" dirty="0" err="1" smtClean="0"/>
              <a:t>w</a:t>
            </a:r>
            <a:r>
              <a:rPr lang="en-US" dirty="0" err="1" smtClean="0"/>
              <a:t>+</a:t>
            </a:r>
            <a:r>
              <a:rPr lang="en-US" b="1" dirty="0" err="1" smtClean="0"/>
              <a:t>v</a:t>
            </a:r>
            <a:r>
              <a:rPr lang="en-US" dirty="0" err="1" smtClean="0"/>
              <a:t>i</a:t>
            </a:r>
            <a:r>
              <a:rPr lang="en-US" dirty="0" smtClean="0"/>
              <a:t>.  </a:t>
            </a:r>
            <a:r>
              <a:rPr lang="en-US" dirty="0" err="1" smtClean="0"/>
              <a:t>Im</a:t>
            </a:r>
            <a:r>
              <a:rPr lang="en-US" dirty="0" smtClean="0"/>
              <a:t> is the imaginary part and re is the real part of </a:t>
            </a:r>
            <a:r>
              <a:rPr lang="el-GR" dirty="0" smtClean="0">
                <a:latin typeface="Cambria Math"/>
                <a:ea typeface="Cambria Math"/>
              </a:rPr>
              <a:t>λ</a:t>
            </a:r>
            <a:r>
              <a:rPr lang="sv-SE" dirty="0" smtClean="0">
                <a:latin typeface="Cambria Math"/>
                <a:ea typeface="Cambria Math"/>
              </a:rPr>
              <a:t>.  </a:t>
            </a:r>
            <a:r>
              <a:rPr lang="en-US" dirty="0" smtClean="0"/>
              <a:t>The two solutions restricted to the real plane are…</a:t>
            </a:r>
          </a:p>
          <a:p>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2133103677"/>
              </p:ext>
            </p:extLst>
          </p:nvPr>
        </p:nvGraphicFramePr>
        <p:xfrm>
          <a:off x="657225" y="4508500"/>
          <a:ext cx="8128000" cy="1512888"/>
        </p:xfrm>
        <a:graphic>
          <a:graphicData uri="http://schemas.openxmlformats.org/presentationml/2006/ole">
            <mc:AlternateContent xmlns:mc="http://schemas.openxmlformats.org/markup-compatibility/2006">
              <mc:Choice xmlns:v="urn:schemas-microsoft-com:vml" Requires="v">
                <p:oleObj spid="_x0000_s11281" name="Equation" r:id="rId4" imgW="2730240" imgH="507960" progId="Equation.DSMT4">
                  <p:embed/>
                </p:oleObj>
              </mc:Choice>
              <mc:Fallback>
                <p:oleObj name="Equation" r:id="rId4" imgW="2730240" imgH="507960" progId="Equation.DSMT4">
                  <p:embed/>
                  <p:pic>
                    <p:nvPicPr>
                      <p:cNvPr id="0" name=""/>
                      <p:cNvPicPr/>
                      <p:nvPr/>
                    </p:nvPicPr>
                    <p:blipFill>
                      <a:blip r:embed="rId5"/>
                      <a:stretch>
                        <a:fillRect/>
                      </a:stretch>
                    </p:blipFill>
                    <p:spPr>
                      <a:xfrm>
                        <a:off x="657225" y="4508500"/>
                        <a:ext cx="8128000" cy="1512888"/>
                      </a:xfrm>
                      <a:prstGeom prst="rect">
                        <a:avLst/>
                      </a:prstGeom>
                    </p:spPr>
                  </p:pic>
                </p:oleObj>
              </mc:Fallback>
            </mc:AlternateContent>
          </a:graphicData>
        </a:graphic>
      </p:graphicFrame>
    </p:spTree>
    <p:extLst>
      <p:ext uri="{BB962C8B-B14F-4D97-AF65-F5344CB8AC3E}">
        <p14:creationId xmlns:p14="http://schemas.microsoft.com/office/powerpoint/2010/main" val="328821386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general solution</a:t>
            </a:r>
            <a:endParaRPr lang="en-US" dirty="0"/>
          </a:p>
        </p:txBody>
      </p:sp>
      <p:sp>
        <p:nvSpPr>
          <p:cNvPr id="3" name="Content Placeholder 2"/>
          <p:cNvSpPr>
            <a:spLocks noGrp="1"/>
          </p:cNvSpPr>
          <p:nvPr>
            <p:ph idx="1"/>
          </p:nvPr>
        </p:nvSpPr>
        <p:spPr/>
        <p:txBody>
          <a:bodyPr/>
          <a:lstStyle/>
          <a:p>
            <a:r>
              <a:rPr lang="en-US" dirty="0" smtClean="0"/>
              <a:t>Is just a linear combination of x</a:t>
            </a:r>
            <a:r>
              <a:rPr lang="en-US" baseline="-25000" dirty="0" smtClean="0"/>
              <a:t>1</a:t>
            </a:r>
            <a:r>
              <a:rPr lang="en-US" dirty="0" smtClean="0"/>
              <a:t> and x</a:t>
            </a:r>
            <a:r>
              <a:rPr lang="en-US" baseline="-25000" dirty="0" smtClean="0"/>
              <a:t>2</a:t>
            </a:r>
            <a:r>
              <a:rPr lang="en-US" dirty="0" smtClean="0"/>
              <a:t>.  That is where the parameters come from that one matches to the initial conditions.</a:t>
            </a:r>
          </a:p>
          <a:p>
            <a:r>
              <a:rPr lang="en-US" dirty="0" smtClean="0"/>
              <a:t>Notice also that the inside formula is periodic.  Every t = 2 pi / </a:t>
            </a:r>
            <a:r>
              <a:rPr lang="en-US" dirty="0" err="1" smtClean="0"/>
              <a:t>im</a:t>
            </a:r>
            <a:r>
              <a:rPr lang="en-US" dirty="0" smtClean="0"/>
              <a:t>(</a:t>
            </a:r>
            <a:r>
              <a:rPr lang="el-GR" dirty="0" smtClean="0">
                <a:latin typeface="Cambria Math"/>
                <a:ea typeface="Cambria Math"/>
              </a:rPr>
              <a:t>λ</a:t>
            </a:r>
            <a:r>
              <a:rPr lang="sv-SE" dirty="0" smtClean="0">
                <a:latin typeface="Cambria Math"/>
                <a:ea typeface="Cambria Math"/>
              </a:rPr>
              <a:t>) </a:t>
            </a:r>
            <a:r>
              <a:rPr lang="en-US" dirty="0" smtClean="0">
                <a:latin typeface="Cambria Math"/>
                <a:ea typeface="Cambria Math"/>
              </a:rPr>
              <a:t>we are back where we started.  </a:t>
            </a:r>
            <a:endParaRPr lang="en-US" dirty="0"/>
          </a:p>
        </p:txBody>
      </p:sp>
    </p:spTree>
    <p:extLst>
      <p:ext uri="{BB962C8B-B14F-4D97-AF65-F5344CB8AC3E}">
        <p14:creationId xmlns:p14="http://schemas.microsoft.com/office/powerpoint/2010/main" val="111216006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Equilibrium.</a:t>
            </a:r>
            <a:endParaRPr lang="en-US"/>
          </a:p>
        </p:txBody>
      </p:sp>
      <p:sp>
        <p:nvSpPr>
          <p:cNvPr id="3" name="Content Placeholder 2"/>
          <p:cNvSpPr>
            <a:spLocks noGrp="1"/>
          </p:cNvSpPr>
          <p:nvPr>
            <p:ph idx="1"/>
          </p:nvPr>
        </p:nvSpPr>
        <p:spPr/>
        <p:txBody>
          <a:bodyPr/>
          <a:lstStyle/>
          <a:p>
            <a:r>
              <a:rPr lang="en-US" dirty="0" smtClean="0"/>
              <a:t>Enlarge the model a little bit so the equilibrium is off of zero…</a:t>
            </a:r>
          </a:p>
          <a:p>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2121393760"/>
              </p:ext>
            </p:extLst>
          </p:nvPr>
        </p:nvGraphicFramePr>
        <p:xfrm>
          <a:off x="3346449" y="2995612"/>
          <a:ext cx="2893483" cy="1225475"/>
        </p:xfrm>
        <a:graphic>
          <a:graphicData uri="http://schemas.openxmlformats.org/presentationml/2006/ole">
            <mc:AlternateContent xmlns:mc="http://schemas.openxmlformats.org/markup-compatibility/2006">
              <mc:Choice xmlns:v="urn:schemas-microsoft-com:vml" Requires="v">
                <p:oleObj spid="_x0000_s12302" name="Equation" r:id="rId3" imgW="1079280" imgH="457200" progId="Equation.DSMT4">
                  <p:embed/>
                </p:oleObj>
              </mc:Choice>
              <mc:Fallback>
                <p:oleObj name="Equation" r:id="rId3" imgW="1079280" imgH="457200" progId="Equation.DSMT4">
                  <p:embed/>
                  <p:pic>
                    <p:nvPicPr>
                      <p:cNvPr id="0" name=""/>
                      <p:cNvPicPr/>
                      <p:nvPr/>
                    </p:nvPicPr>
                    <p:blipFill>
                      <a:blip r:embed="rId4"/>
                      <a:stretch>
                        <a:fillRect/>
                      </a:stretch>
                    </p:blipFill>
                    <p:spPr>
                      <a:xfrm>
                        <a:off x="3346449" y="2995612"/>
                        <a:ext cx="2893483" cy="1225475"/>
                      </a:xfrm>
                      <a:prstGeom prst="rect">
                        <a:avLst/>
                      </a:prstGeom>
                    </p:spPr>
                  </p:pic>
                </p:oleObj>
              </mc:Fallback>
            </mc:AlternateContent>
          </a:graphicData>
        </a:graphic>
      </p:graphicFrame>
      <p:sp>
        <p:nvSpPr>
          <p:cNvPr id="5" name="TextBox 4"/>
          <p:cNvSpPr txBox="1"/>
          <p:nvPr/>
        </p:nvSpPr>
        <p:spPr>
          <a:xfrm>
            <a:off x="755576" y="5085184"/>
            <a:ext cx="6239913" cy="369332"/>
          </a:xfrm>
          <a:prstGeom prst="rect">
            <a:avLst/>
          </a:prstGeom>
          <a:noFill/>
        </p:spPr>
        <p:txBody>
          <a:bodyPr wrap="none" rtlCol="0">
            <a:spAutoFit/>
          </a:bodyPr>
          <a:lstStyle/>
          <a:p>
            <a:r>
              <a:rPr lang="en-US" dirty="0" smtClean="0"/>
              <a:t>Of course this still works if p=0.  Now we have x* the equilibrium</a:t>
            </a:r>
            <a:endParaRPr lang="en-US" dirty="0"/>
          </a:p>
        </p:txBody>
      </p:sp>
    </p:spTree>
    <p:extLst>
      <p:ext uri="{BB962C8B-B14F-4D97-AF65-F5344CB8AC3E}">
        <p14:creationId xmlns:p14="http://schemas.microsoft.com/office/powerpoint/2010/main" val="422154252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non linear model</a:t>
            </a:r>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3382436819"/>
              </p:ext>
            </p:extLst>
          </p:nvPr>
        </p:nvGraphicFramePr>
        <p:xfrm>
          <a:off x="755650" y="1557338"/>
          <a:ext cx="6388100" cy="1436687"/>
        </p:xfrm>
        <a:graphic>
          <a:graphicData uri="http://schemas.openxmlformats.org/presentationml/2006/ole">
            <mc:AlternateContent xmlns:mc="http://schemas.openxmlformats.org/markup-compatibility/2006">
              <mc:Choice xmlns:v="urn:schemas-microsoft-com:vml" Requires="v">
                <p:oleObj spid="_x0000_s13326" name="Equation" r:id="rId3" imgW="2260440" imgH="507960" progId="Equation.DSMT4">
                  <p:embed/>
                </p:oleObj>
              </mc:Choice>
              <mc:Fallback>
                <p:oleObj name="Equation" r:id="rId3" imgW="2260440" imgH="507960" progId="Equation.DSMT4">
                  <p:embed/>
                  <p:pic>
                    <p:nvPicPr>
                      <p:cNvPr id="0" name=""/>
                      <p:cNvPicPr/>
                      <p:nvPr/>
                    </p:nvPicPr>
                    <p:blipFill>
                      <a:blip r:embed="rId4"/>
                      <a:stretch>
                        <a:fillRect/>
                      </a:stretch>
                    </p:blipFill>
                    <p:spPr>
                      <a:xfrm>
                        <a:off x="755650" y="1557338"/>
                        <a:ext cx="6388100" cy="1436687"/>
                      </a:xfrm>
                      <a:prstGeom prst="rect">
                        <a:avLst/>
                      </a:prstGeom>
                    </p:spPr>
                  </p:pic>
                </p:oleObj>
              </mc:Fallback>
            </mc:AlternateContent>
          </a:graphicData>
        </a:graphic>
      </p:graphicFrame>
    </p:spTree>
    <p:extLst>
      <p:ext uri="{BB962C8B-B14F-4D97-AF65-F5344CB8AC3E}">
        <p14:creationId xmlns:p14="http://schemas.microsoft.com/office/powerpoint/2010/main" val="19884235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Examples</a:t>
            </a:r>
            <a:endParaRPr lang="en-US" dirty="0"/>
          </a:p>
        </p:txBody>
      </p:sp>
      <p:sp>
        <p:nvSpPr>
          <p:cNvPr id="5" name="Text Placeholder 4"/>
          <p:cNvSpPr>
            <a:spLocks noGrp="1"/>
          </p:cNvSpPr>
          <p:nvPr>
            <p:ph type="body" idx="1"/>
          </p:nvPr>
        </p:nvSpPr>
        <p:spPr/>
        <p:txBody>
          <a:bodyPr/>
          <a:lstStyle/>
          <a:p>
            <a:r>
              <a:rPr lang="en-US" dirty="0" smtClean="0"/>
              <a:t>Examples</a:t>
            </a:r>
            <a:endParaRPr lang="en-US" dirty="0"/>
          </a:p>
        </p:txBody>
      </p:sp>
      <p:sp>
        <p:nvSpPr>
          <p:cNvPr id="6" name="Content Placeholder 5"/>
          <p:cNvSpPr>
            <a:spLocks noGrp="1"/>
          </p:cNvSpPr>
          <p:nvPr>
            <p:ph sz="half" idx="2"/>
          </p:nvPr>
        </p:nvSpPr>
        <p:spPr/>
        <p:txBody>
          <a:bodyPr/>
          <a:lstStyle/>
          <a:p>
            <a:r>
              <a:rPr lang="en-US" dirty="0" smtClean="0"/>
              <a:t>Grazing</a:t>
            </a:r>
          </a:p>
          <a:p>
            <a:r>
              <a:rPr lang="en-US" dirty="0" smtClean="0"/>
              <a:t>Pollution</a:t>
            </a:r>
          </a:p>
          <a:p>
            <a:r>
              <a:rPr lang="en-US" dirty="0" smtClean="0"/>
              <a:t>Carbon Sink</a:t>
            </a:r>
          </a:p>
          <a:p>
            <a:r>
              <a:rPr lang="en-US" dirty="0" smtClean="0"/>
              <a:t>Aquifers</a:t>
            </a:r>
          </a:p>
          <a:p>
            <a:r>
              <a:rPr lang="en-US" dirty="0" smtClean="0"/>
              <a:t>Forest Charcoal</a:t>
            </a:r>
          </a:p>
          <a:p>
            <a:r>
              <a:rPr lang="en-US" dirty="0" smtClean="0"/>
              <a:t>Fishing/poaching</a:t>
            </a:r>
          </a:p>
        </p:txBody>
      </p:sp>
      <p:sp>
        <p:nvSpPr>
          <p:cNvPr id="7" name="Text Placeholder 6"/>
          <p:cNvSpPr>
            <a:spLocks noGrp="1"/>
          </p:cNvSpPr>
          <p:nvPr>
            <p:ph type="body" sz="quarter" idx="3"/>
          </p:nvPr>
        </p:nvSpPr>
        <p:spPr/>
        <p:txBody>
          <a:bodyPr/>
          <a:lstStyle/>
          <a:p>
            <a:r>
              <a:rPr lang="en-US" dirty="0" smtClean="0"/>
              <a:t>Ideas</a:t>
            </a:r>
            <a:endParaRPr lang="en-US" dirty="0"/>
          </a:p>
        </p:txBody>
      </p:sp>
      <p:sp>
        <p:nvSpPr>
          <p:cNvPr id="8" name="Content Placeholder 7"/>
          <p:cNvSpPr>
            <a:spLocks noGrp="1"/>
          </p:cNvSpPr>
          <p:nvPr>
            <p:ph sz="quarter" idx="4"/>
          </p:nvPr>
        </p:nvSpPr>
        <p:spPr/>
        <p:txBody>
          <a:bodyPr/>
          <a:lstStyle/>
          <a:p>
            <a:r>
              <a:rPr lang="en-US" dirty="0" smtClean="0"/>
              <a:t>Anyone can come and take the resource== open access</a:t>
            </a:r>
          </a:p>
          <a:p>
            <a:r>
              <a:rPr lang="en-US" dirty="0" smtClean="0"/>
              <a:t>Zero price for the resource</a:t>
            </a:r>
          </a:p>
          <a:p>
            <a:r>
              <a:rPr lang="en-US" dirty="0" smtClean="0"/>
              <a:t>Externality</a:t>
            </a:r>
          </a:p>
          <a:p>
            <a:r>
              <a:rPr lang="en-US" dirty="0" smtClean="0"/>
              <a:t>Common Property and cooperation, rules.</a:t>
            </a:r>
          </a:p>
          <a:p>
            <a:r>
              <a:rPr lang="en-US" dirty="0" err="1" smtClean="0"/>
              <a:t>Coase</a:t>
            </a:r>
            <a:r>
              <a:rPr lang="en-US" dirty="0" smtClean="0"/>
              <a:t>, create a market.</a:t>
            </a:r>
            <a:endParaRPr lang="en-US" dirty="0"/>
          </a:p>
        </p:txBody>
      </p:sp>
    </p:spTree>
    <p:extLst>
      <p:ext uri="{BB962C8B-B14F-4D97-AF65-F5344CB8AC3E}">
        <p14:creationId xmlns:p14="http://schemas.microsoft.com/office/powerpoint/2010/main" val="232321422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Approximating a differential equation</a:t>
            </a:r>
            <a:endParaRPr lang="en-US" dirty="0"/>
          </a:p>
        </p:txBody>
      </p:sp>
      <p:graphicFrame>
        <p:nvGraphicFramePr>
          <p:cNvPr id="3" name="Object 2"/>
          <p:cNvGraphicFramePr>
            <a:graphicFrameLocks noChangeAspect="1"/>
          </p:cNvGraphicFramePr>
          <p:nvPr>
            <p:extLst>
              <p:ext uri="{D42A27DB-BD31-4B8C-83A1-F6EECF244321}">
                <p14:modId xmlns:p14="http://schemas.microsoft.com/office/powerpoint/2010/main" val="133795579"/>
              </p:ext>
            </p:extLst>
          </p:nvPr>
        </p:nvGraphicFramePr>
        <p:xfrm>
          <a:off x="1543050" y="2565400"/>
          <a:ext cx="4241800" cy="3225800"/>
        </p:xfrm>
        <a:graphic>
          <a:graphicData uri="http://schemas.openxmlformats.org/presentationml/2006/ole">
            <mc:AlternateContent xmlns:mc="http://schemas.openxmlformats.org/markup-compatibility/2006">
              <mc:Choice xmlns:v="urn:schemas-microsoft-com:vml" Requires="v">
                <p:oleObj spid="_x0000_s14350" name="Equation" r:id="rId3" imgW="2120760" imgH="1650960" progId="Equation.DSMT4">
                  <p:embed/>
                </p:oleObj>
              </mc:Choice>
              <mc:Fallback>
                <p:oleObj name="Equation" r:id="rId3" imgW="2120760" imgH="1650960" progId="Equation.DSMT4">
                  <p:embed/>
                  <p:pic>
                    <p:nvPicPr>
                      <p:cNvPr id="0" name=""/>
                      <p:cNvPicPr>
                        <a:picLocks noChangeAspect="1" noChangeArrowheads="1"/>
                      </p:cNvPicPr>
                      <p:nvPr/>
                    </p:nvPicPr>
                    <p:blipFill>
                      <a:blip r:embed="rId4"/>
                      <a:srcRect/>
                      <a:stretch>
                        <a:fillRect/>
                      </a:stretch>
                    </p:blipFill>
                    <p:spPr bwMode="auto">
                      <a:xfrm>
                        <a:off x="1543050" y="2565400"/>
                        <a:ext cx="4241800" cy="3225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 name="TextBox 3"/>
          <p:cNvSpPr txBox="1"/>
          <p:nvPr/>
        </p:nvSpPr>
        <p:spPr>
          <a:xfrm>
            <a:off x="762000" y="1524000"/>
            <a:ext cx="6357381" cy="646331"/>
          </a:xfrm>
          <a:prstGeom prst="rect">
            <a:avLst/>
          </a:prstGeom>
          <a:noFill/>
        </p:spPr>
        <p:txBody>
          <a:bodyPr wrap="square" rtlCol="0">
            <a:spAutoFit/>
          </a:bodyPr>
          <a:lstStyle/>
          <a:p>
            <a:pPr algn="l"/>
            <a:r>
              <a:rPr lang="en-US" dirty="0" smtClean="0"/>
              <a:t>We use Taylors theorem to find the values of f(x)</a:t>
            </a:r>
          </a:p>
          <a:p>
            <a:pPr algn="l"/>
            <a:r>
              <a:rPr lang="en-US" dirty="0" smtClean="0"/>
              <a:t>near the equilibrium</a:t>
            </a:r>
          </a:p>
        </p:txBody>
      </p:sp>
    </p:spTree>
    <p:extLst>
      <p:ext uri="{BB962C8B-B14F-4D97-AF65-F5344CB8AC3E}">
        <p14:creationId xmlns:p14="http://schemas.microsoft.com/office/powerpoint/2010/main" val="56382682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The Schaefer Fishery</a:t>
            </a:r>
            <a:endParaRPr lang="en-US" dirty="0"/>
          </a:p>
        </p:txBody>
      </p:sp>
      <p:sp>
        <p:nvSpPr>
          <p:cNvPr id="4" name="Text Placeholder 3"/>
          <p:cNvSpPr>
            <a:spLocks noGrp="1"/>
          </p:cNvSpPr>
          <p:nvPr>
            <p:ph type="body" idx="1"/>
          </p:nvPr>
        </p:nvSpPr>
        <p:spPr/>
        <p:txBody>
          <a:bodyPr/>
          <a:lstStyle/>
          <a:p>
            <a:r>
              <a:rPr lang="en-US" dirty="0" smtClean="0"/>
              <a:t>In which we introduce the phase space</a:t>
            </a:r>
            <a:endParaRPr lang="en-US" dirty="0"/>
          </a:p>
        </p:txBody>
      </p:sp>
    </p:spTree>
    <p:extLst>
      <p:ext uri="{BB962C8B-B14F-4D97-AF65-F5344CB8AC3E}">
        <p14:creationId xmlns:p14="http://schemas.microsoft.com/office/powerpoint/2010/main" val="197638351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US"/>
              <a:t>Catch</a:t>
            </a:r>
          </a:p>
        </p:txBody>
      </p:sp>
      <p:sp>
        <p:nvSpPr>
          <p:cNvPr id="41987" name="Rectangle 3" descr="Rectangle: Click to edit Master text styles&#10;Second level&#10;Third level&#10;Fourth level&#10;Fifth level"/>
          <p:cNvSpPr>
            <a:spLocks noGrp="1" noChangeArrowheads="1"/>
          </p:cNvSpPr>
          <p:nvPr>
            <p:ph type="body" idx="1"/>
          </p:nvPr>
        </p:nvSpPr>
        <p:spPr/>
        <p:txBody>
          <a:bodyPr/>
          <a:lstStyle/>
          <a:p>
            <a:r>
              <a:rPr lang="en-US" dirty="0"/>
              <a:t>h = k E x</a:t>
            </a:r>
          </a:p>
          <a:p>
            <a:pPr lvl="1"/>
            <a:r>
              <a:rPr lang="en-US" dirty="0"/>
              <a:t>h is harvest</a:t>
            </a:r>
          </a:p>
          <a:p>
            <a:pPr lvl="1"/>
            <a:r>
              <a:rPr lang="en-US" dirty="0"/>
              <a:t>E is trips</a:t>
            </a:r>
          </a:p>
          <a:p>
            <a:pPr lvl="1"/>
            <a:r>
              <a:rPr lang="en-US" dirty="0"/>
              <a:t>x is biomass</a:t>
            </a:r>
          </a:p>
          <a:p>
            <a:pPr lvl="1"/>
            <a:r>
              <a:rPr lang="en-US" dirty="0"/>
              <a:t>k is a constant</a:t>
            </a:r>
          </a:p>
          <a:p>
            <a:r>
              <a:rPr lang="en-US" dirty="0"/>
              <a:t>Empirical formula that relates catch to trips and </a:t>
            </a:r>
            <a:r>
              <a:rPr lang="en-US" dirty="0" smtClean="0"/>
              <a:t>biomass</a:t>
            </a:r>
          </a:p>
          <a:p>
            <a:r>
              <a:rPr lang="en-US" dirty="0" smtClean="0"/>
              <a:t>Could generalize with a power of x</a:t>
            </a:r>
            <a:endParaRPr lang="en-US" dirty="0"/>
          </a:p>
        </p:txBody>
      </p:sp>
    </p:spTree>
    <p:extLst>
      <p:ext uri="{BB962C8B-B14F-4D97-AF65-F5344CB8AC3E}">
        <p14:creationId xmlns:p14="http://schemas.microsoft.com/office/powerpoint/2010/main" val="176654730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r>
              <a:rPr lang="en-US"/>
              <a:t>Biology		</a:t>
            </a:r>
          </a:p>
        </p:txBody>
      </p:sp>
      <p:sp>
        <p:nvSpPr>
          <p:cNvPr id="43011" name="Rectangle 3" descr="Rectangle: Click to edit Master text styles&#10;Second level&#10;Third level&#10;Fourth level&#10;Fifth level"/>
          <p:cNvSpPr>
            <a:spLocks noGrp="1" noChangeArrowheads="1"/>
          </p:cNvSpPr>
          <p:nvPr>
            <p:ph type="body" idx="1"/>
          </p:nvPr>
        </p:nvSpPr>
        <p:spPr/>
        <p:txBody>
          <a:bodyPr/>
          <a:lstStyle/>
          <a:p>
            <a:r>
              <a:rPr lang="en-US" dirty="0"/>
              <a:t>Stock next period =</a:t>
            </a:r>
          </a:p>
          <a:p>
            <a:pPr lvl="1"/>
            <a:r>
              <a:rPr lang="en-US" dirty="0"/>
              <a:t>Stock this period  </a:t>
            </a:r>
          </a:p>
          <a:p>
            <a:pPr lvl="1"/>
            <a:r>
              <a:rPr lang="en-US" dirty="0"/>
              <a:t>Plus net growth </a:t>
            </a:r>
            <a:r>
              <a:rPr lang="en-US" dirty="0" smtClean="0"/>
              <a:t>(f(x</a:t>
            </a:r>
            <a:r>
              <a:rPr lang="en-US" dirty="0"/>
              <a:t>) )</a:t>
            </a:r>
          </a:p>
          <a:p>
            <a:pPr lvl="2"/>
            <a:r>
              <a:rPr lang="en-US" dirty="0"/>
              <a:t>Growth</a:t>
            </a:r>
          </a:p>
          <a:p>
            <a:pPr lvl="2"/>
            <a:r>
              <a:rPr lang="en-US" dirty="0"/>
              <a:t>Recruitment</a:t>
            </a:r>
          </a:p>
          <a:p>
            <a:pPr lvl="2"/>
            <a:r>
              <a:rPr lang="en-US" dirty="0"/>
              <a:t>Less natural mortality</a:t>
            </a:r>
          </a:p>
          <a:p>
            <a:pPr lvl="1"/>
            <a:r>
              <a:rPr lang="en-US" dirty="0"/>
              <a:t>Less catch</a:t>
            </a:r>
          </a:p>
          <a:p>
            <a:pPr lvl="1"/>
            <a:r>
              <a:rPr lang="en-US" dirty="0" err="1"/>
              <a:t>dx</a:t>
            </a:r>
            <a:r>
              <a:rPr lang="en-US" dirty="0"/>
              <a:t>/</a:t>
            </a:r>
            <a:r>
              <a:rPr lang="en-US" dirty="0" err="1"/>
              <a:t>dt</a:t>
            </a:r>
            <a:r>
              <a:rPr lang="en-US" dirty="0"/>
              <a:t> = f(x) </a:t>
            </a:r>
            <a:r>
              <a:rPr lang="en-US" dirty="0" smtClean="0"/>
              <a:t>- h</a:t>
            </a:r>
          </a:p>
          <a:p>
            <a:pPr lvl="1"/>
            <a:endParaRPr lang="en-US" dirty="0"/>
          </a:p>
        </p:txBody>
      </p:sp>
    </p:spTree>
    <p:extLst>
      <p:ext uri="{BB962C8B-B14F-4D97-AF65-F5344CB8AC3E}">
        <p14:creationId xmlns:p14="http://schemas.microsoft.com/office/powerpoint/2010/main" val="117510021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t>Stock …		</a:t>
            </a:r>
          </a:p>
        </p:txBody>
      </p:sp>
      <p:sp>
        <p:nvSpPr>
          <p:cNvPr id="44036" name="Line 4"/>
          <p:cNvSpPr>
            <a:spLocks noChangeShapeType="1"/>
          </p:cNvSpPr>
          <p:nvPr/>
        </p:nvSpPr>
        <p:spPr bwMode="auto">
          <a:xfrm>
            <a:off x="2133600" y="2133600"/>
            <a:ext cx="0" cy="3352800"/>
          </a:xfrm>
          <a:prstGeom prst="line">
            <a:avLst/>
          </a:prstGeom>
          <a:noFill/>
          <a:ln w="9525">
            <a:solidFill>
              <a:schemeClr val="tx1"/>
            </a:solidFill>
            <a:round/>
            <a:headEnd/>
            <a:tailEnd/>
          </a:ln>
          <a:effectLst/>
        </p:spPr>
        <p:txBody>
          <a:bodyPr wrap="none"/>
          <a:lstStyle/>
          <a:p>
            <a:endParaRPr lang="en-US"/>
          </a:p>
        </p:txBody>
      </p:sp>
      <p:sp>
        <p:nvSpPr>
          <p:cNvPr id="44037" name="Line 5"/>
          <p:cNvSpPr>
            <a:spLocks noChangeShapeType="1"/>
          </p:cNvSpPr>
          <p:nvPr/>
        </p:nvSpPr>
        <p:spPr bwMode="auto">
          <a:xfrm>
            <a:off x="2133600" y="5486400"/>
            <a:ext cx="4800600" cy="0"/>
          </a:xfrm>
          <a:prstGeom prst="line">
            <a:avLst/>
          </a:prstGeom>
          <a:noFill/>
          <a:ln w="9525">
            <a:solidFill>
              <a:schemeClr val="tx1"/>
            </a:solidFill>
            <a:round/>
            <a:headEnd/>
            <a:tailEnd/>
          </a:ln>
          <a:effectLst/>
        </p:spPr>
        <p:txBody>
          <a:bodyPr wrap="none"/>
          <a:lstStyle/>
          <a:p>
            <a:endParaRPr lang="en-US"/>
          </a:p>
        </p:txBody>
      </p:sp>
      <p:sp>
        <p:nvSpPr>
          <p:cNvPr id="44038" name="Freeform 6"/>
          <p:cNvSpPr>
            <a:spLocks/>
          </p:cNvSpPr>
          <p:nvPr/>
        </p:nvSpPr>
        <p:spPr bwMode="auto">
          <a:xfrm>
            <a:off x="2133600" y="2133600"/>
            <a:ext cx="3352800" cy="3352800"/>
          </a:xfrm>
          <a:custGeom>
            <a:avLst/>
            <a:gdLst/>
            <a:ahLst/>
            <a:cxnLst>
              <a:cxn ang="0">
                <a:pos x="0" y="2112"/>
              </a:cxn>
              <a:cxn ang="0">
                <a:pos x="1056" y="0"/>
              </a:cxn>
              <a:cxn ang="0">
                <a:pos x="2112" y="2112"/>
              </a:cxn>
            </a:cxnLst>
            <a:rect l="0" t="0" r="r" b="b"/>
            <a:pathLst>
              <a:path w="2112" h="2112">
                <a:moveTo>
                  <a:pt x="0" y="2112"/>
                </a:moveTo>
                <a:cubicBezTo>
                  <a:pt x="352" y="1056"/>
                  <a:pt x="704" y="0"/>
                  <a:pt x="1056" y="0"/>
                </a:cubicBezTo>
                <a:cubicBezTo>
                  <a:pt x="1408" y="0"/>
                  <a:pt x="1944" y="1760"/>
                  <a:pt x="2112" y="2112"/>
                </a:cubicBezTo>
              </a:path>
            </a:pathLst>
          </a:custGeom>
          <a:noFill/>
          <a:ln w="9525">
            <a:solidFill>
              <a:schemeClr val="tx1"/>
            </a:solidFill>
            <a:round/>
            <a:headEnd/>
            <a:tailEnd/>
          </a:ln>
          <a:effectLst/>
        </p:spPr>
        <p:txBody>
          <a:bodyPr wrap="none"/>
          <a:lstStyle/>
          <a:p>
            <a:endParaRPr lang="en-US"/>
          </a:p>
        </p:txBody>
      </p:sp>
      <p:sp>
        <p:nvSpPr>
          <p:cNvPr id="44039" name="Text Box 7"/>
          <p:cNvSpPr txBox="1">
            <a:spLocks noChangeArrowheads="1"/>
          </p:cNvSpPr>
          <p:nvPr/>
        </p:nvSpPr>
        <p:spPr bwMode="auto">
          <a:xfrm>
            <a:off x="990600" y="2743200"/>
            <a:ext cx="1133772" cy="830997"/>
          </a:xfrm>
          <a:prstGeom prst="rect">
            <a:avLst/>
          </a:prstGeom>
          <a:noFill/>
          <a:ln w="9525">
            <a:noFill/>
            <a:miter lim="800000"/>
            <a:headEnd/>
            <a:tailEnd/>
          </a:ln>
          <a:effectLst/>
        </p:spPr>
        <p:txBody>
          <a:bodyPr wrap="none">
            <a:spAutoFit/>
          </a:bodyPr>
          <a:lstStyle/>
          <a:p>
            <a:pPr algn="l"/>
            <a:r>
              <a:rPr lang="en-US" dirty="0" smtClean="0"/>
              <a:t>f(x</a:t>
            </a:r>
            <a:r>
              <a:rPr lang="en-US" dirty="0"/>
              <a:t>)</a:t>
            </a:r>
          </a:p>
          <a:p>
            <a:pPr algn="l"/>
            <a:r>
              <a:rPr lang="en-US" dirty="0"/>
              <a:t>growth</a:t>
            </a:r>
          </a:p>
        </p:txBody>
      </p:sp>
      <p:sp>
        <p:nvSpPr>
          <p:cNvPr id="44040" name="Text Box 8"/>
          <p:cNvSpPr txBox="1">
            <a:spLocks noChangeArrowheads="1"/>
          </p:cNvSpPr>
          <p:nvPr/>
        </p:nvSpPr>
        <p:spPr bwMode="auto">
          <a:xfrm>
            <a:off x="6019800" y="5562600"/>
            <a:ext cx="1222375" cy="457200"/>
          </a:xfrm>
          <a:prstGeom prst="rect">
            <a:avLst/>
          </a:prstGeom>
          <a:noFill/>
          <a:ln w="9525">
            <a:noFill/>
            <a:miter lim="800000"/>
            <a:headEnd/>
            <a:tailEnd/>
          </a:ln>
          <a:effectLst/>
        </p:spPr>
        <p:txBody>
          <a:bodyPr wrap="none">
            <a:spAutoFit/>
          </a:bodyPr>
          <a:lstStyle/>
          <a:p>
            <a:pPr algn="l"/>
            <a:r>
              <a:rPr lang="en-US"/>
              <a:t>x  stock</a:t>
            </a:r>
          </a:p>
        </p:txBody>
      </p:sp>
      <p:sp>
        <p:nvSpPr>
          <p:cNvPr id="44041" name="Text Box 9"/>
          <p:cNvSpPr txBox="1">
            <a:spLocks noChangeArrowheads="1"/>
          </p:cNvSpPr>
          <p:nvPr/>
        </p:nvSpPr>
        <p:spPr bwMode="auto">
          <a:xfrm>
            <a:off x="4022725" y="1633538"/>
            <a:ext cx="765175" cy="457200"/>
          </a:xfrm>
          <a:prstGeom prst="rect">
            <a:avLst/>
          </a:prstGeom>
          <a:noFill/>
          <a:ln w="9525">
            <a:noFill/>
            <a:miter lim="800000"/>
            <a:headEnd/>
            <a:tailEnd/>
          </a:ln>
          <a:effectLst/>
        </p:spPr>
        <p:txBody>
          <a:bodyPr wrap="none">
            <a:spAutoFit/>
          </a:bodyPr>
          <a:lstStyle/>
          <a:p>
            <a:pPr algn="l"/>
            <a:r>
              <a:rPr lang="en-US"/>
              <a:t>MSY</a:t>
            </a:r>
          </a:p>
        </p:txBody>
      </p:sp>
      <p:sp>
        <p:nvSpPr>
          <p:cNvPr id="12" name="TextBox 11"/>
          <p:cNvSpPr txBox="1"/>
          <p:nvPr/>
        </p:nvSpPr>
        <p:spPr>
          <a:xfrm>
            <a:off x="5334000" y="2057400"/>
            <a:ext cx="2743200" cy="461665"/>
          </a:xfrm>
          <a:prstGeom prst="rect">
            <a:avLst/>
          </a:prstGeom>
          <a:noFill/>
        </p:spPr>
        <p:txBody>
          <a:bodyPr wrap="square" rtlCol="0">
            <a:spAutoFit/>
          </a:bodyPr>
          <a:lstStyle/>
          <a:p>
            <a:r>
              <a:rPr lang="en-US" dirty="0" smtClean="0"/>
              <a:t>f(x)=</a:t>
            </a:r>
            <a:r>
              <a:rPr lang="en-US" dirty="0" err="1" smtClean="0"/>
              <a:t>gx</a:t>
            </a:r>
            <a:r>
              <a:rPr lang="en-US" dirty="0" smtClean="0"/>
              <a:t>(1-x/K)</a:t>
            </a:r>
            <a:endParaRPr lang="en-US" dirty="0"/>
          </a:p>
        </p:txBody>
      </p:sp>
    </p:spTree>
    <p:extLst>
      <p:ext uri="{BB962C8B-B14F-4D97-AF65-F5344CB8AC3E}">
        <p14:creationId xmlns:p14="http://schemas.microsoft.com/office/powerpoint/2010/main" val="6714525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r>
              <a:rPr lang="en-US"/>
              <a:t>Profits</a:t>
            </a:r>
          </a:p>
        </p:txBody>
      </p:sp>
      <p:sp>
        <p:nvSpPr>
          <p:cNvPr id="48131" name="Rectangle 3" descr="Rectangle: Click to edit Master text styles&#10;Second level&#10;Third level&#10;Fourth level&#10;Fifth level"/>
          <p:cNvSpPr>
            <a:spLocks noGrp="1" noChangeArrowheads="1"/>
          </p:cNvSpPr>
          <p:nvPr>
            <p:ph type="body" idx="1"/>
          </p:nvPr>
        </p:nvSpPr>
        <p:spPr/>
        <p:txBody>
          <a:bodyPr/>
          <a:lstStyle/>
          <a:p>
            <a:r>
              <a:rPr lang="en-US" dirty="0"/>
              <a:t>The profits from a </a:t>
            </a:r>
            <a:r>
              <a:rPr lang="en-US" dirty="0" smtClean="0"/>
              <a:t>boat are</a:t>
            </a:r>
            <a:endParaRPr lang="en-US" dirty="0"/>
          </a:p>
          <a:p>
            <a:pPr lvl="1"/>
            <a:r>
              <a:rPr lang="en-US" dirty="0"/>
              <a:t>Price times Catch – Cost</a:t>
            </a:r>
          </a:p>
          <a:p>
            <a:pPr lvl="1"/>
            <a:r>
              <a:rPr lang="en-US" dirty="0"/>
              <a:t>p k x – c</a:t>
            </a:r>
          </a:p>
          <a:p>
            <a:r>
              <a:rPr lang="en-US" dirty="0"/>
              <a:t>When profits are positive, </a:t>
            </a:r>
            <a:r>
              <a:rPr lang="en-US" dirty="0" smtClean="0"/>
              <a:t>boats enter</a:t>
            </a:r>
            <a:endParaRPr lang="en-US" dirty="0"/>
          </a:p>
          <a:p>
            <a:r>
              <a:rPr lang="en-US" dirty="0"/>
              <a:t>When negative, </a:t>
            </a:r>
            <a:r>
              <a:rPr lang="en-US" dirty="0" smtClean="0"/>
              <a:t>they leave</a:t>
            </a:r>
            <a:endParaRPr lang="en-US" dirty="0"/>
          </a:p>
          <a:p>
            <a:r>
              <a:rPr lang="en-US" dirty="0"/>
              <a:t>So, in equilibrium profits are zero</a:t>
            </a:r>
          </a:p>
        </p:txBody>
      </p:sp>
    </p:spTree>
    <p:extLst>
      <p:ext uri="{BB962C8B-B14F-4D97-AF65-F5344CB8AC3E}">
        <p14:creationId xmlns:p14="http://schemas.microsoft.com/office/powerpoint/2010/main" val="89487668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Equation Model</a:t>
            </a:r>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1925537004"/>
              </p:ext>
            </p:extLst>
          </p:nvPr>
        </p:nvGraphicFramePr>
        <p:xfrm>
          <a:off x="1544158" y="3122612"/>
          <a:ext cx="3963946" cy="1928406"/>
        </p:xfrm>
        <a:graphic>
          <a:graphicData uri="http://schemas.openxmlformats.org/presentationml/2006/ole">
            <mc:AlternateContent xmlns:mc="http://schemas.openxmlformats.org/markup-compatibility/2006">
              <mc:Choice xmlns:v="urn:schemas-microsoft-com:vml" Requires="v">
                <p:oleObj spid="_x0000_s15370" name="Equation" r:id="rId4" imgW="939600" imgH="457200" progId="Equation.DSMT4">
                  <p:embed/>
                </p:oleObj>
              </mc:Choice>
              <mc:Fallback>
                <p:oleObj name="Equation" r:id="rId4" imgW="939600" imgH="457200" progId="Equation.DSMT4">
                  <p:embed/>
                  <p:pic>
                    <p:nvPicPr>
                      <p:cNvPr id="0" name=""/>
                      <p:cNvPicPr/>
                      <p:nvPr/>
                    </p:nvPicPr>
                    <p:blipFill>
                      <a:blip r:embed="rId5"/>
                      <a:stretch>
                        <a:fillRect/>
                      </a:stretch>
                    </p:blipFill>
                    <p:spPr>
                      <a:xfrm>
                        <a:off x="1544158" y="3122612"/>
                        <a:ext cx="3963946" cy="1928406"/>
                      </a:xfrm>
                      <a:prstGeom prst="rect">
                        <a:avLst/>
                      </a:prstGeom>
                    </p:spPr>
                  </p:pic>
                </p:oleObj>
              </mc:Fallback>
            </mc:AlternateContent>
          </a:graphicData>
        </a:graphic>
      </p:graphicFrame>
    </p:spTree>
    <p:extLst>
      <p:ext uri="{BB962C8B-B14F-4D97-AF65-F5344CB8AC3E}">
        <p14:creationId xmlns:p14="http://schemas.microsoft.com/office/powerpoint/2010/main" val="414985156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r>
              <a:rPr lang="en-US"/>
              <a:t>Steady State</a:t>
            </a:r>
          </a:p>
        </p:txBody>
      </p:sp>
      <p:sp>
        <p:nvSpPr>
          <p:cNvPr id="45059" name="Rectangle 3" descr="Rectangle: Click to edit Master text styles&#10;Second level&#10;Third level&#10;Fourth level&#10;Fifth level"/>
          <p:cNvSpPr>
            <a:spLocks noGrp="1" noChangeArrowheads="1"/>
          </p:cNvSpPr>
          <p:nvPr>
            <p:ph type="body" idx="1"/>
          </p:nvPr>
        </p:nvSpPr>
        <p:spPr/>
        <p:txBody>
          <a:bodyPr/>
          <a:lstStyle/>
          <a:p>
            <a:r>
              <a:rPr lang="en-US"/>
              <a:t>When the stock does not change over time the fishery is said to have reached steady state.</a:t>
            </a:r>
          </a:p>
          <a:p>
            <a:r>
              <a:rPr lang="en-US"/>
              <a:t>We will investigate steady states.</a:t>
            </a:r>
          </a:p>
        </p:txBody>
      </p:sp>
    </p:spTree>
    <p:extLst>
      <p:ext uri="{BB962C8B-B14F-4D97-AF65-F5344CB8AC3E}">
        <p14:creationId xmlns:p14="http://schemas.microsoft.com/office/powerpoint/2010/main" val="234155271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r>
              <a:rPr lang="en-US"/>
              <a:t>When Stock Doesn’t Change	</a:t>
            </a:r>
          </a:p>
        </p:txBody>
      </p:sp>
      <p:sp>
        <p:nvSpPr>
          <p:cNvPr id="46083" name="Rectangle 3" descr="Rectangle: Click to edit Master text styles&#10;Second level&#10;Third level&#10;Fourth level&#10;Fifth level"/>
          <p:cNvSpPr>
            <a:spLocks noGrp="1" noChangeArrowheads="1"/>
          </p:cNvSpPr>
          <p:nvPr>
            <p:ph type="body" idx="1"/>
          </p:nvPr>
        </p:nvSpPr>
        <p:spPr/>
        <p:txBody>
          <a:bodyPr/>
          <a:lstStyle/>
          <a:p>
            <a:r>
              <a:rPr lang="en-US" dirty="0"/>
              <a:t>The catch must be exactly the net growth.</a:t>
            </a:r>
          </a:p>
          <a:p>
            <a:pPr marL="457200" lvl="1" indent="0">
              <a:buNone/>
            </a:pPr>
            <a:r>
              <a:rPr lang="en-US" dirty="0" smtClean="0"/>
              <a:t>f(x</a:t>
            </a:r>
            <a:r>
              <a:rPr lang="en-US" dirty="0"/>
              <a:t>) = k E x</a:t>
            </a:r>
          </a:p>
        </p:txBody>
      </p:sp>
    </p:spTree>
    <p:extLst>
      <p:ext uri="{BB962C8B-B14F-4D97-AF65-F5344CB8AC3E}">
        <p14:creationId xmlns:p14="http://schemas.microsoft.com/office/powerpoint/2010/main" val="212485089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Steady state E(x)</a:t>
            </a:r>
            <a:endParaRPr lang="en-US" dirty="0"/>
          </a:p>
        </p:txBody>
      </p:sp>
      <p:sp>
        <p:nvSpPr>
          <p:cNvPr id="3" name="Content Placeholder 2"/>
          <p:cNvSpPr>
            <a:spLocks noGrp="1"/>
          </p:cNvSpPr>
          <p:nvPr>
            <p:ph idx="1"/>
          </p:nvPr>
        </p:nvSpPr>
        <p:spPr/>
        <p:txBody>
          <a:bodyPr/>
          <a:lstStyle/>
          <a:p>
            <a:r>
              <a:rPr lang="en-US" dirty="0" err="1" smtClean="0"/>
              <a:t>gx</a:t>
            </a:r>
            <a:r>
              <a:rPr lang="en-US" dirty="0" smtClean="0"/>
              <a:t>(1-x/K) = </a:t>
            </a:r>
            <a:r>
              <a:rPr lang="en-US" dirty="0" err="1" smtClean="0"/>
              <a:t>kEx</a:t>
            </a:r>
            <a:endParaRPr lang="en-US" dirty="0" smtClean="0"/>
          </a:p>
          <a:p>
            <a:r>
              <a:rPr lang="en-US" dirty="0" smtClean="0"/>
              <a:t>E = (g/k)(1-x/K)</a:t>
            </a:r>
          </a:p>
          <a:p>
            <a:endParaRPr lang="en-US" dirty="0"/>
          </a:p>
        </p:txBody>
      </p:sp>
    </p:spTree>
    <p:extLst>
      <p:ext uri="{BB962C8B-B14F-4D97-AF65-F5344CB8AC3E}">
        <p14:creationId xmlns:p14="http://schemas.microsoft.com/office/powerpoint/2010/main" val="32831348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Grazing	</a:t>
            </a:r>
            <a:endParaRPr lang="en-US" dirty="0"/>
          </a:p>
        </p:txBody>
      </p:sp>
      <p:sp>
        <p:nvSpPr>
          <p:cNvPr id="3" name="Text Placeholder 2"/>
          <p:cNvSpPr>
            <a:spLocks noGrp="1"/>
          </p:cNvSpPr>
          <p:nvPr>
            <p:ph type="body" idx="1"/>
          </p:nvPr>
        </p:nvSpPr>
        <p:spPr/>
        <p:txBody>
          <a:bodyPr/>
          <a:lstStyle/>
          <a:p>
            <a:endParaRPr lang="en-US"/>
          </a:p>
        </p:txBody>
      </p:sp>
      <p:sp>
        <p:nvSpPr>
          <p:cNvPr id="4" name="Content Placeholder 3"/>
          <p:cNvSpPr>
            <a:spLocks noGrp="1"/>
          </p:cNvSpPr>
          <p:nvPr>
            <p:ph sz="half" idx="2"/>
          </p:nvPr>
        </p:nvSpPr>
        <p:spPr/>
        <p:txBody>
          <a:bodyPr/>
          <a:lstStyle/>
          <a:p>
            <a:r>
              <a:rPr lang="en-US" dirty="0" smtClean="0"/>
              <a:t>Garret Hardin. Tragedy of the Commons.</a:t>
            </a:r>
          </a:p>
          <a:p>
            <a:endParaRPr lang="en-US" dirty="0"/>
          </a:p>
        </p:txBody>
      </p:sp>
      <p:sp>
        <p:nvSpPr>
          <p:cNvPr id="5" name="Text Placeholder 4"/>
          <p:cNvSpPr>
            <a:spLocks noGrp="1"/>
          </p:cNvSpPr>
          <p:nvPr>
            <p:ph type="body" sz="quarter" idx="3"/>
          </p:nvPr>
        </p:nvSpPr>
        <p:spPr/>
        <p:txBody>
          <a:bodyPr/>
          <a:lstStyle/>
          <a:p>
            <a:endParaRPr lang="en-US"/>
          </a:p>
        </p:txBody>
      </p:sp>
      <p:sp>
        <p:nvSpPr>
          <p:cNvPr id="6" name="Content Placeholder 5"/>
          <p:cNvSpPr>
            <a:spLocks noGrp="1"/>
          </p:cNvSpPr>
          <p:nvPr>
            <p:ph sz="quarter" idx="4"/>
          </p:nvPr>
        </p:nvSpPr>
        <p:spPr/>
        <p:txBody>
          <a:bodyPr/>
          <a:lstStyle/>
          <a:p>
            <a:endParaRPr lang="en-US" dirty="0"/>
          </a:p>
        </p:txBody>
      </p:sp>
      <p:pic>
        <p:nvPicPr>
          <p:cNvPr id="1027"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44008" y="2204864"/>
            <a:ext cx="3476625" cy="357901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6564581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r>
              <a:rPr lang="en-US"/>
              <a:t>How Can Profit Be Zero?</a:t>
            </a:r>
          </a:p>
        </p:txBody>
      </p:sp>
      <p:sp>
        <p:nvSpPr>
          <p:cNvPr id="49155" name="Rectangle 3" descr="Rectangle: Click to edit Master text styles&#10;Second level&#10;Third level&#10;Fourth level&#10;Fifth level"/>
          <p:cNvSpPr>
            <a:spLocks noGrp="1" noChangeArrowheads="1"/>
          </p:cNvSpPr>
          <p:nvPr>
            <p:ph type="body" idx="1"/>
          </p:nvPr>
        </p:nvSpPr>
        <p:spPr/>
        <p:txBody>
          <a:bodyPr/>
          <a:lstStyle/>
          <a:p>
            <a:pPr>
              <a:lnSpc>
                <a:spcPct val="90000"/>
              </a:lnSpc>
            </a:pPr>
            <a:r>
              <a:rPr lang="en-US" dirty="0"/>
              <a:t>The catch per trip depends upon the biomass of fish</a:t>
            </a:r>
          </a:p>
          <a:p>
            <a:pPr marL="457200" lvl="1" indent="0">
              <a:lnSpc>
                <a:spcPct val="90000"/>
              </a:lnSpc>
              <a:buNone/>
            </a:pPr>
            <a:r>
              <a:rPr lang="en-US" dirty="0"/>
              <a:t>h / E = k x</a:t>
            </a:r>
          </a:p>
          <a:p>
            <a:pPr>
              <a:lnSpc>
                <a:spcPct val="90000"/>
              </a:lnSpc>
            </a:pPr>
            <a:r>
              <a:rPr lang="en-US" dirty="0"/>
              <a:t>Lower biomass means less catch</a:t>
            </a:r>
          </a:p>
          <a:p>
            <a:pPr>
              <a:lnSpc>
                <a:spcPct val="90000"/>
              </a:lnSpc>
            </a:pPr>
            <a:r>
              <a:rPr lang="en-US" dirty="0"/>
              <a:t>Profit = Zero</a:t>
            </a:r>
          </a:p>
          <a:p>
            <a:pPr marL="457200" lvl="1" indent="0">
              <a:lnSpc>
                <a:spcPct val="90000"/>
              </a:lnSpc>
              <a:buNone/>
            </a:pPr>
            <a:r>
              <a:rPr lang="en-US" dirty="0"/>
              <a:t>p k x – c = 0</a:t>
            </a:r>
          </a:p>
          <a:p>
            <a:pPr marL="457200" lvl="1" indent="0">
              <a:lnSpc>
                <a:spcPct val="90000"/>
              </a:lnSpc>
              <a:buNone/>
            </a:pPr>
            <a:r>
              <a:rPr lang="en-US" dirty="0" err="1"/>
              <a:t>x</a:t>
            </a:r>
            <a:r>
              <a:rPr lang="en-US" baseline="30000" dirty="0" err="1"/>
              <a:t>open</a:t>
            </a:r>
            <a:r>
              <a:rPr lang="en-US" dirty="0"/>
              <a:t> = </a:t>
            </a:r>
            <a:r>
              <a:rPr lang="en-US" dirty="0" smtClean="0"/>
              <a:t>c/(</a:t>
            </a:r>
            <a:r>
              <a:rPr lang="en-US" dirty="0" err="1" smtClean="0"/>
              <a:t>pk</a:t>
            </a:r>
            <a:r>
              <a:rPr lang="en-US" dirty="0" smtClean="0"/>
              <a:t>)</a:t>
            </a:r>
            <a:endParaRPr lang="en-US" dirty="0"/>
          </a:p>
        </p:txBody>
      </p:sp>
    </p:spTree>
    <p:extLst>
      <p:ext uri="{BB962C8B-B14F-4D97-AF65-F5344CB8AC3E}">
        <p14:creationId xmlns:p14="http://schemas.microsoft.com/office/powerpoint/2010/main" val="173792905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Equilibrium in the E-x Plane</a:t>
            </a:r>
            <a:endParaRPr lang="en-US" dirty="0"/>
          </a:p>
        </p:txBody>
      </p:sp>
      <p:cxnSp>
        <p:nvCxnSpPr>
          <p:cNvPr id="5" name="Straight Connector 4"/>
          <p:cNvCxnSpPr/>
          <p:nvPr/>
        </p:nvCxnSpPr>
        <p:spPr bwMode="auto">
          <a:xfrm rot="5400000">
            <a:off x="-1066800" y="3810000"/>
            <a:ext cx="3962400" cy="158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 name="Straight Connector 6"/>
          <p:cNvCxnSpPr/>
          <p:nvPr/>
        </p:nvCxnSpPr>
        <p:spPr bwMode="auto">
          <a:xfrm>
            <a:off x="914400" y="5791200"/>
            <a:ext cx="5867400" cy="158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 name="Straight Connector 8"/>
          <p:cNvCxnSpPr/>
          <p:nvPr/>
        </p:nvCxnSpPr>
        <p:spPr bwMode="auto">
          <a:xfrm rot="5400000">
            <a:off x="1409700" y="3924300"/>
            <a:ext cx="3886200" cy="1588"/>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0" name="TextBox 9"/>
          <p:cNvSpPr txBox="1"/>
          <p:nvPr/>
        </p:nvSpPr>
        <p:spPr>
          <a:xfrm>
            <a:off x="2608330" y="6172200"/>
            <a:ext cx="1005403" cy="461665"/>
          </a:xfrm>
          <a:prstGeom prst="rect">
            <a:avLst/>
          </a:prstGeom>
          <a:noFill/>
        </p:spPr>
        <p:txBody>
          <a:bodyPr wrap="none" rtlCol="0">
            <a:spAutoFit/>
          </a:bodyPr>
          <a:lstStyle/>
          <a:p>
            <a:r>
              <a:rPr lang="en-US" dirty="0" smtClean="0"/>
              <a:t>c/(</a:t>
            </a:r>
            <a:r>
              <a:rPr lang="en-US" dirty="0" err="1" smtClean="0"/>
              <a:t>pk</a:t>
            </a:r>
            <a:r>
              <a:rPr lang="en-US" dirty="0" smtClean="0"/>
              <a:t>)</a:t>
            </a:r>
            <a:endParaRPr lang="en-US" dirty="0"/>
          </a:p>
        </p:txBody>
      </p:sp>
      <p:sp>
        <p:nvSpPr>
          <p:cNvPr id="11" name="TextBox 10"/>
          <p:cNvSpPr txBox="1"/>
          <p:nvPr/>
        </p:nvSpPr>
        <p:spPr>
          <a:xfrm>
            <a:off x="6629580" y="6096000"/>
            <a:ext cx="336952" cy="461665"/>
          </a:xfrm>
          <a:prstGeom prst="rect">
            <a:avLst/>
          </a:prstGeom>
          <a:noFill/>
        </p:spPr>
        <p:txBody>
          <a:bodyPr wrap="none" rtlCol="0">
            <a:spAutoFit/>
          </a:bodyPr>
          <a:lstStyle/>
          <a:p>
            <a:r>
              <a:rPr lang="en-US" dirty="0" smtClean="0"/>
              <a:t>x</a:t>
            </a:r>
            <a:endParaRPr lang="en-US" dirty="0"/>
          </a:p>
        </p:txBody>
      </p:sp>
      <p:sp>
        <p:nvSpPr>
          <p:cNvPr id="12" name="TextBox 11"/>
          <p:cNvSpPr txBox="1"/>
          <p:nvPr/>
        </p:nvSpPr>
        <p:spPr>
          <a:xfrm>
            <a:off x="207941" y="1828800"/>
            <a:ext cx="357790" cy="461665"/>
          </a:xfrm>
          <a:prstGeom prst="rect">
            <a:avLst/>
          </a:prstGeom>
          <a:noFill/>
        </p:spPr>
        <p:txBody>
          <a:bodyPr wrap="none" rtlCol="0">
            <a:spAutoFit/>
          </a:bodyPr>
          <a:lstStyle/>
          <a:p>
            <a:r>
              <a:rPr lang="en-US" dirty="0" smtClean="0"/>
              <a:t>E</a:t>
            </a:r>
            <a:endParaRPr lang="en-US" dirty="0"/>
          </a:p>
        </p:txBody>
      </p:sp>
      <p:cxnSp>
        <p:nvCxnSpPr>
          <p:cNvPr id="14" name="Straight Connector 13"/>
          <p:cNvCxnSpPr/>
          <p:nvPr/>
        </p:nvCxnSpPr>
        <p:spPr bwMode="auto">
          <a:xfrm>
            <a:off x="914400" y="2743200"/>
            <a:ext cx="5486400" cy="304800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5" name="Rectangle 14"/>
          <p:cNvSpPr/>
          <p:nvPr/>
        </p:nvSpPr>
        <p:spPr>
          <a:xfrm>
            <a:off x="4038600" y="4267200"/>
            <a:ext cx="2413801" cy="461665"/>
          </a:xfrm>
          <a:prstGeom prst="rect">
            <a:avLst/>
          </a:prstGeom>
        </p:spPr>
        <p:txBody>
          <a:bodyPr wrap="none">
            <a:spAutoFit/>
          </a:bodyPr>
          <a:lstStyle/>
          <a:p>
            <a:r>
              <a:rPr lang="en-US" dirty="0" smtClean="0"/>
              <a:t>E = (g/k)(1-x/K)</a:t>
            </a:r>
          </a:p>
        </p:txBody>
      </p:sp>
    </p:spTree>
    <p:extLst>
      <p:ext uri="{BB962C8B-B14F-4D97-AF65-F5344CB8AC3E}">
        <p14:creationId xmlns:p14="http://schemas.microsoft.com/office/powerpoint/2010/main" val="87886811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Finding </a:t>
            </a:r>
            <a:r>
              <a:rPr lang="en-US" dirty="0" err="1" smtClean="0"/>
              <a:t>E</a:t>
            </a:r>
            <a:r>
              <a:rPr lang="en-US" baseline="30000" dirty="0" err="1" smtClean="0"/>
              <a:t>open</a:t>
            </a:r>
            <a:endParaRPr lang="en-US" dirty="0"/>
          </a:p>
        </p:txBody>
      </p:sp>
      <p:sp>
        <p:nvSpPr>
          <p:cNvPr id="3" name="Content Placeholder 2"/>
          <p:cNvSpPr>
            <a:spLocks noGrp="1"/>
          </p:cNvSpPr>
          <p:nvPr>
            <p:ph idx="1"/>
          </p:nvPr>
        </p:nvSpPr>
        <p:spPr/>
        <p:txBody>
          <a:bodyPr/>
          <a:lstStyle/>
          <a:p>
            <a:r>
              <a:rPr lang="en-US" dirty="0" smtClean="0"/>
              <a:t>E = (g/k)(1-x/K)</a:t>
            </a:r>
          </a:p>
          <a:p>
            <a:r>
              <a:rPr lang="en-US" dirty="0" err="1" smtClean="0"/>
              <a:t>E</a:t>
            </a:r>
            <a:r>
              <a:rPr lang="en-US" baseline="30000" dirty="0" err="1" smtClean="0"/>
              <a:t>open</a:t>
            </a:r>
            <a:r>
              <a:rPr lang="en-US" dirty="0"/>
              <a:t> </a:t>
            </a:r>
            <a:r>
              <a:rPr lang="en-US" dirty="0" smtClean="0"/>
              <a:t>= (g/k)(1-c/(</a:t>
            </a:r>
            <a:r>
              <a:rPr lang="en-US" dirty="0" err="1" smtClean="0"/>
              <a:t>pkK</a:t>
            </a:r>
            <a:r>
              <a:rPr lang="en-US" dirty="0" smtClean="0"/>
              <a:t>) )</a:t>
            </a:r>
            <a:endParaRPr lang="en-US" dirty="0"/>
          </a:p>
        </p:txBody>
      </p:sp>
    </p:spTree>
    <p:extLst>
      <p:ext uri="{BB962C8B-B14F-4D97-AF65-F5344CB8AC3E}">
        <p14:creationId xmlns:p14="http://schemas.microsoft.com/office/powerpoint/2010/main" val="309132146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r>
              <a:rPr lang="en-US"/>
              <a:t>Recap…	</a:t>
            </a:r>
          </a:p>
        </p:txBody>
      </p:sp>
      <p:sp>
        <p:nvSpPr>
          <p:cNvPr id="50179" name="Rectangle 3" descr="Rectangle: Click to edit Master text styles&#10;Second level&#10;Third level&#10;Fourth level&#10;Fifth level"/>
          <p:cNvSpPr>
            <a:spLocks noGrp="1" noChangeArrowheads="1"/>
          </p:cNvSpPr>
          <p:nvPr>
            <p:ph type="body" idx="1"/>
          </p:nvPr>
        </p:nvSpPr>
        <p:spPr/>
        <p:txBody>
          <a:bodyPr/>
          <a:lstStyle/>
          <a:p>
            <a:r>
              <a:rPr lang="en-US"/>
              <a:t>Since fishers will enter the fishery until profits are driven to zero,</a:t>
            </a:r>
          </a:p>
          <a:p>
            <a:r>
              <a:rPr lang="en-US"/>
              <a:t>It must be the the steady state biomass of fish is such that the catch from a fishing trip just pays the costs of the trip.</a:t>
            </a:r>
          </a:p>
        </p:txBody>
      </p:sp>
    </p:spTree>
    <p:extLst>
      <p:ext uri="{BB962C8B-B14F-4D97-AF65-F5344CB8AC3E}">
        <p14:creationId xmlns:p14="http://schemas.microsoft.com/office/powerpoint/2010/main" val="97725560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r>
              <a:rPr lang="en-US" dirty="0"/>
              <a:t>Catch and </a:t>
            </a:r>
            <a:r>
              <a:rPr lang="en-US" dirty="0" smtClean="0"/>
              <a:t>Cost: Steady State</a:t>
            </a:r>
            <a:endParaRPr lang="en-US" dirty="0"/>
          </a:p>
        </p:txBody>
      </p:sp>
      <p:sp>
        <p:nvSpPr>
          <p:cNvPr id="51204" name="Line 4"/>
          <p:cNvSpPr>
            <a:spLocks noChangeShapeType="1"/>
          </p:cNvSpPr>
          <p:nvPr/>
        </p:nvSpPr>
        <p:spPr bwMode="auto">
          <a:xfrm>
            <a:off x="2133600" y="2133600"/>
            <a:ext cx="0" cy="3352800"/>
          </a:xfrm>
          <a:prstGeom prst="line">
            <a:avLst/>
          </a:prstGeom>
          <a:noFill/>
          <a:ln w="9525">
            <a:solidFill>
              <a:schemeClr val="tx1"/>
            </a:solidFill>
            <a:round/>
            <a:headEnd/>
            <a:tailEnd/>
          </a:ln>
          <a:effectLst/>
        </p:spPr>
        <p:txBody>
          <a:bodyPr wrap="none"/>
          <a:lstStyle/>
          <a:p>
            <a:endParaRPr lang="en-US"/>
          </a:p>
        </p:txBody>
      </p:sp>
      <p:sp>
        <p:nvSpPr>
          <p:cNvPr id="51205" name="Line 5"/>
          <p:cNvSpPr>
            <a:spLocks noChangeShapeType="1"/>
          </p:cNvSpPr>
          <p:nvPr/>
        </p:nvSpPr>
        <p:spPr bwMode="auto">
          <a:xfrm>
            <a:off x="2133600" y="5486400"/>
            <a:ext cx="4800600" cy="0"/>
          </a:xfrm>
          <a:prstGeom prst="line">
            <a:avLst/>
          </a:prstGeom>
          <a:noFill/>
          <a:ln w="9525">
            <a:solidFill>
              <a:schemeClr val="tx1"/>
            </a:solidFill>
            <a:round/>
            <a:headEnd/>
            <a:tailEnd/>
          </a:ln>
          <a:effectLst/>
        </p:spPr>
        <p:txBody>
          <a:bodyPr wrap="none"/>
          <a:lstStyle/>
          <a:p>
            <a:endParaRPr lang="en-US"/>
          </a:p>
        </p:txBody>
      </p:sp>
      <p:sp>
        <p:nvSpPr>
          <p:cNvPr id="51206" name="Freeform 6"/>
          <p:cNvSpPr>
            <a:spLocks/>
          </p:cNvSpPr>
          <p:nvPr/>
        </p:nvSpPr>
        <p:spPr bwMode="auto">
          <a:xfrm>
            <a:off x="2133600" y="2133600"/>
            <a:ext cx="3352800" cy="3352800"/>
          </a:xfrm>
          <a:custGeom>
            <a:avLst/>
            <a:gdLst/>
            <a:ahLst/>
            <a:cxnLst>
              <a:cxn ang="0">
                <a:pos x="0" y="2112"/>
              </a:cxn>
              <a:cxn ang="0">
                <a:pos x="1056" y="0"/>
              </a:cxn>
              <a:cxn ang="0">
                <a:pos x="2112" y="2112"/>
              </a:cxn>
            </a:cxnLst>
            <a:rect l="0" t="0" r="r" b="b"/>
            <a:pathLst>
              <a:path w="2112" h="2112">
                <a:moveTo>
                  <a:pt x="0" y="2112"/>
                </a:moveTo>
                <a:cubicBezTo>
                  <a:pt x="352" y="1056"/>
                  <a:pt x="704" y="0"/>
                  <a:pt x="1056" y="0"/>
                </a:cubicBezTo>
                <a:cubicBezTo>
                  <a:pt x="1408" y="0"/>
                  <a:pt x="1944" y="1760"/>
                  <a:pt x="2112" y="2112"/>
                </a:cubicBezTo>
              </a:path>
            </a:pathLst>
          </a:custGeom>
          <a:noFill/>
          <a:ln w="9525">
            <a:solidFill>
              <a:schemeClr val="tx1"/>
            </a:solidFill>
            <a:round/>
            <a:headEnd/>
            <a:tailEnd/>
          </a:ln>
          <a:effectLst/>
        </p:spPr>
        <p:txBody>
          <a:bodyPr wrap="none"/>
          <a:lstStyle/>
          <a:p>
            <a:endParaRPr lang="en-US"/>
          </a:p>
        </p:txBody>
      </p:sp>
      <p:sp>
        <p:nvSpPr>
          <p:cNvPr id="51207" name="Text Box 7"/>
          <p:cNvSpPr txBox="1">
            <a:spLocks noChangeArrowheads="1"/>
          </p:cNvSpPr>
          <p:nvPr/>
        </p:nvSpPr>
        <p:spPr bwMode="auto">
          <a:xfrm>
            <a:off x="990600" y="2743200"/>
            <a:ext cx="1125538" cy="1552575"/>
          </a:xfrm>
          <a:prstGeom prst="rect">
            <a:avLst/>
          </a:prstGeom>
          <a:noFill/>
          <a:ln w="9525">
            <a:noFill/>
            <a:miter lim="800000"/>
            <a:headEnd/>
            <a:tailEnd/>
          </a:ln>
          <a:effectLst/>
        </p:spPr>
        <p:txBody>
          <a:bodyPr wrap="none">
            <a:spAutoFit/>
          </a:bodyPr>
          <a:lstStyle/>
          <a:p>
            <a:pPr algn="l"/>
            <a:r>
              <a:rPr lang="en-US"/>
              <a:t>F(x)</a:t>
            </a:r>
          </a:p>
          <a:p>
            <a:pPr algn="l"/>
            <a:r>
              <a:rPr lang="en-US"/>
              <a:t>growth</a:t>
            </a:r>
          </a:p>
          <a:p>
            <a:pPr algn="l"/>
            <a:r>
              <a:rPr lang="en-US"/>
              <a:t>and </a:t>
            </a:r>
          </a:p>
          <a:p>
            <a:pPr algn="l"/>
            <a:r>
              <a:rPr lang="en-US"/>
              <a:t>catch</a:t>
            </a:r>
          </a:p>
        </p:txBody>
      </p:sp>
      <p:sp>
        <p:nvSpPr>
          <p:cNvPr id="51208" name="Text Box 8"/>
          <p:cNvSpPr txBox="1">
            <a:spLocks noChangeArrowheads="1"/>
          </p:cNvSpPr>
          <p:nvPr/>
        </p:nvSpPr>
        <p:spPr bwMode="auto">
          <a:xfrm>
            <a:off x="6019800" y="5562600"/>
            <a:ext cx="1222375" cy="457200"/>
          </a:xfrm>
          <a:prstGeom prst="rect">
            <a:avLst/>
          </a:prstGeom>
          <a:noFill/>
          <a:ln w="9525">
            <a:noFill/>
            <a:miter lim="800000"/>
            <a:headEnd/>
            <a:tailEnd/>
          </a:ln>
          <a:effectLst/>
        </p:spPr>
        <p:txBody>
          <a:bodyPr wrap="none">
            <a:spAutoFit/>
          </a:bodyPr>
          <a:lstStyle/>
          <a:p>
            <a:pPr algn="l"/>
            <a:r>
              <a:rPr lang="en-US"/>
              <a:t>x  stock</a:t>
            </a:r>
          </a:p>
        </p:txBody>
      </p:sp>
      <p:sp>
        <p:nvSpPr>
          <p:cNvPr id="51209" name="Text Box 9"/>
          <p:cNvSpPr txBox="1">
            <a:spLocks noChangeArrowheads="1"/>
          </p:cNvSpPr>
          <p:nvPr/>
        </p:nvSpPr>
        <p:spPr bwMode="auto">
          <a:xfrm>
            <a:off x="2286000" y="5562600"/>
            <a:ext cx="1005403" cy="461665"/>
          </a:xfrm>
          <a:prstGeom prst="rect">
            <a:avLst/>
          </a:prstGeom>
          <a:noFill/>
          <a:ln w="9525" cap="rnd">
            <a:solidFill>
              <a:schemeClr val="tx1"/>
            </a:solidFill>
            <a:prstDash val="sysDot"/>
            <a:miter lim="800000"/>
            <a:headEnd/>
            <a:tailEnd/>
          </a:ln>
          <a:effectLst/>
        </p:spPr>
        <p:txBody>
          <a:bodyPr wrap="none">
            <a:spAutoFit/>
          </a:bodyPr>
          <a:lstStyle/>
          <a:p>
            <a:pPr algn="l"/>
            <a:r>
              <a:rPr lang="en-US" dirty="0"/>
              <a:t>c</a:t>
            </a:r>
            <a:r>
              <a:rPr lang="en-US" dirty="0" smtClean="0"/>
              <a:t>/(</a:t>
            </a:r>
            <a:r>
              <a:rPr lang="en-US" dirty="0" err="1" smtClean="0"/>
              <a:t>pk</a:t>
            </a:r>
            <a:r>
              <a:rPr lang="en-US" dirty="0" smtClean="0"/>
              <a:t>)</a:t>
            </a:r>
            <a:endParaRPr lang="en-US" dirty="0"/>
          </a:p>
        </p:txBody>
      </p:sp>
      <p:grpSp>
        <p:nvGrpSpPr>
          <p:cNvPr id="51212" name="Group 12"/>
          <p:cNvGrpSpPr>
            <a:grpSpLocks/>
          </p:cNvGrpSpPr>
          <p:nvPr/>
        </p:nvGrpSpPr>
        <p:grpSpPr bwMode="auto">
          <a:xfrm>
            <a:off x="2133600" y="3581400"/>
            <a:ext cx="685800" cy="1905000"/>
            <a:chOff x="1344" y="2256"/>
            <a:chExt cx="432" cy="1200"/>
          </a:xfrm>
        </p:grpSpPr>
        <p:sp>
          <p:nvSpPr>
            <p:cNvPr id="51210" name="Line 10"/>
            <p:cNvSpPr>
              <a:spLocks noChangeShapeType="1"/>
            </p:cNvSpPr>
            <p:nvPr/>
          </p:nvSpPr>
          <p:spPr bwMode="auto">
            <a:xfrm>
              <a:off x="1776" y="2256"/>
              <a:ext cx="0" cy="1200"/>
            </a:xfrm>
            <a:prstGeom prst="line">
              <a:avLst/>
            </a:prstGeom>
            <a:noFill/>
            <a:ln w="9525">
              <a:solidFill>
                <a:schemeClr val="tx2"/>
              </a:solidFill>
              <a:round/>
              <a:headEnd/>
              <a:tailEnd/>
            </a:ln>
            <a:effectLst/>
          </p:spPr>
          <p:txBody>
            <a:bodyPr wrap="none"/>
            <a:lstStyle/>
            <a:p>
              <a:endParaRPr lang="en-US"/>
            </a:p>
          </p:txBody>
        </p:sp>
        <p:sp>
          <p:nvSpPr>
            <p:cNvPr id="51211" name="Line 11"/>
            <p:cNvSpPr>
              <a:spLocks noChangeShapeType="1"/>
            </p:cNvSpPr>
            <p:nvPr/>
          </p:nvSpPr>
          <p:spPr bwMode="auto">
            <a:xfrm flipH="1">
              <a:off x="1344" y="2256"/>
              <a:ext cx="432" cy="0"/>
            </a:xfrm>
            <a:prstGeom prst="line">
              <a:avLst/>
            </a:prstGeom>
            <a:noFill/>
            <a:ln w="9525">
              <a:solidFill>
                <a:schemeClr val="tx2"/>
              </a:solidFill>
              <a:round/>
              <a:headEnd/>
              <a:tailEnd/>
            </a:ln>
            <a:effectLst/>
          </p:spPr>
          <p:txBody>
            <a:bodyPr wrap="none"/>
            <a:lstStyle/>
            <a:p>
              <a:endParaRPr lang="en-US"/>
            </a:p>
          </p:txBody>
        </p:sp>
      </p:grpSp>
      <p:grpSp>
        <p:nvGrpSpPr>
          <p:cNvPr id="51213" name="Group 13"/>
          <p:cNvGrpSpPr>
            <a:grpSpLocks/>
          </p:cNvGrpSpPr>
          <p:nvPr/>
        </p:nvGrpSpPr>
        <p:grpSpPr bwMode="auto">
          <a:xfrm>
            <a:off x="2133600" y="2819400"/>
            <a:ext cx="1066800" cy="2667000"/>
            <a:chOff x="1344" y="2256"/>
            <a:chExt cx="432" cy="1200"/>
          </a:xfrm>
        </p:grpSpPr>
        <p:sp>
          <p:nvSpPr>
            <p:cNvPr id="51214" name="Line 14"/>
            <p:cNvSpPr>
              <a:spLocks noChangeShapeType="1"/>
            </p:cNvSpPr>
            <p:nvPr/>
          </p:nvSpPr>
          <p:spPr bwMode="auto">
            <a:xfrm>
              <a:off x="1776" y="2256"/>
              <a:ext cx="0" cy="1200"/>
            </a:xfrm>
            <a:prstGeom prst="line">
              <a:avLst/>
            </a:prstGeom>
            <a:noFill/>
            <a:ln w="9525">
              <a:solidFill>
                <a:schemeClr val="tx2"/>
              </a:solidFill>
              <a:round/>
              <a:headEnd/>
              <a:tailEnd/>
            </a:ln>
            <a:effectLst/>
          </p:spPr>
          <p:txBody>
            <a:bodyPr wrap="none"/>
            <a:lstStyle/>
            <a:p>
              <a:endParaRPr lang="en-US"/>
            </a:p>
          </p:txBody>
        </p:sp>
        <p:sp>
          <p:nvSpPr>
            <p:cNvPr id="51215" name="Line 15"/>
            <p:cNvSpPr>
              <a:spLocks noChangeShapeType="1"/>
            </p:cNvSpPr>
            <p:nvPr/>
          </p:nvSpPr>
          <p:spPr bwMode="auto">
            <a:xfrm flipH="1">
              <a:off x="1344" y="2256"/>
              <a:ext cx="432" cy="0"/>
            </a:xfrm>
            <a:prstGeom prst="line">
              <a:avLst/>
            </a:prstGeom>
            <a:noFill/>
            <a:ln w="9525">
              <a:solidFill>
                <a:schemeClr val="tx2"/>
              </a:solidFill>
              <a:round/>
              <a:headEnd/>
              <a:tailEnd/>
            </a:ln>
            <a:effectLst/>
          </p:spPr>
          <p:txBody>
            <a:bodyPr wrap="none"/>
            <a:lstStyle/>
            <a:p>
              <a:endParaRPr lang="en-US"/>
            </a:p>
          </p:txBody>
        </p:sp>
      </p:grpSp>
      <p:grpSp>
        <p:nvGrpSpPr>
          <p:cNvPr id="51216" name="Group 16"/>
          <p:cNvGrpSpPr>
            <a:grpSpLocks/>
          </p:cNvGrpSpPr>
          <p:nvPr/>
        </p:nvGrpSpPr>
        <p:grpSpPr bwMode="auto">
          <a:xfrm>
            <a:off x="2133600" y="2133600"/>
            <a:ext cx="1676400" cy="3352800"/>
            <a:chOff x="1344" y="2256"/>
            <a:chExt cx="432" cy="1200"/>
          </a:xfrm>
        </p:grpSpPr>
        <p:sp>
          <p:nvSpPr>
            <p:cNvPr id="51217" name="Line 17"/>
            <p:cNvSpPr>
              <a:spLocks noChangeShapeType="1"/>
            </p:cNvSpPr>
            <p:nvPr/>
          </p:nvSpPr>
          <p:spPr bwMode="auto">
            <a:xfrm>
              <a:off x="1776" y="2256"/>
              <a:ext cx="0" cy="1200"/>
            </a:xfrm>
            <a:prstGeom prst="line">
              <a:avLst/>
            </a:prstGeom>
            <a:noFill/>
            <a:ln w="9525">
              <a:solidFill>
                <a:schemeClr val="tx2"/>
              </a:solidFill>
              <a:round/>
              <a:headEnd/>
              <a:tailEnd/>
            </a:ln>
            <a:effectLst/>
          </p:spPr>
          <p:txBody>
            <a:bodyPr wrap="none"/>
            <a:lstStyle/>
            <a:p>
              <a:endParaRPr lang="en-US"/>
            </a:p>
          </p:txBody>
        </p:sp>
        <p:sp>
          <p:nvSpPr>
            <p:cNvPr id="51218" name="Line 18"/>
            <p:cNvSpPr>
              <a:spLocks noChangeShapeType="1"/>
            </p:cNvSpPr>
            <p:nvPr/>
          </p:nvSpPr>
          <p:spPr bwMode="auto">
            <a:xfrm flipH="1">
              <a:off x="1344" y="2256"/>
              <a:ext cx="432" cy="0"/>
            </a:xfrm>
            <a:prstGeom prst="line">
              <a:avLst/>
            </a:prstGeom>
            <a:noFill/>
            <a:ln w="9525">
              <a:solidFill>
                <a:schemeClr val="tx2"/>
              </a:solidFill>
              <a:round/>
              <a:headEnd/>
              <a:tailEnd/>
            </a:ln>
            <a:effectLst/>
          </p:spPr>
          <p:txBody>
            <a:bodyPr wrap="none"/>
            <a:lstStyle/>
            <a:p>
              <a:endParaRPr lang="en-US"/>
            </a:p>
          </p:txBody>
        </p:sp>
      </p:grpSp>
      <p:grpSp>
        <p:nvGrpSpPr>
          <p:cNvPr id="51219" name="Group 19"/>
          <p:cNvGrpSpPr>
            <a:grpSpLocks/>
          </p:cNvGrpSpPr>
          <p:nvPr/>
        </p:nvGrpSpPr>
        <p:grpSpPr bwMode="auto">
          <a:xfrm>
            <a:off x="2133600" y="3962400"/>
            <a:ext cx="2743200" cy="1524000"/>
            <a:chOff x="1344" y="2256"/>
            <a:chExt cx="432" cy="1200"/>
          </a:xfrm>
        </p:grpSpPr>
        <p:sp>
          <p:nvSpPr>
            <p:cNvPr id="51220" name="Line 20"/>
            <p:cNvSpPr>
              <a:spLocks noChangeShapeType="1"/>
            </p:cNvSpPr>
            <p:nvPr/>
          </p:nvSpPr>
          <p:spPr bwMode="auto">
            <a:xfrm>
              <a:off x="1776" y="2256"/>
              <a:ext cx="0" cy="1200"/>
            </a:xfrm>
            <a:prstGeom prst="line">
              <a:avLst/>
            </a:prstGeom>
            <a:noFill/>
            <a:ln w="9525">
              <a:solidFill>
                <a:schemeClr val="tx2"/>
              </a:solidFill>
              <a:round/>
              <a:headEnd/>
              <a:tailEnd/>
            </a:ln>
            <a:effectLst/>
          </p:spPr>
          <p:txBody>
            <a:bodyPr wrap="none"/>
            <a:lstStyle/>
            <a:p>
              <a:endParaRPr lang="en-US"/>
            </a:p>
          </p:txBody>
        </p:sp>
        <p:sp>
          <p:nvSpPr>
            <p:cNvPr id="51221" name="Line 21"/>
            <p:cNvSpPr>
              <a:spLocks noChangeShapeType="1"/>
            </p:cNvSpPr>
            <p:nvPr/>
          </p:nvSpPr>
          <p:spPr bwMode="auto">
            <a:xfrm flipH="1">
              <a:off x="1344" y="2256"/>
              <a:ext cx="432" cy="0"/>
            </a:xfrm>
            <a:prstGeom prst="line">
              <a:avLst/>
            </a:prstGeom>
            <a:noFill/>
            <a:ln w="9525">
              <a:solidFill>
                <a:schemeClr val="tx2"/>
              </a:solidFill>
              <a:round/>
              <a:headEnd/>
              <a:tailEnd/>
            </a:ln>
            <a:effectLst/>
          </p:spPr>
          <p:txBody>
            <a:bodyPr wrap="none"/>
            <a:lstStyle/>
            <a:p>
              <a:endParaRPr lang="en-US"/>
            </a:p>
          </p:txBody>
        </p:sp>
      </p:grpSp>
      <p:sp>
        <p:nvSpPr>
          <p:cNvPr id="51222" name="Text Box 22"/>
          <p:cNvSpPr txBox="1">
            <a:spLocks noChangeArrowheads="1"/>
          </p:cNvSpPr>
          <p:nvPr/>
        </p:nvSpPr>
        <p:spPr bwMode="auto">
          <a:xfrm>
            <a:off x="5638800" y="1447800"/>
            <a:ext cx="2590800" cy="1187450"/>
          </a:xfrm>
          <a:prstGeom prst="rect">
            <a:avLst/>
          </a:prstGeom>
          <a:noFill/>
          <a:ln w="9525">
            <a:noFill/>
            <a:miter lim="800000"/>
            <a:headEnd/>
            <a:tailEnd/>
          </a:ln>
          <a:effectLst/>
        </p:spPr>
        <p:txBody>
          <a:bodyPr>
            <a:spAutoFit/>
          </a:bodyPr>
          <a:lstStyle/>
          <a:p>
            <a:pPr algn="l">
              <a:spcBef>
                <a:spcPct val="50000"/>
              </a:spcBef>
            </a:pPr>
            <a:r>
              <a:rPr lang="en-US"/>
              <a:t>As Cost goes up the Catch rises and then falls</a:t>
            </a:r>
          </a:p>
        </p:txBody>
      </p:sp>
    </p:spTree>
    <p:extLst>
      <p:ext uri="{BB962C8B-B14F-4D97-AF65-F5344CB8AC3E}">
        <p14:creationId xmlns:p14="http://schemas.microsoft.com/office/powerpoint/2010/main" val="29760117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51212"/>
                                        </p:tgtEl>
                                        <p:attrNameLst>
                                          <p:attrName>style.visibility</p:attrName>
                                        </p:attrNameLst>
                                      </p:cBhvr>
                                      <p:to>
                                        <p:strVal val="visible"/>
                                      </p:to>
                                    </p:set>
                                    <p:anim calcmode="lin" valueType="num">
                                      <p:cBhvr additive="base">
                                        <p:cTn id="7" dur="500" fill="hold"/>
                                        <p:tgtEl>
                                          <p:spTgt spid="51212"/>
                                        </p:tgtEl>
                                        <p:attrNameLst>
                                          <p:attrName>ppt_x</p:attrName>
                                        </p:attrNameLst>
                                      </p:cBhvr>
                                      <p:tavLst>
                                        <p:tav tm="0">
                                          <p:val>
                                            <p:strVal val="0-#ppt_w/2"/>
                                          </p:val>
                                        </p:tav>
                                        <p:tav tm="100000">
                                          <p:val>
                                            <p:strVal val="#ppt_x"/>
                                          </p:val>
                                        </p:tav>
                                      </p:tavLst>
                                    </p:anim>
                                    <p:anim calcmode="lin" valueType="num">
                                      <p:cBhvr additive="base">
                                        <p:cTn id="8" dur="500" fill="hold"/>
                                        <p:tgtEl>
                                          <p:spTgt spid="51212"/>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51212"/>
                                        </p:tgtEl>
                                        <p:attrNameLst>
                                          <p:attrName>ppt_c</p:attrName>
                                        </p:attrNameLst>
                                      </p:cBhvr>
                                      <p:to>
                                        <a:schemeClr val="accent1"/>
                                      </p:to>
                                    </p:animClr>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51213"/>
                                        </p:tgtEl>
                                        <p:attrNameLst>
                                          <p:attrName>style.visibility</p:attrName>
                                        </p:attrNameLst>
                                      </p:cBhvr>
                                      <p:to>
                                        <p:strVal val="visible"/>
                                      </p:to>
                                    </p:set>
                                    <p:anim calcmode="lin" valueType="num">
                                      <p:cBhvr additive="base">
                                        <p:cTn id="13" dur="500" fill="hold"/>
                                        <p:tgtEl>
                                          <p:spTgt spid="51213"/>
                                        </p:tgtEl>
                                        <p:attrNameLst>
                                          <p:attrName>ppt_x</p:attrName>
                                        </p:attrNameLst>
                                      </p:cBhvr>
                                      <p:tavLst>
                                        <p:tav tm="0">
                                          <p:val>
                                            <p:strVal val="0-#ppt_w/2"/>
                                          </p:val>
                                        </p:tav>
                                        <p:tav tm="100000">
                                          <p:val>
                                            <p:strVal val="#ppt_x"/>
                                          </p:val>
                                        </p:tav>
                                      </p:tavLst>
                                    </p:anim>
                                    <p:anim calcmode="lin" valueType="num">
                                      <p:cBhvr additive="base">
                                        <p:cTn id="14" dur="500" fill="hold"/>
                                        <p:tgtEl>
                                          <p:spTgt spid="51213"/>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51213"/>
                                        </p:tgtEl>
                                        <p:attrNameLst>
                                          <p:attrName>ppt_c</p:attrName>
                                        </p:attrNameLst>
                                      </p:cBhvr>
                                      <p:to>
                                        <a:schemeClr val="accent1"/>
                                      </p:to>
                                    </p:animClr>
                                  </p:sub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51216"/>
                                        </p:tgtEl>
                                        <p:attrNameLst>
                                          <p:attrName>style.visibility</p:attrName>
                                        </p:attrNameLst>
                                      </p:cBhvr>
                                      <p:to>
                                        <p:strVal val="visible"/>
                                      </p:to>
                                    </p:set>
                                    <p:anim calcmode="lin" valueType="num">
                                      <p:cBhvr additive="base">
                                        <p:cTn id="19" dur="500" fill="hold"/>
                                        <p:tgtEl>
                                          <p:spTgt spid="51216"/>
                                        </p:tgtEl>
                                        <p:attrNameLst>
                                          <p:attrName>ppt_x</p:attrName>
                                        </p:attrNameLst>
                                      </p:cBhvr>
                                      <p:tavLst>
                                        <p:tav tm="0">
                                          <p:val>
                                            <p:strVal val="0-#ppt_w/2"/>
                                          </p:val>
                                        </p:tav>
                                        <p:tav tm="100000">
                                          <p:val>
                                            <p:strVal val="#ppt_x"/>
                                          </p:val>
                                        </p:tav>
                                      </p:tavLst>
                                    </p:anim>
                                    <p:anim calcmode="lin" valueType="num">
                                      <p:cBhvr additive="base">
                                        <p:cTn id="20" dur="500" fill="hold"/>
                                        <p:tgtEl>
                                          <p:spTgt spid="51216"/>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51216"/>
                                        </p:tgtEl>
                                        <p:attrNameLst>
                                          <p:attrName>ppt_c</p:attrName>
                                        </p:attrNameLst>
                                      </p:cBhvr>
                                      <p:to>
                                        <a:schemeClr val="accent1"/>
                                      </p:to>
                                    </p:animClr>
                                  </p:sub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51219"/>
                                        </p:tgtEl>
                                        <p:attrNameLst>
                                          <p:attrName>style.visibility</p:attrName>
                                        </p:attrNameLst>
                                      </p:cBhvr>
                                      <p:to>
                                        <p:strVal val="visible"/>
                                      </p:to>
                                    </p:set>
                                    <p:anim calcmode="lin" valueType="num">
                                      <p:cBhvr additive="base">
                                        <p:cTn id="25" dur="500" fill="hold"/>
                                        <p:tgtEl>
                                          <p:spTgt spid="51219"/>
                                        </p:tgtEl>
                                        <p:attrNameLst>
                                          <p:attrName>ppt_x</p:attrName>
                                        </p:attrNameLst>
                                      </p:cBhvr>
                                      <p:tavLst>
                                        <p:tav tm="0">
                                          <p:val>
                                            <p:strVal val="0-#ppt_w/2"/>
                                          </p:val>
                                        </p:tav>
                                        <p:tav tm="100000">
                                          <p:val>
                                            <p:strVal val="#ppt_x"/>
                                          </p:val>
                                        </p:tav>
                                      </p:tavLst>
                                    </p:anim>
                                    <p:anim calcmode="lin" valueType="num">
                                      <p:cBhvr additive="base">
                                        <p:cTn id="26" dur="500" fill="hold"/>
                                        <p:tgtEl>
                                          <p:spTgt spid="51219"/>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51219"/>
                                        </p:tgtEl>
                                        <p:attrNameLst>
                                          <p:attrName>ppt_c</p:attrName>
                                        </p:attrNameLst>
                                      </p:cBhvr>
                                      <p:to>
                                        <a:schemeClr val="accent1"/>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Adjustment-the Phase Space</a:t>
            </a:r>
            <a:endParaRPr lang="en-US" dirty="0"/>
          </a:p>
        </p:txBody>
      </p:sp>
      <p:sp>
        <p:nvSpPr>
          <p:cNvPr id="3" name="Content Placeholder 2"/>
          <p:cNvSpPr>
            <a:spLocks noGrp="1"/>
          </p:cNvSpPr>
          <p:nvPr>
            <p:ph idx="1"/>
          </p:nvPr>
        </p:nvSpPr>
        <p:spPr/>
        <p:txBody>
          <a:bodyPr/>
          <a:lstStyle/>
          <a:p>
            <a:r>
              <a:rPr lang="en-US" dirty="0" smtClean="0"/>
              <a:t>The fishery is described by E and X</a:t>
            </a:r>
          </a:p>
          <a:p>
            <a:r>
              <a:rPr lang="en-US" dirty="0" smtClean="0"/>
              <a:t>Draw locus of E,X where E doesn’t change</a:t>
            </a:r>
          </a:p>
          <a:p>
            <a:r>
              <a:rPr lang="en-US" dirty="0" smtClean="0"/>
              <a:t>Draw locus of E,X where X doesn’t change</a:t>
            </a:r>
          </a:p>
          <a:p>
            <a:r>
              <a:rPr lang="en-US" dirty="0" smtClean="0"/>
              <a:t>Intersection is equilibrium</a:t>
            </a:r>
          </a:p>
          <a:p>
            <a:r>
              <a:rPr lang="en-US" dirty="0" smtClean="0"/>
              <a:t>Find direction of motion at all other places.</a:t>
            </a:r>
            <a:endParaRPr lang="en-US" dirty="0"/>
          </a:p>
        </p:txBody>
      </p:sp>
    </p:spTree>
    <p:extLst>
      <p:ext uri="{BB962C8B-B14F-4D97-AF65-F5344CB8AC3E}">
        <p14:creationId xmlns:p14="http://schemas.microsoft.com/office/powerpoint/2010/main" val="169963286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lstStyle/>
          <a:p>
            <a:r>
              <a:rPr lang="en-US"/>
              <a:t>Phase Space</a:t>
            </a:r>
          </a:p>
        </p:txBody>
      </p:sp>
      <p:sp>
        <p:nvSpPr>
          <p:cNvPr id="80899" name="Rectangle 3" descr="Rectangle: Click to edit Master text styles&#10;Second level&#10;Third level&#10;Fourth level&#10;Fifth level"/>
          <p:cNvSpPr>
            <a:spLocks noGrp="1" noChangeArrowheads="1"/>
          </p:cNvSpPr>
          <p:nvPr>
            <p:ph type="body" idx="1"/>
          </p:nvPr>
        </p:nvSpPr>
        <p:spPr/>
        <p:txBody>
          <a:bodyPr/>
          <a:lstStyle/>
          <a:p>
            <a:r>
              <a:rPr lang="en-US" dirty="0" err="1"/>
              <a:t>dx</a:t>
            </a:r>
            <a:r>
              <a:rPr lang="en-US" dirty="0"/>
              <a:t>/</a:t>
            </a:r>
            <a:r>
              <a:rPr lang="en-US" dirty="0" err="1"/>
              <a:t>dt</a:t>
            </a:r>
            <a:r>
              <a:rPr lang="en-US" dirty="0"/>
              <a:t> = f(x) – </a:t>
            </a:r>
            <a:r>
              <a:rPr lang="en-US" dirty="0" err="1"/>
              <a:t>kEx</a:t>
            </a:r>
            <a:r>
              <a:rPr lang="en-US" dirty="0"/>
              <a:t>= 0</a:t>
            </a:r>
          </a:p>
          <a:p>
            <a:pPr lvl="1"/>
            <a:r>
              <a:rPr lang="en-US" dirty="0"/>
              <a:t>Is equation for one isocline</a:t>
            </a:r>
          </a:p>
          <a:p>
            <a:pPr lvl="1"/>
            <a:r>
              <a:rPr lang="en-US" dirty="0"/>
              <a:t>We assume f is </a:t>
            </a:r>
            <a:r>
              <a:rPr lang="en-US" dirty="0" err="1"/>
              <a:t>gx</a:t>
            </a:r>
            <a:r>
              <a:rPr lang="en-US" dirty="0"/>
              <a:t>(1-x/K) </a:t>
            </a:r>
          </a:p>
          <a:p>
            <a:pPr marL="457200" lvl="1" indent="0">
              <a:buNone/>
            </a:pPr>
            <a:r>
              <a:rPr lang="en-US" dirty="0"/>
              <a:t>E = f</a:t>
            </a:r>
            <a:r>
              <a:rPr lang="en-US" dirty="0" smtClean="0"/>
              <a:t>/(</a:t>
            </a:r>
            <a:r>
              <a:rPr lang="en-US" dirty="0" err="1" smtClean="0"/>
              <a:t>xk</a:t>
            </a:r>
            <a:r>
              <a:rPr lang="en-US" dirty="0" smtClean="0"/>
              <a:t>) </a:t>
            </a:r>
            <a:r>
              <a:rPr lang="en-US" dirty="0"/>
              <a:t>is linear and downward sloping</a:t>
            </a:r>
          </a:p>
          <a:p>
            <a:r>
              <a:rPr lang="en-US" dirty="0" err="1"/>
              <a:t>dE</a:t>
            </a:r>
            <a:r>
              <a:rPr lang="en-US" dirty="0"/>
              <a:t>/</a:t>
            </a:r>
            <a:r>
              <a:rPr lang="en-US" dirty="0" err="1"/>
              <a:t>dt</a:t>
            </a:r>
            <a:r>
              <a:rPr lang="en-US" dirty="0"/>
              <a:t> = </a:t>
            </a:r>
            <a:r>
              <a:rPr lang="en-US" dirty="0" err="1"/>
              <a:t>pkx</a:t>
            </a:r>
            <a:r>
              <a:rPr lang="en-US" dirty="0"/>
              <a:t> – c=0</a:t>
            </a:r>
          </a:p>
          <a:p>
            <a:pPr marL="457200" lvl="1" indent="0">
              <a:buNone/>
            </a:pPr>
            <a:r>
              <a:rPr lang="en-US" dirty="0"/>
              <a:t>Is equation for other isocline</a:t>
            </a:r>
          </a:p>
          <a:p>
            <a:pPr marL="457200" lvl="1" indent="0">
              <a:buNone/>
            </a:pPr>
            <a:r>
              <a:rPr lang="en-US" dirty="0"/>
              <a:t>It is vertical line at x = c/</a:t>
            </a:r>
            <a:r>
              <a:rPr lang="en-US" dirty="0" err="1"/>
              <a:t>pk</a:t>
            </a:r>
            <a:endParaRPr lang="en-US" dirty="0"/>
          </a:p>
        </p:txBody>
      </p:sp>
    </p:spTree>
    <p:extLst>
      <p:ext uri="{BB962C8B-B14F-4D97-AF65-F5344CB8AC3E}">
        <p14:creationId xmlns:p14="http://schemas.microsoft.com/office/powerpoint/2010/main" val="400891577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5" name="Rectangle 5"/>
          <p:cNvSpPr>
            <a:spLocks noGrp="1" noChangeArrowheads="1"/>
          </p:cNvSpPr>
          <p:nvPr>
            <p:ph type="title"/>
          </p:nvPr>
        </p:nvSpPr>
        <p:spPr/>
        <p:txBody>
          <a:bodyPr/>
          <a:lstStyle/>
          <a:p>
            <a:r>
              <a:rPr lang="en-US" dirty="0" smtClean="0"/>
              <a:t>Direction of </a:t>
            </a:r>
            <a:r>
              <a:rPr lang="en-US" dirty="0" err="1" smtClean="0"/>
              <a:t>dE</a:t>
            </a:r>
            <a:r>
              <a:rPr lang="en-US" dirty="0" smtClean="0"/>
              <a:t>/</a:t>
            </a:r>
            <a:r>
              <a:rPr lang="en-US" dirty="0" err="1" smtClean="0"/>
              <a:t>dt</a:t>
            </a:r>
            <a:endParaRPr lang="en-US" dirty="0"/>
          </a:p>
        </p:txBody>
      </p:sp>
      <p:sp>
        <p:nvSpPr>
          <p:cNvPr id="81926" name="Line 6"/>
          <p:cNvSpPr>
            <a:spLocks noChangeShapeType="1"/>
          </p:cNvSpPr>
          <p:nvPr/>
        </p:nvSpPr>
        <p:spPr bwMode="auto">
          <a:xfrm>
            <a:off x="1219200" y="1828800"/>
            <a:ext cx="0" cy="4267200"/>
          </a:xfrm>
          <a:prstGeom prst="line">
            <a:avLst/>
          </a:prstGeom>
          <a:noFill/>
          <a:ln w="9525">
            <a:solidFill>
              <a:schemeClr val="tx1"/>
            </a:solidFill>
            <a:round/>
            <a:headEnd/>
            <a:tailEnd/>
          </a:ln>
          <a:effectLst/>
        </p:spPr>
        <p:txBody>
          <a:bodyPr wrap="none"/>
          <a:lstStyle/>
          <a:p>
            <a:endParaRPr lang="en-US"/>
          </a:p>
        </p:txBody>
      </p:sp>
      <p:sp>
        <p:nvSpPr>
          <p:cNvPr id="81927" name="Line 7"/>
          <p:cNvSpPr>
            <a:spLocks noChangeShapeType="1"/>
          </p:cNvSpPr>
          <p:nvPr/>
        </p:nvSpPr>
        <p:spPr bwMode="auto">
          <a:xfrm>
            <a:off x="1219200" y="6096000"/>
            <a:ext cx="6096000" cy="0"/>
          </a:xfrm>
          <a:prstGeom prst="line">
            <a:avLst/>
          </a:prstGeom>
          <a:noFill/>
          <a:ln w="9525">
            <a:solidFill>
              <a:schemeClr val="tx1"/>
            </a:solidFill>
            <a:round/>
            <a:headEnd/>
            <a:tailEnd/>
          </a:ln>
          <a:effectLst/>
        </p:spPr>
        <p:txBody>
          <a:bodyPr wrap="none"/>
          <a:lstStyle/>
          <a:p>
            <a:endParaRPr lang="en-US"/>
          </a:p>
        </p:txBody>
      </p:sp>
      <p:sp>
        <p:nvSpPr>
          <p:cNvPr id="81928" name="Line 8"/>
          <p:cNvSpPr>
            <a:spLocks noChangeShapeType="1"/>
          </p:cNvSpPr>
          <p:nvPr/>
        </p:nvSpPr>
        <p:spPr bwMode="auto">
          <a:xfrm>
            <a:off x="1219200" y="2743200"/>
            <a:ext cx="4953000" cy="3352800"/>
          </a:xfrm>
          <a:prstGeom prst="line">
            <a:avLst/>
          </a:prstGeom>
          <a:noFill/>
          <a:ln w="9525">
            <a:solidFill>
              <a:schemeClr val="tx1"/>
            </a:solidFill>
            <a:round/>
            <a:headEnd/>
            <a:tailEnd/>
          </a:ln>
          <a:effectLst/>
        </p:spPr>
        <p:txBody>
          <a:bodyPr wrap="none"/>
          <a:lstStyle/>
          <a:p>
            <a:endParaRPr lang="en-US"/>
          </a:p>
        </p:txBody>
      </p:sp>
      <p:sp>
        <p:nvSpPr>
          <p:cNvPr id="81929" name="Line 9"/>
          <p:cNvSpPr>
            <a:spLocks noChangeShapeType="1"/>
          </p:cNvSpPr>
          <p:nvPr/>
        </p:nvSpPr>
        <p:spPr bwMode="auto">
          <a:xfrm>
            <a:off x="3352800" y="2438400"/>
            <a:ext cx="0" cy="3581400"/>
          </a:xfrm>
          <a:prstGeom prst="line">
            <a:avLst/>
          </a:prstGeom>
          <a:noFill/>
          <a:ln w="9525">
            <a:solidFill>
              <a:schemeClr val="tx1"/>
            </a:solidFill>
            <a:round/>
            <a:headEnd/>
            <a:tailEnd/>
          </a:ln>
          <a:effectLst/>
        </p:spPr>
        <p:txBody>
          <a:bodyPr wrap="none"/>
          <a:lstStyle/>
          <a:p>
            <a:endParaRPr lang="en-US"/>
          </a:p>
        </p:txBody>
      </p:sp>
      <p:sp>
        <p:nvSpPr>
          <p:cNvPr id="81931" name="Line 11"/>
          <p:cNvSpPr>
            <a:spLocks noChangeShapeType="1"/>
          </p:cNvSpPr>
          <p:nvPr/>
        </p:nvSpPr>
        <p:spPr bwMode="auto">
          <a:xfrm flipH="1">
            <a:off x="4191000" y="3352800"/>
            <a:ext cx="457200" cy="0"/>
          </a:xfrm>
          <a:prstGeom prst="line">
            <a:avLst/>
          </a:prstGeom>
          <a:noFill/>
          <a:ln w="9525">
            <a:solidFill>
              <a:schemeClr val="tx1"/>
            </a:solidFill>
            <a:round/>
            <a:headEnd/>
            <a:tailEnd type="triangle" w="med" len="med"/>
          </a:ln>
          <a:effectLst/>
        </p:spPr>
        <p:txBody>
          <a:bodyPr wrap="none"/>
          <a:lstStyle/>
          <a:p>
            <a:endParaRPr lang="en-US"/>
          </a:p>
        </p:txBody>
      </p:sp>
      <p:sp>
        <p:nvSpPr>
          <p:cNvPr id="81932" name="Line 12"/>
          <p:cNvSpPr>
            <a:spLocks noChangeShapeType="1"/>
          </p:cNvSpPr>
          <p:nvPr/>
        </p:nvSpPr>
        <p:spPr bwMode="auto">
          <a:xfrm flipV="1">
            <a:off x="4648200" y="2743200"/>
            <a:ext cx="0" cy="685800"/>
          </a:xfrm>
          <a:prstGeom prst="line">
            <a:avLst/>
          </a:prstGeom>
          <a:noFill/>
          <a:ln w="9525">
            <a:solidFill>
              <a:schemeClr val="tx1"/>
            </a:solidFill>
            <a:round/>
            <a:headEnd/>
            <a:tailEnd type="triangle" w="med" len="med"/>
          </a:ln>
          <a:effectLst/>
        </p:spPr>
        <p:txBody>
          <a:bodyPr wrap="none"/>
          <a:lstStyle/>
          <a:p>
            <a:endParaRPr lang="en-US"/>
          </a:p>
        </p:txBody>
      </p:sp>
      <p:sp>
        <p:nvSpPr>
          <p:cNvPr id="81935" name="Text Box 15"/>
          <p:cNvSpPr txBox="1">
            <a:spLocks noChangeArrowheads="1"/>
          </p:cNvSpPr>
          <p:nvPr/>
        </p:nvSpPr>
        <p:spPr bwMode="auto">
          <a:xfrm>
            <a:off x="609600" y="3124200"/>
            <a:ext cx="533400" cy="457200"/>
          </a:xfrm>
          <a:prstGeom prst="rect">
            <a:avLst/>
          </a:prstGeom>
          <a:noFill/>
          <a:ln w="9525">
            <a:noFill/>
            <a:miter lim="800000"/>
            <a:headEnd/>
            <a:tailEnd/>
          </a:ln>
          <a:effectLst/>
        </p:spPr>
        <p:txBody>
          <a:bodyPr>
            <a:spAutoFit/>
          </a:bodyPr>
          <a:lstStyle/>
          <a:p>
            <a:pPr>
              <a:spcBef>
                <a:spcPct val="50000"/>
              </a:spcBef>
            </a:pPr>
            <a:r>
              <a:rPr lang="en-US"/>
              <a:t>E</a:t>
            </a:r>
          </a:p>
        </p:txBody>
      </p:sp>
      <p:sp>
        <p:nvSpPr>
          <p:cNvPr id="81936" name="Text Box 16"/>
          <p:cNvSpPr txBox="1">
            <a:spLocks noChangeArrowheads="1"/>
          </p:cNvSpPr>
          <p:nvPr/>
        </p:nvSpPr>
        <p:spPr bwMode="auto">
          <a:xfrm>
            <a:off x="4419600" y="6096000"/>
            <a:ext cx="533400" cy="457200"/>
          </a:xfrm>
          <a:prstGeom prst="rect">
            <a:avLst/>
          </a:prstGeom>
          <a:noFill/>
          <a:ln w="9525">
            <a:noFill/>
            <a:miter lim="800000"/>
            <a:headEnd/>
            <a:tailEnd/>
          </a:ln>
          <a:effectLst/>
        </p:spPr>
        <p:txBody>
          <a:bodyPr>
            <a:spAutoFit/>
          </a:bodyPr>
          <a:lstStyle/>
          <a:p>
            <a:pPr>
              <a:spcBef>
                <a:spcPct val="50000"/>
              </a:spcBef>
            </a:pPr>
            <a:r>
              <a:rPr lang="en-US"/>
              <a:t>x</a:t>
            </a:r>
          </a:p>
        </p:txBody>
      </p:sp>
      <p:sp>
        <p:nvSpPr>
          <p:cNvPr id="81937" name="Line 17"/>
          <p:cNvSpPr>
            <a:spLocks noChangeShapeType="1"/>
          </p:cNvSpPr>
          <p:nvPr/>
        </p:nvSpPr>
        <p:spPr bwMode="auto">
          <a:xfrm flipV="1">
            <a:off x="4114800" y="5715000"/>
            <a:ext cx="990600" cy="0"/>
          </a:xfrm>
          <a:prstGeom prst="line">
            <a:avLst/>
          </a:prstGeom>
          <a:noFill/>
          <a:ln w="9525">
            <a:solidFill>
              <a:schemeClr val="tx1"/>
            </a:solidFill>
            <a:round/>
            <a:headEnd/>
            <a:tailEnd type="triangle" w="med" len="med"/>
          </a:ln>
          <a:effectLst/>
        </p:spPr>
        <p:txBody>
          <a:bodyPr wrap="none"/>
          <a:lstStyle/>
          <a:p>
            <a:endParaRPr lang="en-US"/>
          </a:p>
        </p:txBody>
      </p:sp>
      <p:sp>
        <p:nvSpPr>
          <p:cNvPr id="81938" name="Line 18"/>
          <p:cNvSpPr>
            <a:spLocks noChangeShapeType="1"/>
          </p:cNvSpPr>
          <p:nvPr/>
        </p:nvSpPr>
        <p:spPr bwMode="auto">
          <a:xfrm flipV="1">
            <a:off x="4114800" y="5029200"/>
            <a:ext cx="0" cy="685800"/>
          </a:xfrm>
          <a:prstGeom prst="line">
            <a:avLst/>
          </a:prstGeom>
          <a:noFill/>
          <a:ln w="9525">
            <a:solidFill>
              <a:schemeClr val="tx1"/>
            </a:solidFill>
            <a:round/>
            <a:headEnd/>
            <a:tailEnd type="triangle" w="med" len="med"/>
          </a:ln>
          <a:effectLst/>
        </p:spPr>
        <p:txBody>
          <a:bodyPr wrap="none"/>
          <a:lstStyle/>
          <a:p>
            <a:endParaRPr lang="en-US"/>
          </a:p>
        </p:txBody>
      </p:sp>
      <p:sp>
        <p:nvSpPr>
          <p:cNvPr id="81939" name="Line 19"/>
          <p:cNvSpPr>
            <a:spLocks noChangeShapeType="1"/>
          </p:cNvSpPr>
          <p:nvPr/>
        </p:nvSpPr>
        <p:spPr bwMode="auto">
          <a:xfrm>
            <a:off x="2362200" y="2514600"/>
            <a:ext cx="0" cy="609600"/>
          </a:xfrm>
          <a:prstGeom prst="line">
            <a:avLst/>
          </a:prstGeom>
          <a:noFill/>
          <a:ln w="9525">
            <a:solidFill>
              <a:schemeClr val="tx1"/>
            </a:solidFill>
            <a:round/>
            <a:headEnd/>
            <a:tailEnd type="triangle" w="med" len="med"/>
          </a:ln>
          <a:effectLst/>
        </p:spPr>
        <p:txBody>
          <a:bodyPr wrap="none"/>
          <a:lstStyle/>
          <a:p>
            <a:endParaRPr lang="en-US"/>
          </a:p>
        </p:txBody>
      </p:sp>
      <p:sp>
        <p:nvSpPr>
          <p:cNvPr id="81940" name="Line 20"/>
          <p:cNvSpPr>
            <a:spLocks noChangeShapeType="1"/>
          </p:cNvSpPr>
          <p:nvPr/>
        </p:nvSpPr>
        <p:spPr bwMode="auto">
          <a:xfrm>
            <a:off x="2362200" y="4191000"/>
            <a:ext cx="0" cy="762000"/>
          </a:xfrm>
          <a:prstGeom prst="line">
            <a:avLst/>
          </a:prstGeom>
          <a:noFill/>
          <a:ln w="9525">
            <a:solidFill>
              <a:schemeClr val="tx1"/>
            </a:solidFill>
            <a:round/>
            <a:headEnd/>
            <a:tailEnd type="triangle" w="med" len="med"/>
          </a:ln>
          <a:effectLst/>
        </p:spPr>
        <p:txBody>
          <a:bodyPr wrap="none"/>
          <a:lstStyle/>
          <a:p>
            <a:endParaRPr lang="en-US"/>
          </a:p>
        </p:txBody>
      </p:sp>
      <p:sp>
        <p:nvSpPr>
          <p:cNvPr id="81941" name="Line 21"/>
          <p:cNvSpPr>
            <a:spLocks noChangeShapeType="1"/>
          </p:cNvSpPr>
          <p:nvPr/>
        </p:nvSpPr>
        <p:spPr bwMode="auto">
          <a:xfrm>
            <a:off x="2362200" y="4191000"/>
            <a:ext cx="609600" cy="0"/>
          </a:xfrm>
          <a:prstGeom prst="line">
            <a:avLst/>
          </a:prstGeom>
          <a:noFill/>
          <a:ln w="9525">
            <a:solidFill>
              <a:schemeClr val="tx1"/>
            </a:solidFill>
            <a:round/>
            <a:headEnd/>
            <a:tailEnd type="triangle" w="med" len="med"/>
          </a:ln>
          <a:effectLst/>
        </p:spPr>
        <p:txBody>
          <a:bodyPr wrap="none"/>
          <a:lstStyle/>
          <a:p>
            <a:endParaRPr lang="en-US"/>
          </a:p>
        </p:txBody>
      </p:sp>
      <p:sp>
        <p:nvSpPr>
          <p:cNvPr id="81942" name="Line 22"/>
          <p:cNvSpPr>
            <a:spLocks noChangeShapeType="1"/>
          </p:cNvSpPr>
          <p:nvPr/>
        </p:nvSpPr>
        <p:spPr bwMode="auto">
          <a:xfrm flipH="1">
            <a:off x="1981200" y="2514600"/>
            <a:ext cx="381000" cy="0"/>
          </a:xfrm>
          <a:prstGeom prst="line">
            <a:avLst/>
          </a:prstGeom>
          <a:noFill/>
          <a:ln w="9525">
            <a:solidFill>
              <a:schemeClr val="tx1"/>
            </a:solidFill>
            <a:round/>
            <a:headEnd/>
            <a:tailEnd type="triangle" w="med" len="med"/>
          </a:ln>
          <a:effectLst/>
        </p:spPr>
        <p:txBody>
          <a:bodyPr wrap="none"/>
          <a:lstStyle/>
          <a:p>
            <a:endParaRPr lang="en-US"/>
          </a:p>
        </p:txBody>
      </p:sp>
      <p:sp>
        <p:nvSpPr>
          <p:cNvPr id="81943" name="Text Box 23"/>
          <p:cNvSpPr txBox="1">
            <a:spLocks noChangeArrowheads="1"/>
          </p:cNvSpPr>
          <p:nvPr/>
        </p:nvSpPr>
        <p:spPr bwMode="auto">
          <a:xfrm>
            <a:off x="4148138" y="4986338"/>
            <a:ext cx="1277937" cy="457200"/>
          </a:xfrm>
          <a:prstGeom prst="rect">
            <a:avLst/>
          </a:prstGeom>
          <a:noFill/>
          <a:ln w="9525">
            <a:noFill/>
            <a:miter lim="800000"/>
            <a:headEnd/>
            <a:tailEnd/>
          </a:ln>
          <a:effectLst/>
        </p:spPr>
        <p:txBody>
          <a:bodyPr wrap="none">
            <a:spAutoFit/>
          </a:bodyPr>
          <a:lstStyle/>
          <a:p>
            <a:r>
              <a:rPr lang="en-US"/>
              <a:t>dx/dt=0</a:t>
            </a:r>
          </a:p>
        </p:txBody>
      </p:sp>
      <p:sp>
        <p:nvSpPr>
          <p:cNvPr id="81944" name="Text Box 24"/>
          <p:cNvSpPr txBox="1">
            <a:spLocks noChangeArrowheads="1"/>
          </p:cNvSpPr>
          <p:nvPr/>
        </p:nvSpPr>
        <p:spPr bwMode="auto">
          <a:xfrm>
            <a:off x="2438400" y="2209800"/>
            <a:ext cx="1298575" cy="457200"/>
          </a:xfrm>
          <a:prstGeom prst="rect">
            <a:avLst/>
          </a:prstGeom>
          <a:noFill/>
          <a:ln w="9525">
            <a:noFill/>
            <a:miter lim="800000"/>
            <a:headEnd/>
            <a:tailEnd/>
          </a:ln>
          <a:effectLst/>
        </p:spPr>
        <p:txBody>
          <a:bodyPr wrap="none">
            <a:spAutoFit/>
          </a:bodyPr>
          <a:lstStyle/>
          <a:p>
            <a:r>
              <a:rPr lang="en-US"/>
              <a:t>dE/dt=0</a:t>
            </a:r>
          </a:p>
        </p:txBody>
      </p:sp>
      <p:sp>
        <p:nvSpPr>
          <p:cNvPr id="20" name="TextBox 19"/>
          <p:cNvSpPr txBox="1"/>
          <p:nvPr/>
        </p:nvSpPr>
        <p:spPr>
          <a:xfrm>
            <a:off x="5562600" y="2133600"/>
            <a:ext cx="3156633" cy="1200329"/>
          </a:xfrm>
          <a:prstGeom prst="rect">
            <a:avLst/>
          </a:prstGeom>
          <a:noFill/>
        </p:spPr>
        <p:txBody>
          <a:bodyPr wrap="none" rtlCol="0">
            <a:spAutoFit/>
          </a:bodyPr>
          <a:lstStyle/>
          <a:p>
            <a:pPr algn="l"/>
            <a:r>
              <a:rPr lang="en-US" dirty="0" smtClean="0"/>
              <a:t>When x &gt; c/(</a:t>
            </a:r>
            <a:r>
              <a:rPr lang="en-US" dirty="0" err="1" smtClean="0"/>
              <a:t>pk</a:t>
            </a:r>
            <a:r>
              <a:rPr lang="en-US" dirty="0" smtClean="0"/>
              <a:t>) then</a:t>
            </a:r>
          </a:p>
          <a:p>
            <a:pPr algn="l"/>
            <a:r>
              <a:rPr lang="en-US" dirty="0" err="1" smtClean="0"/>
              <a:t>dE</a:t>
            </a:r>
            <a:r>
              <a:rPr lang="en-US" dirty="0" smtClean="0"/>
              <a:t>/</a:t>
            </a:r>
            <a:r>
              <a:rPr lang="en-US" dirty="0" err="1" smtClean="0"/>
              <a:t>dt</a:t>
            </a:r>
            <a:r>
              <a:rPr lang="en-US" dirty="0" smtClean="0"/>
              <a:t> = </a:t>
            </a:r>
            <a:r>
              <a:rPr lang="en-US" dirty="0" err="1" smtClean="0"/>
              <a:t>pkx</a:t>
            </a:r>
            <a:r>
              <a:rPr lang="en-US" dirty="0" smtClean="0"/>
              <a:t> – c &gt; 0</a:t>
            </a:r>
          </a:p>
          <a:p>
            <a:pPr algn="l"/>
            <a:r>
              <a:rPr lang="en-US" dirty="0" smtClean="0"/>
              <a:t>So arrow goes up</a:t>
            </a:r>
            <a:endParaRPr lang="en-US" dirty="0"/>
          </a:p>
        </p:txBody>
      </p:sp>
    </p:spTree>
    <p:extLst>
      <p:ext uri="{BB962C8B-B14F-4D97-AF65-F5344CB8AC3E}">
        <p14:creationId xmlns:p14="http://schemas.microsoft.com/office/powerpoint/2010/main" val="1748025780"/>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5" name="Rectangle 5"/>
          <p:cNvSpPr>
            <a:spLocks noGrp="1" noChangeArrowheads="1"/>
          </p:cNvSpPr>
          <p:nvPr>
            <p:ph type="title"/>
          </p:nvPr>
        </p:nvSpPr>
        <p:spPr/>
        <p:txBody>
          <a:bodyPr/>
          <a:lstStyle/>
          <a:p>
            <a:r>
              <a:rPr lang="en-US" dirty="0" smtClean="0"/>
              <a:t>Direction of </a:t>
            </a:r>
            <a:r>
              <a:rPr lang="en-US" dirty="0" err="1" smtClean="0"/>
              <a:t>dx</a:t>
            </a:r>
            <a:r>
              <a:rPr lang="en-US" dirty="0" smtClean="0"/>
              <a:t>/</a:t>
            </a:r>
            <a:r>
              <a:rPr lang="en-US" dirty="0" err="1" smtClean="0"/>
              <a:t>dt</a:t>
            </a:r>
            <a:endParaRPr lang="en-US" dirty="0"/>
          </a:p>
        </p:txBody>
      </p:sp>
      <p:sp>
        <p:nvSpPr>
          <p:cNvPr id="81926" name="Line 6"/>
          <p:cNvSpPr>
            <a:spLocks noChangeShapeType="1"/>
          </p:cNvSpPr>
          <p:nvPr/>
        </p:nvSpPr>
        <p:spPr bwMode="auto">
          <a:xfrm>
            <a:off x="1219200" y="1828800"/>
            <a:ext cx="0" cy="4267200"/>
          </a:xfrm>
          <a:prstGeom prst="line">
            <a:avLst/>
          </a:prstGeom>
          <a:noFill/>
          <a:ln w="9525">
            <a:solidFill>
              <a:schemeClr val="tx1"/>
            </a:solidFill>
            <a:round/>
            <a:headEnd/>
            <a:tailEnd/>
          </a:ln>
          <a:effectLst/>
        </p:spPr>
        <p:txBody>
          <a:bodyPr wrap="none"/>
          <a:lstStyle/>
          <a:p>
            <a:endParaRPr lang="en-US"/>
          </a:p>
        </p:txBody>
      </p:sp>
      <p:sp>
        <p:nvSpPr>
          <p:cNvPr id="81927" name="Line 7"/>
          <p:cNvSpPr>
            <a:spLocks noChangeShapeType="1"/>
          </p:cNvSpPr>
          <p:nvPr/>
        </p:nvSpPr>
        <p:spPr bwMode="auto">
          <a:xfrm>
            <a:off x="1219200" y="6096000"/>
            <a:ext cx="6096000" cy="0"/>
          </a:xfrm>
          <a:prstGeom prst="line">
            <a:avLst/>
          </a:prstGeom>
          <a:noFill/>
          <a:ln w="9525">
            <a:solidFill>
              <a:schemeClr val="tx1"/>
            </a:solidFill>
            <a:round/>
            <a:headEnd/>
            <a:tailEnd/>
          </a:ln>
          <a:effectLst/>
        </p:spPr>
        <p:txBody>
          <a:bodyPr wrap="none"/>
          <a:lstStyle/>
          <a:p>
            <a:endParaRPr lang="en-US"/>
          </a:p>
        </p:txBody>
      </p:sp>
      <p:sp>
        <p:nvSpPr>
          <p:cNvPr id="81928" name="Line 8"/>
          <p:cNvSpPr>
            <a:spLocks noChangeShapeType="1"/>
          </p:cNvSpPr>
          <p:nvPr/>
        </p:nvSpPr>
        <p:spPr bwMode="auto">
          <a:xfrm>
            <a:off x="1219200" y="2743200"/>
            <a:ext cx="4953000" cy="3352800"/>
          </a:xfrm>
          <a:prstGeom prst="line">
            <a:avLst/>
          </a:prstGeom>
          <a:noFill/>
          <a:ln w="9525">
            <a:solidFill>
              <a:schemeClr val="tx1"/>
            </a:solidFill>
            <a:round/>
            <a:headEnd/>
            <a:tailEnd/>
          </a:ln>
          <a:effectLst/>
        </p:spPr>
        <p:txBody>
          <a:bodyPr wrap="none"/>
          <a:lstStyle/>
          <a:p>
            <a:endParaRPr lang="en-US"/>
          </a:p>
        </p:txBody>
      </p:sp>
      <p:sp>
        <p:nvSpPr>
          <p:cNvPr id="81929" name="Line 9"/>
          <p:cNvSpPr>
            <a:spLocks noChangeShapeType="1"/>
          </p:cNvSpPr>
          <p:nvPr/>
        </p:nvSpPr>
        <p:spPr bwMode="auto">
          <a:xfrm>
            <a:off x="3352800" y="2438400"/>
            <a:ext cx="0" cy="3581400"/>
          </a:xfrm>
          <a:prstGeom prst="line">
            <a:avLst/>
          </a:prstGeom>
          <a:noFill/>
          <a:ln w="9525">
            <a:solidFill>
              <a:schemeClr val="tx1"/>
            </a:solidFill>
            <a:round/>
            <a:headEnd/>
            <a:tailEnd/>
          </a:ln>
          <a:effectLst/>
        </p:spPr>
        <p:txBody>
          <a:bodyPr wrap="none"/>
          <a:lstStyle/>
          <a:p>
            <a:endParaRPr lang="en-US"/>
          </a:p>
        </p:txBody>
      </p:sp>
      <p:sp>
        <p:nvSpPr>
          <p:cNvPr id="81931" name="Line 11"/>
          <p:cNvSpPr>
            <a:spLocks noChangeShapeType="1"/>
          </p:cNvSpPr>
          <p:nvPr/>
        </p:nvSpPr>
        <p:spPr bwMode="auto">
          <a:xfrm flipH="1">
            <a:off x="4191000" y="3352800"/>
            <a:ext cx="457200" cy="0"/>
          </a:xfrm>
          <a:prstGeom prst="line">
            <a:avLst/>
          </a:prstGeom>
          <a:noFill/>
          <a:ln w="9525">
            <a:solidFill>
              <a:schemeClr val="tx1"/>
            </a:solidFill>
            <a:round/>
            <a:headEnd/>
            <a:tailEnd type="triangle" w="med" len="med"/>
          </a:ln>
          <a:effectLst/>
        </p:spPr>
        <p:txBody>
          <a:bodyPr wrap="none"/>
          <a:lstStyle/>
          <a:p>
            <a:endParaRPr lang="en-US"/>
          </a:p>
        </p:txBody>
      </p:sp>
      <p:sp>
        <p:nvSpPr>
          <p:cNvPr id="81932" name="Line 12"/>
          <p:cNvSpPr>
            <a:spLocks noChangeShapeType="1"/>
          </p:cNvSpPr>
          <p:nvPr/>
        </p:nvSpPr>
        <p:spPr bwMode="auto">
          <a:xfrm flipV="1">
            <a:off x="4648200" y="2743200"/>
            <a:ext cx="0" cy="685800"/>
          </a:xfrm>
          <a:prstGeom prst="line">
            <a:avLst/>
          </a:prstGeom>
          <a:noFill/>
          <a:ln w="9525">
            <a:solidFill>
              <a:schemeClr val="tx1"/>
            </a:solidFill>
            <a:round/>
            <a:headEnd/>
            <a:tailEnd type="triangle" w="med" len="med"/>
          </a:ln>
          <a:effectLst/>
        </p:spPr>
        <p:txBody>
          <a:bodyPr wrap="none"/>
          <a:lstStyle/>
          <a:p>
            <a:endParaRPr lang="en-US"/>
          </a:p>
        </p:txBody>
      </p:sp>
      <p:sp>
        <p:nvSpPr>
          <p:cNvPr id="81935" name="Text Box 15"/>
          <p:cNvSpPr txBox="1">
            <a:spLocks noChangeArrowheads="1"/>
          </p:cNvSpPr>
          <p:nvPr/>
        </p:nvSpPr>
        <p:spPr bwMode="auto">
          <a:xfrm>
            <a:off x="609600" y="3124200"/>
            <a:ext cx="533400" cy="457200"/>
          </a:xfrm>
          <a:prstGeom prst="rect">
            <a:avLst/>
          </a:prstGeom>
          <a:noFill/>
          <a:ln w="9525">
            <a:noFill/>
            <a:miter lim="800000"/>
            <a:headEnd/>
            <a:tailEnd/>
          </a:ln>
          <a:effectLst/>
        </p:spPr>
        <p:txBody>
          <a:bodyPr>
            <a:spAutoFit/>
          </a:bodyPr>
          <a:lstStyle/>
          <a:p>
            <a:pPr>
              <a:spcBef>
                <a:spcPct val="50000"/>
              </a:spcBef>
            </a:pPr>
            <a:r>
              <a:rPr lang="en-US"/>
              <a:t>E</a:t>
            </a:r>
          </a:p>
        </p:txBody>
      </p:sp>
      <p:sp>
        <p:nvSpPr>
          <p:cNvPr id="81936" name="Text Box 16"/>
          <p:cNvSpPr txBox="1">
            <a:spLocks noChangeArrowheads="1"/>
          </p:cNvSpPr>
          <p:nvPr/>
        </p:nvSpPr>
        <p:spPr bwMode="auto">
          <a:xfrm>
            <a:off x="4419600" y="6096000"/>
            <a:ext cx="533400" cy="457200"/>
          </a:xfrm>
          <a:prstGeom prst="rect">
            <a:avLst/>
          </a:prstGeom>
          <a:noFill/>
          <a:ln w="9525">
            <a:noFill/>
            <a:miter lim="800000"/>
            <a:headEnd/>
            <a:tailEnd/>
          </a:ln>
          <a:effectLst/>
        </p:spPr>
        <p:txBody>
          <a:bodyPr>
            <a:spAutoFit/>
          </a:bodyPr>
          <a:lstStyle/>
          <a:p>
            <a:pPr>
              <a:spcBef>
                <a:spcPct val="50000"/>
              </a:spcBef>
            </a:pPr>
            <a:r>
              <a:rPr lang="en-US"/>
              <a:t>x</a:t>
            </a:r>
          </a:p>
        </p:txBody>
      </p:sp>
      <p:sp>
        <p:nvSpPr>
          <p:cNvPr id="81937" name="Line 17"/>
          <p:cNvSpPr>
            <a:spLocks noChangeShapeType="1"/>
          </p:cNvSpPr>
          <p:nvPr/>
        </p:nvSpPr>
        <p:spPr bwMode="auto">
          <a:xfrm flipV="1">
            <a:off x="4114800" y="5715000"/>
            <a:ext cx="990600" cy="0"/>
          </a:xfrm>
          <a:prstGeom prst="line">
            <a:avLst/>
          </a:prstGeom>
          <a:noFill/>
          <a:ln w="9525">
            <a:solidFill>
              <a:schemeClr val="tx1"/>
            </a:solidFill>
            <a:round/>
            <a:headEnd/>
            <a:tailEnd type="triangle" w="med" len="med"/>
          </a:ln>
          <a:effectLst/>
        </p:spPr>
        <p:txBody>
          <a:bodyPr wrap="none"/>
          <a:lstStyle/>
          <a:p>
            <a:endParaRPr lang="en-US"/>
          </a:p>
        </p:txBody>
      </p:sp>
      <p:sp>
        <p:nvSpPr>
          <p:cNvPr id="81938" name="Line 18"/>
          <p:cNvSpPr>
            <a:spLocks noChangeShapeType="1"/>
          </p:cNvSpPr>
          <p:nvPr/>
        </p:nvSpPr>
        <p:spPr bwMode="auto">
          <a:xfrm flipV="1">
            <a:off x="4114800" y="5029200"/>
            <a:ext cx="0" cy="685800"/>
          </a:xfrm>
          <a:prstGeom prst="line">
            <a:avLst/>
          </a:prstGeom>
          <a:noFill/>
          <a:ln w="9525">
            <a:solidFill>
              <a:schemeClr val="tx1"/>
            </a:solidFill>
            <a:round/>
            <a:headEnd/>
            <a:tailEnd type="triangle" w="med" len="med"/>
          </a:ln>
          <a:effectLst/>
        </p:spPr>
        <p:txBody>
          <a:bodyPr wrap="none"/>
          <a:lstStyle/>
          <a:p>
            <a:endParaRPr lang="en-US"/>
          </a:p>
        </p:txBody>
      </p:sp>
      <p:sp>
        <p:nvSpPr>
          <p:cNvPr id="81939" name="Line 19"/>
          <p:cNvSpPr>
            <a:spLocks noChangeShapeType="1"/>
          </p:cNvSpPr>
          <p:nvPr/>
        </p:nvSpPr>
        <p:spPr bwMode="auto">
          <a:xfrm>
            <a:off x="2362200" y="2514600"/>
            <a:ext cx="0" cy="609600"/>
          </a:xfrm>
          <a:prstGeom prst="line">
            <a:avLst/>
          </a:prstGeom>
          <a:noFill/>
          <a:ln w="9525">
            <a:solidFill>
              <a:schemeClr val="tx1"/>
            </a:solidFill>
            <a:round/>
            <a:headEnd/>
            <a:tailEnd type="triangle" w="med" len="med"/>
          </a:ln>
          <a:effectLst/>
        </p:spPr>
        <p:txBody>
          <a:bodyPr wrap="none"/>
          <a:lstStyle/>
          <a:p>
            <a:endParaRPr lang="en-US"/>
          </a:p>
        </p:txBody>
      </p:sp>
      <p:sp>
        <p:nvSpPr>
          <p:cNvPr id="81940" name="Line 20"/>
          <p:cNvSpPr>
            <a:spLocks noChangeShapeType="1"/>
          </p:cNvSpPr>
          <p:nvPr/>
        </p:nvSpPr>
        <p:spPr bwMode="auto">
          <a:xfrm>
            <a:off x="2362200" y="4191000"/>
            <a:ext cx="0" cy="762000"/>
          </a:xfrm>
          <a:prstGeom prst="line">
            <a:avLst/>
          </a:prstGeom>
          <a:noFill/>
          <a:ln w="9525">
            <a:solidFill>
              <a:schemeClr val="tx1"/>
            </a:solidFill>
            <a:round/>
            <a:headEnd/>
            <a:tailEnd type="triangle" w="med" len="med"/>
          </a:ln>
          <a:effectLst/>
        </p:spPr>
        <p:txBody>
          <a:bodyPr wrap="none"/>
          <a:lstStyle/>
          <a:p>
            <a:endParaRPr lang="en-US"/>
          </a:p>
        </p:txBody>
      </p:sp>
      <p:sp>
        <p:nvSpPr>
          <p:cNvPr id="81941" name="Line 21"/>
          <p:cNvSpPr>
            <a:spLocks noChangeShapeType="1"/>
          </p:cNvSpPr>
          <p:nvPr/>
        </p:nvSpPr>
        <p:spPr bwMode="auto">
          <a:xfrm>
            <a:off x="2362200" y="4191000"/>
            <a:ext cx="609600" cy="0"/>
          </a:xfrm>
          <a:prstGeom prst="line">
            <a:avLst/>
          </a:prstGeom>
          <a:noFill/>
          <a:ln w="9525">
            <a:solidFill>
              <a:schemeClr val="tx1"/>
            </a:solidFill>
            <a:round/>
            <a:headEnd/>
            <a:tailEnd type="triangle" w="med" len="med"/>
          </a:ln>
          <a:effectLst/>
        </p:spPr>
        <p:txBody>
          <a:bodyPr wrap="none"/>
          <a:lstStyle/>
          <a:p>
            <a:endParaRPr lang="en-US"/>
          </a:p>
        </p:txBody>
      </p:sp>
      <p:sp>
        <p:nvSpPr>
          <p:cNvPr id="81942" name="Line 22"/>
          <p:cNvSpPr>
            <a:spLocks noChangeShapeType="1"/>
          </p:cNvSpPr>
          <p:nvPr/>
        </p:nvSpPr>
        <p:spPr bwMode="auto">
          <a:xfrm flipH="1">
            <a:off x="1981200" y="2514600"/>
            <a:ext cx="381000" cy="0"/>
          </a:xfrm>
          <a:prstGeom prst="line">
            <a:avLst/>
          </a:prstGeom>
          <a:noFill/>
          <a:ln w="9525">
            <a:solidFill>
              <a:schemeClr val="tx1"/>
            </a:solidFill>
            <a:round/>
            <a:headEnd/>
            <a:tailEnd type="triangle" w="med" len="med"/>
          </a:ln>
          <a:effectLst/>
        </p:spPr>
        <p:txBody>
          <a:bodyPr wrap="none"/>
          <a:lstStyle/>
          <a:p>
            <a:endParaRPr lang="en-US"/>
          </a:p>
        </p:txBody>
      </p:sp>
      <p:sp>
        <p:nvSpPr>
          <p:cNvPr id="81943" name="Text Box 23"/>
          <p:cNvSpPr txBox="1">
            <a:spLocks noChangeArrowheads="1"/>
          </p:cNvSpPr>
          <p:nvPr/>
        </p:nvSpPr>
        <p:spPr bwMode="auto">
          <a:xfrm>
            <a:off x="4148138" y="4986338"/>
            <a:ext cx="1277937" cy="457200"/>
          </a:xfrm>
          <a:prstGeom prst="rect">
            <a:avLst/>
          </a:prstGeom>
          <a:noFill/>
          <a:ln w="9525">
            <a:noFill/>
            <a:miter lim="800000"/>
            <a:headEnd/>
            <a:tailEnd/>
          </a:ln>
          <a:effectLst/>
        </p:spPr>
        <p:txBody>
          <a:bodyPr wrap="none">
            <a:spAutoFit/>
          </a:bodyPr>
          <a:lstStyle/>
          <a:p>
            <a:r>
              <a:rPr lang="en-US"/>
              <a:t>dx/dt=0</a:t>
            </a:r>
          </a:p>
        </p:txBody>
      </p:sp>
      <p:sp>
        <p:nvSpPr>
          <p:cNvPr id="81944" name="Text Box 24"/>
          <p:cNvSpPr txBox="1">
            <a:spLocks noChangeArrowheads="1"/>
          </p:cNvSpPr>
          <p:nvPr/>
        </p:nvSpPr>
        <p:spPr bwMode="auto">
          <a:xfrm>
            <a:off x="2438400" y="2209800"/>
            <a:ext cx="1298575" cy="457200"/>
          </a:xfrm>
          <a:prstGeom prst="rect">
            <a:avLst/>
          </a:prstGeom>
          <a:noFill/>
          <a:ln w="9525">
            <a:noFill/>
            <a:miter lim="800000"/>
            <a:headEnd/>
            <a:tailEnd/>
          </a:ln>
          <a:effectLst/>
        </p:spPr>
        <p:txBody>
          <a:bodyPr wrap="none">
            <a:spAutoFit/>
          </a:bodyPr>
          <a:lstStyle/>
          <a:p>
            <a:r>
              <a:rPr lang="en-US"/>
              <a:t>dE/dt=0</a:t>
            </a:r>
          </a:p>
        </p:txBody>
      </p:sp>
      <p:sp>
        <p:nvSpPr>
          <p:cNvPr id="20" name="TextBox 19"/>
          <p:cNvSpPr txBox="1"/>
          <p:nvPr/>
        </p:nvSpPr>
        <p:spPr>
          <a:xfrm>
            <a:off x="5562600" y="2133600"/>
            <a:ext cx="2630400" cy="2308324"/>
          </a:xfrm>
          <a:prstGeom prst="rect">
            <a:avLst/>
          </a:prstGeom>
          <a:noFill/>
        </p:spPr>
        <p:txBody>
          <a:bodyPr wrap="none" rtlCol="0">
            <a:spAutoFit/>
          </a:bodyPr>
          <a:lstStyle/>
          <a:p>
            <a:pPr algn="l"/>
            <a:r>
              <a:rPr lang="en-US" dirty="0" smtClean="0"/>
              <a:t>Start on </a:t>
            </a:r>
            <a:r>
              <a:rPr lang="en-US" dirty="0" err="1" smtClean="0"/>
              <a:t>dx</a:t>
            </a:r>
            <a:r>
              <a:rPr lang="en-US" dirty="0" smtClean="0"/>
              <a:t>/</a:t>
            </a:r>
            <a:r>
              <a:rPr lang="en-US" dirty="0" err="1" smtClean="0"/>
              <a:t>dt</a:t>
            </a:r>
            <a:r>
              <a:rPr lang="en-US" dirty="0" smtClean="0"/>
              <a:t> = </a:t>
            </a:r>
          </a:p>
          <a:p>
            <a:pPr algn="l"/>
            <a:r>
              <a:rPr lang="en-US" dirty="0" smtClean="0"/>
              <a:t>f(x) – </a:t>
            </a:r>
            <a:r>
              <a:rPr lang="en-US" dirty="0" err="1" smtClean="0"/>
              <a:t>kxE</a:t>
            </a:r>
            <a:endParaRPr lang="en-US" dirty="0" smtClean="0"/>
          </a:p>
          <a:p>
            <a:pPr algn="l"/>
            <a:r>
              <a:rPr lang="en-US" dirty="0" smtClean="0"/>
              <a:t>Make E bigger</a:t>
            </a:r>
          </a:p>
          <a:p>
            <a:pPr algn="l"/>
            <a:r>
              <a:rPr lang="en-US" dirty="0" smtClean="0"/>
              <a:t>Now </a:t>
            </a:r>
            <a:r>
              <a:rPr lang="en-US" dirty="0" err="1" smtClean="0"/>
              <a:t>dx</a:t>
            </a:r>
            <a:r>
              <a:rPr lang="en-US" dirty="0" smtClean="0"/>
              <a:t>/</a:t>
            </a:r>
            <a:r>
              <a:rPr lang="en-US" dirty="0" err="1" smtClean="0"/>
              <a:t>dt</a:t>
            </a:r>
            <a:r>
              <a:rPr lang="en-US" dirty="0" smtClean="0"/>
              <a:t> &lt; 0</a:t>
            </a:r>
          </a:p>
          <a:p>
            <a:pPr algn="l"/>
            <a:r>
              <a:rPr lang="en-US" dirty="0" smtClean="0"/>
              <a:t>So above </a:t>
            </a:r>
            <a:r>
              <a:rPr lang="en-US" dirty="0" err="1" smtClean="0"/>
              <a:t>dx</a:t>
            </a:r>
            <a:r>
              <a:rPr lang="en-US" dirty="0" smtClean="0"/>
              <a:t>/</a:t>
            </a:r>
            <a:r>
              <a:rPr lang="en-US" dirty="0" err="1" smtClean="0"/>
              <a:t>dt</a:t>
            </a:r>
            <a:r>
              <a:rPr lang="en-US" dirty="0" smtClean="0"/>
              <a:t>=0</a:t>
            </a:r>
          </a:p>
          <a:p>
            <a:pPr algn="l"/>
            <a:r>
              <a:rPr lang="en-US" dirty="0" err="1" smtClean="0"/>
              <a:t>dx</a:t>
            </a:r>
            <a:r>
              <a:rPr lang="en-US" dirty="0" smtClean="0"/>
              <a:t>/</a:t>
            </a:r>
            <a:r>
              <a:rPr lang="en-US" dirty="0" err="1" smtClean="0"/>
              <a:t>dt</a:t>
            </a:r>
            <a:r>
              <a:rPr lang="en-US" dirty="0" smtClean="0"/>
              <a:t> &lt; 0</a:t>
            </a:r>
            <a:endParaRPr lang="en-US" dirty="0"/>
          </a:p>
        </p:txBody>
      </p:sp>
    </p:spTree>
    <p:extLst>
      <p:ext uri="{BB962C8B-B14F-4D97-AF65-F5344CB8AC3E}">
        <p14:creationId xmlns:p14="http://schemas.microsoft.com/office/powerpoint/2010/main" val="3795435980"/>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5" name="Rectangle 5"/>
          <p:cNvSpPr>
            <a:spLocks noGrp="1" noChangeArrowheads="1"/>
          </p:cNvSpPr>
          <p:nvPr>
            <p:ph type="title"/>
          </p:nvPr>
        </p:nvSpPr>
        <p:spPr/>
        <p:txBody>
          <a:bodyPr/>
          <a:lstStyle/>
          <a:p>
            <a:r>
              <a:rPr lang="en-US" dirty="0"/>
              <a:t>Spiral or direct </a:t>
            </a:r>
            <a:r>
              <a:rPr lang="en-US" dirty="0" smtClean="0"/>
              <a:t>approach?</a:t>
            </a:r>
            <a:endParaRPr lang="en-US" dirty="0"/>
          </a:p>
        </p:txBody>
      </p:sp>
      <p:sp>
        <p:nvSpPr>
          <p:cNvPr id="81926" name="Line 6"/>
          <p:cNvSpPr>
            <a:spLocks noChangeShapeType="1"/>
          </p:cNvSpPr>
          <p:nvPr/>
        </p:nvSpPr>
        <p:spPr bwMode="auto">
          <a:xfrm>
            <a:off x="1219200" y="1828800"/>
            <a:ext cx="0" cy="4267200"/>
          </a:xfrm>
          <a:prstGeom prst="line">
            <a:avLst/>
          </a:prstGeom>
          <a:noFill/>
          <a:ln w="9525">
            <a:solidFill>
              <a:schemeClr val="tx1"/>
            </a:solidFill>
            <a:round/>
            <a:headEnd/>
            <a:tailEnd/>
          </a:ln>
          <a:effectLst/>
        </p:spPr>
        <p:txBody>
          <a:bodyPr wrap="none"/>
          <a:lstStyle/>
          <a:p>
            <a:endParaRPr lang="en-US"/>
          </a:p>
        </p:txBody>
      </p:sp>
      <p:sp>
        <p:nvSpPr>
          <p:cNvPr id="81927" name="Line 7"/>
          <p:cNvSpPr>
            <a:spLocks noChangeShapeType="1"/>
          </p:cNvSpPr>
          <p:nvPr/>
        </p:nvSpPr>
        <p:spPr bwMode="auto">
          <a:xfrm>
            <a:off x="1219200" y="6096000"/>
            <a:ext cx="6096000" cy="0"/>
          </a:xfrm>
          <a:prstGeom prst="line">
            <a:avLst/>
          </a:prstGeom>
          <a:noFill/>
          <a:ln w="9525">
            <a:solidFill>
              <a:schemeClr val="tx1"/>
            </a:solidFill>
            <a:round/>
            <a:headEnd/>
            <a:tailEnd/>
          </a:ln>
          <a:effectLst/>
        </p:spPr>
        <p:txBody>
          <a:bodyPr wrap="none"/>
          <a:lstStyle/>
          <a:p>
            <a:endParaRPr lang="en-US"/>
          </a:p>
        </p:txBody>
      </p:sp>
      <p:sp>
        <p:nvSpPr>
          <p:cNvPr id="81928" name="Line 8"/>
          <p:cNvSpPr>
            <a:spLocks noChangeShapeType="1"/>
          </p:cNvSpPr>
          <p:nvPr/>
        </p:nvSpPr>
        <p:spPr bwMode="auto">
          <a:xfrm>
            <a:off x="1219200" y="2743200"/>
            <a:ext cx="4953000" cy="3352800"/>
          </a:xfrm>
          <a:prstGeom prst="line">
            <a:avLst/>
          </a:prstGeom>
          <a:noFill/>
          <a:ln w="9525">
            <a:solidFill>
              <a:schemeClr val="tx1"/>
            </a:solidFill>
            <a:round/>
            <a:headEnd/>
            <a:tailEnd/>
          </a:ln>
          <a:effectLst/>
        </p:spPr>
        <p:txBody>
          <a:bodyPr wrap="none"/>
          <a:lstStyle/>
          <a:p>
            <a:endParaRPr lang="en-US"/>
          </a:p>
        </p:txBody>
      </p:sp>
      <p:sp>
        <p:nvSpPr>
          <p:cNvPr id="81929" name="Line 9"/>
          <p:cNvSpPr>
            <a:spLocks noChangeShapeType="1"/>
          </p:cNvSpPr>
          <p:nvPr/>
        </p:nvSpPr>
        <p:spPr bwMode="auto">
          <a:xfrm>
            <a:off x="3352800" y="2438400"/>
            <a:ext cx="0" cy="3581400"/>
          </a:xfrm>
          <a:prstGeom prst="line">
            <a:avLst/>
          </a:prstGeom>
          <a:noFill/>
          <a:ln w="9525">
            <a:solidFill>
              <a:schemeClr val="tx1"/>
            </a:solidFill>
            <a:round/>
            <a:headEnd/>
            <a:tailEnd/>
          </a:ln>
          <a:effectLst/>
        </p:spPr>
        <p:txBody>
          <a:bodyPr wrap="none"/>
          <a:lstStyle/>
          <a:p>
            <a:endParaRPr lang="en-US"/>
          </a:p>
        </p:txBody>
      </p:sp>
      <p:sp>
        <p:nvSpPr>
          <p:cNvPr id="81931" name="Line 11"/>
          <p:cNvSpPr>
            <a:spLocks noChangeShapeType="1"/>
          </p:cNvSpPr>
          <p:nvPr/>
        </p:nvSpPr>
        <p:spPr bwMode="auto">
          <a:xfrm flipH="1">
            <a:off x="4191000" y="3352800"/>
            <a:ext cx="457200" cy="0"/>
          </a:xfrm>
          <a:prstGeom prst="line">
            <a:avLst/>
          </a:prstGeom>
          <a:noFill/>
          <a:ln w="9525">
            <a:solidFill>
              <a:schemeClr val="tx1"/>
            </a:solidFill>
            <a:round/>
            <a:headEnd/>
            <a:tailEnd type="triangle" w="med" len="med"/>
          </a:ln>
          <a:effectLst/>
        </p:spPr>
        <p:txBody>
          <a:bodyPr wrap="none"/>
          <a:lstStyle/>
          <a:p>
            <a:endParaRPr lang="en-US"/>
          </a:p>
        </p:txBody>
      </p:sp>
      <p:sp>
        <p:nvSpPr>
          <p:cNvPr id="81932" name="Line 12"/>
          <p:cNvSpPr>
            <a:spLocks noChangeShapeType="1"/>
          </p:cNvSpPr>
          <p:nvPr/>
        </p:nvSpPr>
        <p:spPr bwMode="auto">
          <a:xfrm flipV="1">
            <a:off x="4648200" y="2743200"/>
            <a:ext cx="0" cy="685800"/>
          </a:xfrm>
          <a:prstGeom prst="line">
            <a:avLst/>
          </a:prstGeom>
          <a:noFill/>
          <a:ln w="9525">
            <a:solidFill>
              <a:schemeClr val="tx1"/>
            </a:solidFill>
            <a:round/>
            <a:headEnd/>
            <a:tailEnd type="triangle" w="med" len="med"/>
          </a:ln>
          <a:effectLst/>
        </p:spPr>
        <p:txBody>
          <a:bodyPr wrap="none"/>
          <a:lstStyle/>
          <a:p>
            <a:endParaRPr lang="en-US"/>
          </a:p>
        </p:txBody>
      </p:sp>
      <p:sp>
        <p:nvSpPr>
          <p:cNvPr id="81934" name="Text Box 14"/>
          <p:cNvSpPr txBox="1">
            <a:spLocks noChangeArrowheads="1"/>
          </p:cNvSpPr>
          <p:nvPr/>
        </p:nvSpPr>
        <p:spPr bwMode="auto">
          <a:xfrm>
            <a:off x="5638800" y="2438400"/>
            <a:ext cx="2590800" cy="461665"/>
          </a:xfrm>
          <a:prstGeom prst="rect">
            <a:avLst/>
          </a:prstGeom>
          <a:noFill/>
          <a:ln w="9525">
            <a:noFill/>
            <a:miter lim="800000"/>
            <a:headEnd/>
            <a:tailEnd/>
          </a:ln>
          <a:effectLst/>
        </p:spPr>
        <p:txBody>
          <a:bodyPr>
            <a:spAutoFit/>
          </a:bodyPr>
          <a:lstStyle/>
          <a:p>
            <a:pPr>
              <a:spcBef>
                <a:spcPct val="50000"/>
              </a:spcBef>
            </a:pPr>
            <a:r>
              <a:rPr lang="en-US" dirty="0" smtClean="0"/>
              <a:t>The convergent.  </a:t>
            </a:r>
            <a:endParaRPr lang="en-US" dirty="0"/>
          </a:p>
        </p:txBody>
      </p:sp>
      <p:sp>
        <p:nvSpPr>
          <p:cNvPr id="81935" name="Text Box 15"/>
          <p:cNvSpPr txBox="1">
            <a:spLocks noChangeArrowheads="1"/>
          </p:cNvSpPr>
          <p:nvPr/>
        </p:nvSpPr>
        <p:spPr bwMode="auto">
          <a:xfrm>
            <a:off x="609600" y="3124200"/>
            <a:ext cx="533400" cy="457200"/>
          </a:xfrm>
          <a:prstGeom prst="rect">
            <a:avLst/>
          </a:prstGeom>
          <a:noFill/>
          <a:ln w="9525">
            <a:noFill/>
            <a:miter lim="800000"/>
            <a:headEnd/>
            <a:tailEnd/>
          </a:ln>
          <a:effectLst/>
        </p:spPr>
        <p:txBody>
          <a:bodyPr>
            <a:spAutoFit/>
          </a:bodyPr>
          <a:lstStyle/>
          <a:p>
            <a:pPr>
              <a:spcBef>
                <a:spcPct val="50000"/>
              </a:spcBef>
            </a:pPr>
            <a:r>
              <a:rPr lang="en-US"/>
              <a:t>E</a:t>
            </a:r>
          </a:p>
        </p:txBody>
      </p:sp>
      <p:sp>
        <p:nvSpPr>
          <p:cNvPr id="81936" name="Text Box 16"/>
          <p:cNvSpPr txBox="1">
            <a:spLocks noChangeArrowheads="1"/>
          </p:cNvSpPr>
          <p:nvPr/>
        </p:nvSpPr>
        <p:spPr bwMode="auto">
          <a:xfrm>
            <a:off x="4419600" y="6096000"/>
            <a:ext cx="533400" cy="457200"/>
          </a:xfrm>
          <a:prstGeom prst="rect">
            <a:avLst/>
          </a:prstGeom>
          <a:noFill/>
          <a:ln w="9525">
            <a:noFill/>
            <a:miter lim="800000"/>
            <a:headEnd/>
            <a:tailEnd/>
          </a:ln>
          <a:effectLst/>
        </p:spPr>
        <p:txBody>
          <a:bodyPr>
            <a:spAutoFit/>
          </a:bodyPr>
          <a:lstStyle/>
          <a:p>
            <a:pPr>
              <a:spcBef>
                <a:spcPct val="50000"/>
              </a:spcBef>
            </a:pPr>
            <a:r>
              <a:rPr lang="en-US"/>
              <a:t>x</a:t>
            </a:r>
          </a:p>
        </p:txBody>
      </p:sp>
      <p:sp>
        <p:nvSpPr>
          <p:cNvPr id="81937" name="Line 17"/>
          <p:cNvSpPr>
            <a:spLocks noChangeShapeType="1"/>
          </p:cNvSpPr>
          <p:nvPr/>
        </p:nvSpPr>
        <p:spPr bwMode="auto">
          <a:xfrm flipV="1">
            <a:off x="4114800" y="5715000"/>
            <a:ext cx="990600" cy="0"/>
          </a:xfrm>
          <a:prstGeom prst="line">
            <a:avLst/>
          </a:prstGeom>
          <a:noFill/>
          <a:ln w="9525">
            <a:solidFill>
              <a:schemeClr val="tx1"/>
            </a:solidFill>
            <a:round/>
            <a:headEnd/>
            <a:tailEnd type="triangle" w="med" len="med"/>
          </a:ln>
          <a:effectLst/>
        </p:spPr>
        <p:txBody>
          <a:bodyPr wrap="none"/>
          <a:lstStyle/>
          <a:p>
            <a:endParaRPr lang="en-US"/>
          </a:p>
        </p:txBody>
      </p:sp>
      <p:sp>
        <p:nvSpPr>
          <p:cNvPr id="81938" name="Line 18"/>
          <p:cNvSpPr>
            <a:spLocks noChangeShapeType="1"/>
          </p:cNvSpPr>
          <p:nvPr/>
        </p:nvSpPr>
        <p:spPr bwMode="auto">
          <a:xfrm flipV="1">
            <a:off x="4114800" y="5029200"/>
            <a:ext cx="0" cy="685800"/>
          </a:xfrm>
          <a:prstGeom prst="line">
            <a:avLst/>
          </a:prstGeom>
          <a:noFill/>
          <a:ln w="9525">
            <a:solidFill>
              <a:schemeClr val="tx1"/>
            </a:solidFill>
            <a:round/>
            <a:headEnd/>
            <a:tailEnd type="triangle" w="med" len="med"/>
          </a:ln>
          <a:effectLst/>
        </p:spPr>
        <p:txBody>
          <a:bodyPr wrap="none"/>
          <a:lstStyle/>
          <a:p>
            <a:endParaRPr lang="en-US"/>
          </a:p>
        </p:txBody>
      </p:sp>
      <p:sp>
        <p:nvSpPr>
          <p:cNvPr id="81939" name="Line 19"/>
          <p:cNvSpPr>
            <a:spLocks noChangeShapeType="1"/>
          </p:cNvSpPr>
          <p:nvPr/>
        </p:nvSpPr>
        <p:spPr bwMode="auto">
          <a:xfrm>
            <a:off x="2362200" y="2514600"/>
            <a:ext cx="0" cy="609600"/>
          </a:xfrm>
          <a:prstGeom prst="line">
            <a:avLst/>
          </a:prstGeom>
          <a:noFill/>
          <a:ln w="9525">
            <a:solidFill>
              <a:schemeClr val="tx1"/>
            </a:solidFill>
            <a:round/>
            <a:headEnd/>
            <a:tailEnd type="triangle" w="med" len="med"/>
          </a:ln>
          <a:effectLst/>
        </p:spPr>
        <p:txBody>
          <a:bodyPr wrap="none"/>
          <a:lstStyle/>
          <a:p>
            <a:endParaRPr lang="en-US"/>
          </a:p>
        </p:txBody>
      </p:sp>
      <p:sp>
        <p:nvSpPr>
          <p:cNvPr id="81940" name="Line 20"/>
          <p:cNvSpPr>
            <a:spLocks noChangeShapeType="1"/>
          </p:cNvSpPr>
          <p:nvPr/>
        </p:nvSpPr>
        <p:spPr bwMode="auto">
          <a:xfrm>
            <a:off x="2362200" y="4191000"/>
            <a:ext cx="0" cy="762000"/>
          </a:xfrm>
          <a:prstGeom prst="line">
            <a:avLst/>
          </a:prstGeom>
          <a:noFill/>
          <a:ln w="9525">
            <a:solidFill>
              <a:schemeClr val="tx1"/>
            </a:solidFill>
            <a:round/>
            <a:headEnd/>
            <a:tailEnd type="triangle" w="med" len="med"/>
          </a:ln>
          <a:effectLst/>
        </p:spPr>
        <p:txBody>
          <a:bodyPr wrap="none"/>
          <a:lstStyle/>
          <a:p>
            <a:endParaRPr lang="en-US"/>
          </a:p>
        </p:txBody>
      </p:sp>
      <p:sp>
        <p:nvSpPr>
          <p:cNvPr id="81941" name="Line 21"/>
          <p:cNvSpPr>
            <a:spLocks noChangeShapeType="1"/>
          </p:cNvSpPr>
          <p:nvPr/>
        </p:nvSpPr>
        <p:spPr bwMode="auto">
          <a:xfrm>
            <a:off x="2362200" y="4191000"/>
            <a:ext cx="609600" cy="0"/>
          </a:xfrm>
          <a:prstGeom prst="line">
            <a:avLst/>
          </a:prstGeom>
          <a:noFill/>
          <a:ln w="9525">
            <a:solidFill>
              <a:schemeClr val="tx1"/>
            </a:solidFill>
            <a:round/>
            <a:headEnd/>
            <a:tailEnd type="triangle" w="med" len="med"/>
          </a:ln>
          <a:effectLst/>
        </p:spPr>
        <p:txBody>
          <a:bodyPr wrap="none"/>
          <a:lstStyle/>
          <a:p>
            <a:endParaRPr lang="en-US"/>
          </a:p>
        </p:txBody>
      </p:sp>
      <p:sp>
        <p:nvSpPr>
          <p:cNvPr id="81942" name="Line 22"/>
          <p:cNvSpPr>
            <a:spLocks noChangeShapeType="1"/>
          </p:cNvSpPr>
          <p:nvPr/>
        </p:nvSpPr>
        <p:spPr bwMode="auto">
          <a:xfrm flipH="1">
            <a:off x="1981200" y="2514600"/>
            <a:ext cx="381000" cy="0"/>
          </a:xfrm>
          <a:prstGeom prst="line">
            <a:avLst/>
          </a:prstGeom>
          <a:noFill/>
          <a:ln w="9525">
            <a:solidFill>
              <a:schemeClr val="tx1"/>
            </a:solidFill>
            <a:round/>
            <a:headEnd/>
            <a:tailEnd type="triangle" w="med" len="med"/>
          </a:ln>
          <a:effectLst/>
        </p:spPr>
        <p:txBody>
          <a:bodyPr wrap="none"/>
          <a:lstStyle/>
          <a:p>
            <a:endParaRPr lang="en-US"/>
          </a:p>
        </p:txBody>
      </p:sp>
      <p:sp>
        <p:nvSpPr>
          <p:cNvPr id="81943" name="Text Box 23"/>
          <p:cNvSpPr txBox="1">
            <a:spLocks noChangeArrowheads="1"/>
          </p:cNvSpPr>
          <p:nvPr/>
        </p:nvSpPr>
        <p:spPr bwMode="auto">
          <a:xfrm>
            <a:off x="4148138" y="4986338"/>
            <a:ext cx="1277937" cy="457200"/>
          </a:xfrm>
          <a:prstGeom prst="rect">
            <a:avLst/>
          </a:prstGeom>
          <a:noFill/>
          <a:ln w="9525">
            <a:noFill/>
            <a:miter lim="800000"/>
            <a:headEnd/>
            <a:tailEnd/>
          </a:ln>
          <a:effectLst/>
        </p:spPr>
        <p:txBody>
          <a:bodyPr wrap="none">
            <a:spAutoFit/>
          </a:bodyPr>
          <a:lstStyle/>
          <a:p>
            <a:r>
              <a:rPr lang="en-US"/>
              <a:t>dx/dt=0</a:t>
            </a:r>
          </a:p>
        </p:txBody>
      </p:sp>
      <p:sp>
        <p:nvSpPr>
          <p:cNvPr id="81944" name="Text Box 24"/>
          <p:cNvSpPr txBox="1">
            <a:spLocks noChangeArrowheads="1"/>
          </p:cNvSpPr>
          <p:nvPr/>
        </p:nvSpPr>
        <p:spPr bwMode="auto">
          <a:xfrm>
            <a:off x="2438400" y="2209800"/>
            <a:ext cx="1298575" cy="457200"/>
          </a:xfrm>
          <a:prstGeom prst="rect">
            <a:avLst/>
          </a:prstGeom>
          <a:noFill/>
          <a:ln w="9525">
            <a:noFill/>
            <a:miter lim="800000"/>
            <a:headEnd/>
            <a:tailEnd/>
          </a:ln>
          <a:effectLst/>
        </p:spPr>
        <p:txBody>
          <a:bodyPr wrap="none">
            <a:spAutoFit/>
          </a:bodyPr>
          <a:lstStyle/>
          <a:p>
            <a:r>
              <a:rPr lang="en-US"/>
              <a:t>dE/dt=0</a:t>
            </a:r>
          </a:p>
        </p:txBody>
      </p:sp>
      <p:cxnSp>
        <p:nvCxnSpPr>
          <p:cNvPr id="21" name="Straight Arrow Connector 20"/>
          <p:cNvCxnSpPr/>
          <p:nvPr/>
        </p:nvCxnSpPr>
        <p:spPr bwMode="auto">
          <a:xfrm>
            <a:off x="1524000" y="3657600"/>
            <a:ext cx="1905000" cy="533400"/>
          </a:xfrm>
          <a:prstGeom prst="straightConnector1">
            <a:avLst/>
          </a:prstGeom>
          <a:ln>
            <a:headEnd type="none" w="med" len="med"/>
            <a:tailEnd type="arrow"/>
          </a:ln>
        </p:spPr>
        <p:style>
          <a:lnRef idx="3">
            <a:schemeClr val="accent1"/>
          </a:lnRef>
          <a:fillRef idx="0">
            <a:schemeClr val="accent1"/>
          </a:fillRef>
          <a:effectRef idx="2">
            <a:schemeClr val="accent1"/>
          </a:effectRef>
          <a:fontRef idx="minor">
            <a:schemeClr val="tx1"/>
          </a:fontRef>
        </p:style>
      </p:cxnSp>
      <p:sp>
        <p:nvSpPr>
          <p:cNvPr id="22" name="Freeform 21"/>
          <p:cNvSpPr/>
          <p:nvPr/>
        </p:nvSpPr>
        <p:spPr bwMode="auto">
          <a:xfrm>
            <a:off x="2284391" y="3077029"/>
            <a:ext cx="1760204" cy="2177142"/>
          </a:xfrm>
          <a:custGeom>
            <a:avLst/>
            <a:gdLst>
              <a:gd name="connsiteX0" fmla="*/ 966809 w 1760204"/>
              <a:gd name="connsiteY0" fmla="*/ 2177142 h 2177142"/>
              <a:gd name="connsiteX1" fmla="*/ 1213552 w 1760204"/>
              <a:gd name="connsiteY1" fmla="*/ 2162628 h 2177142"/>
              <a:gd name="connsiteX2" fmla="*/ 1286123 w 1760204"/>
              <a:gd name="connsiteY2" fmla="*/ 2148114 h 2177142"/>
              <a:gd name="connsiteX3" fmla="*/ 1387723 w 1760204"/>
              <a:gd name="connsiteY3" fmla="*/ 2133600 h 2177142"/>
              <a:gd name="connsiteX4" fmla="*/ 1431266 w 1760204"/>
              <a:gd name="connsiteY4" fmla="*/ 2119085 h 2177142"/>
              <a:gd name="connsiteX5" fmla="*/ 1474809 w 1760204"/>
              <a:gd name="connsiteY5" fmla="*/ 2075542 h 2177142"/>
              <a:gd name="connsiteX6" fmla="*/ 1518352 w 1760204"/>
              <a:gd name="connsiteY6" fmla="*/ 2046514 h 2177142"/>
              <a:gd name="connsiteX7" fmla="*/ 1576409 w 1760204"/>
              <a:gd name="connsiteY7" fmla="*/ 1959428 h 2177142"/>
              <a:gd name="connsiteX8" fmla="*/ 1634466 w 1760204"/>
              <a:gd name="connsiteY8" fmla="*/ 1828800 h 2177142"/>
              <a:gd name="connsiteX9" fmla="*/ 1663495 w 1760204"/>
              <a:gd name="connsiteY9" fmla="*/ 1741714 h 2177142"/>
              <a:gd name="connsiteX10" fmla="*/ 1678009 w 1760204"/>
              <a:gd name="connsiteY10" fmla="*/ 1698171 h 2177142"/>
              <a:gd name="connsiteX11" fmla="*/ 1707038 w 1760204"/>
              <a:gd name="connsiteY11" fmla="*/ 1582057 h 2177142"/>
              <a:gd name="connsiteX12" fmla="*/ 1736066 w 1760204"/>
              <a:gd name="connsiteY12" fmla="*/ 1436914 h 2177142"/>
              <a:gd name="connsiteX13" fmla="*/ 1736066 w 1760204"/>
              <a:gd name="connsiteY13" fmla="*/ 682171 h 2177142"/>
              <a:gd name="connsiteX14" fmla="*/ 1721552 w 1760204"/>
              <a:gd name="connsiteY14" fmla="*/ 624114 h 2177142"/>
              <a:gd name="connsiteX15" fmla="*/ 1692523 w 1760204"/>
              <a:gd name="connsiteY15" fmla="*/ 537028 h 2177142"/>
              <a:gd name="connsiteX16" fmla="*/ 1561895 w 1760204"/>
              <a:gd name="connsiteY16" fmla="*/ 362857 h 2177142"/>
              <a:gd name="connsiteX17" fmla="*/ 1416752 w 1760204"/>
              <a:gd name="connsiteY17" fmla="*/ 203200 h 2177142"/>
              <a:gd name="connsiteX18" fmla="*/ 1373209 w 1760204"/>
              <a:gd name="connsiteY18" fmla="*/ 159657 h 2177142"/>
              <a:gd name="connsiteX19" fmla="*/ 1300638 w 1760204"/>
              <a:gd name="connsiteY19" fmla="*/ 116114 h 2177142"/>
              <a:gd name="connsiteX20" fmla="*/ 1213552 w 1760204"/>
              <a:gd name="connsiteY20" fmla="*/ 58057 h 2177142"/>
              <a:gd name="connsiteX21" fmla="*/ 1170009 w 1760204"/>
              <a:gd name="connsiteY21" fmla="*/ 29028 h 2177142"/>
              <a:gd name="connsiteX22" fmla="*/ 1068409 w 1760204"/>
              <a:gd name="connsiteY22" fmla="*/ 0 h 2177142"/>
              <a:gd name="connsiteX23" fmla="*/ 444295 w 1760204"/>
              <a:gd name="connsiteY23" fmla="*/ 14514 h 2177142"/>
              <a:gd name="connsiteX24" fmla="*/ 386238 w 1760204"/>
              <a:gd name="connsiteY24" fmla="*/ 29028 h 2177142"/>
              <a:gd name="connsiteX25" fmla="*/ 313666 w 1760204"/>
              <a:gd name="connsiteY25" fmla="*/ 58057 h 2177142"/>
              <a:gd name="connsiteX26" fmla="*/ 255609 w 1760204"/>
              <a:gd name="connsiteY26" fmla="*/ 101600 h 2177142"/>
              <a:gd name="connsiteX27" fmla="*/ 212066 w 1760204"/>
              <a:gd name="connsiteY27" fmla="*/ 130628 h 2177142"/>
              <a:gd name="connsiteX28" fmla="*/ 110466 w 1760204"/>
              <a:gd name="connsiteY28" fmla="*/ 275771 h 2177142"/>
              <a:gd name="connsiteX29" fmla="*/ 95952 w 1760204"/>
              <a:gd name="connsiteY29" fmla="*/ 319314 h 2177142"/>
              <a:gd name="connsiteX30" fmla="*/ 66923 w 1760204"/>
              <a:gd name="connsiteY30" fmla="*/ 377371 h 2177142"/>
              <a:gd name="connsiteX31" fmla="*/ 52409 w 1760204"/>
              <a:gd name="connsiteY31" fmla="*/ 449942 h 2177142"/>
              <a:gd name="connsiteX32" fmla="*/ 37895 w 1760204"/>
              <a:gd name="connsiteY32" fmla="*/ 493485 h 2177142"/>
              <a:gd name="connsiteX33" fmla="*/ 52409 w 1760204"/>
              <a:gd name="connsiteY33" fmla="*/ 870857 h 2177142"/>
              <a:gd name="connsiteX34" fmla="*/ 110466 w 1760204"/>
              <a:gd name="connsiteY34" fmla="*/ 1030514 h 2177142"/>
              <a:gd name="connsiteX35" fmla="*/ 183038 w 1760204"/>
              <a:gd name="connsiteY35" fmla="*/ 1161142 h 2177142"/>
              <a:gd name="connsiteX36" fmla="*/ 197552 w 1760204"/>
              <a:gd name="connsiteY36" fmla="*/ 1219200 h 2177142"/>
              <a:gd name="connsiteX37" fmla="*/ 284638 w 1760204"/>
              <a:gd name="connsiteY37" fmla="*/ 1393371 h 2177142"/>
              <a:gd name="connsiteX38" fmla="*/ 313666 w 1760204"/>
              <a:gd name="connsiteY38" fmla="*/ 1451428 h 2177142"/>
              <a:gd name="connsiteX39" fmla="*/ 429780 w 1760204"/>
              <a:gd name="connsiteY39" fmla="*/ 1553028 h 2177142"/>
              <a:gd name="connsiteX40" fmla="*/ 545895 w 1760204"/>
              <a:gd name="connsiteY40" fmla="*/ 1611085 h 2177142"/>
              <a:gd name="connsiteX41" fmla="*/ 589438 w 1760204"/>
              <a:gd name="connsiteY41" fmla="*/ 1640114 h 2177142"/>
              <a:gd name="connsiteX42" fmla="*/ 676523 w 1760204"/>
              <a:gd name="connsiteY42" fmla="*/ 1669142 h 2177142"/>
              <a:gd name="connsiteX43" fmla="*/ 720066 w 1760204"/>
              <a:gd name="connsiteY43" fmla="*/ 1683657 h 2177142"/>
              <a:gd name="connsiteX44" fmla="*/ 778123 w 1760204"/>
              <a:gd name="connsiteY44" fmla="*/ 1712685 h 2177142"/>
              <a:gd name="connsiteX45" fmla="*/ 865209 w 1760204"/>
              <a:gd name="connsiteY45" fmla="*/ 1727200 h 2177142"/>
              <a:gd name="connsiteX46" fmla="*/ 966809 w 1760204"/>
              <a:gd name="connsiteY46" fmla="*/ 1756228 h 2177142"/>
              <a:gd name="connsiteX47" fmla="*/ 1024866 w 1760204"/>
              <a:gd name="connsiteY47" fmla="*/ 1770742 h 2177142"/>
              <a:gd name="connsiteX48" fmla="*/ 1344180 w 1760204"/>
              <a:gd name="connsiteY48" fmla="*/ 1756228 h 2177142"/>
              <a:gd name="connsiteX49" fmla="*/ 1431266 w 1760204"/>
              <a:gd name="connsiteY49" fmla="*/ 1698171 h 2177142"/>
              <a:gd name="connsiteX50" fmla="*/ 1460295 w 1760204"/>
              <a:gd name="connsiteY50" fmla="*/ 1611085 h 2177142"/>
              <a:gd name="connsiteX51" fmla="*/ 1474809 w 1760204"/>
              <a:gd name="connsiteY51" fmla="*/ 1567542 h 2177142"/>
              <a:gd name="connsiteX52" fmla="*/ 1460295 w 1760204"/>
              <a:gd name="connsiteY52" fmla="*/ 1393371 h 2177142"/>
              <a:gd name="connsiteX53" fmla="*/ 1431266 w 1760204"/>
              <a:gd name="connsiteY53" fmla="*/ 1277257 h 2177142"/>
              <a:gd name="connsiteX54" fmla="*/ 1416752 w 1760204"/>
              <a:gd name="connsiteY54" fmla="*/ 1204685 h 2177142"/>
              <a:gd name="connsiteX55" fmla="*/ 1387723 w 1760204"/>
              <a:gd name="connsiteY55" fmla="*/ 1117600 h 2177142"/>
              <a:gd name="connsiteX56" fmla="*/ 1300638 w 1760204"/>
              <a:gd name="connsiteY56" fmla="*/ 914400 h 2177142"/>
              <a:gd name="connsiteX57" fmla="*/ 1300638 w 1760204"/>
              <a:gd name="connsiteY57" fmla="*/ 914400 h 2177142"/>
              <a:gd name="connsiteX58" fmla="*/ 1286123 w 1760204"/>
              <a:gd name="connsiteY58" fmla="*/ 870857 h 2177142"/>
              <a:gd name="connsiteX59" fmla="*/ 1111952 w 1760204"/>
              <a:gd name="connsiteY59" fmla="*/ 783771 h 2177142"/>
              <a:gd name="connsiteX60" fmla="*/ 1068409 w 1760204"/>
              <a:gd name="connsiteY60" fmla="*/ 769257 h 2177142"/>
              <a:gd name="connsiteX61" fmla="*/ 981323 w 1760204"/>
              <a:gd name="connsiteY61" fmla="*/ 740228 h 2177142"/>
              <a:gd name="connsiteX62" fmla="*/ 937780 w 1760204"/>
              <a:gd name="connsiteY62" fmla="*/ 725714 h 2177142"/>
              <a:gd name="connsiteX63" fmla="*/ 691038 w 1760204"/>
              <a:gd name="connsiteY63" fmla="*/ 769257 h 2177142"/>
              <a:gd name="connsiteX64" fmla="*/ 662009 w 1760204"/>
              <a:gd name="connsiteY64" fmla="*/ 812800 h 2177142"/>
              <a:gd name="connsiteX65" fmla="*/ 647495 w 1760204"/>
              <a:gd name="connsiteY65" fmla="*/ 856342 h 2177142"/>
              <a:gd name="connsiteX66" fmla="*/ 676523 w 1760204"/>
              <a:gd name="connsiteY66" fmla="*/ 1074057 h 2177142"/>
              <a:gd name="connsiteX67" fmla="*/ 705552 w 1760204"/>
              <a:gd name="connsiteY67" fmla="*/ 1161142 h 2177142"/>
              <a:gd name="connsiteX68" fmla="*/ 749095 w 1760204"/>
              <a:gd name="connsiteY68" fmla="*/ 1204685 h 2177142"/>
              <a:gd name="connsiteX69" fmla="*/ 792638 w 1760204"/>
              <a:gd name="connsiteY69" fmla="*/ 1291771 h 2177142"/>
              <a:gd name="connsiteX70" fmla="*/ 923266 w 1760204"/>
              <a:gd name="connsiteY70" fmla="*/ 1349828 h 2177142"/>
              <a:gd name="connsiteX71" fmla="*/ 966809 w 1760204"/>
              <a:gd name="connsiteY71" fmla="*/ 1364342 h 2177142"/>
              <a:gd name="connsiteX72" fmla="*/ 1010352 w 1760204"/>
              <a:gd name="connsiteY72" fmla="*/ 1378857 h 2177142"/>
              <a:gd name="connsiteX73" fmla="*/ 1068409 w 1760204"/>
              <a:gd name="connsiteY73" fmla="*/ 1393371 h 2177142"/>
              <a:gd name="connsiteX74" fmla="*/ 1155495 w 1760204"/>
              <a:gd name="connsiteY74" fmla="*/ 1378857 h 2177142"/>
              <a:gd name="connsiteX75" fmla="*/ 1184523 w 1760204"/>
              <a:gd name="connsiteY75" fmla="*/ 1291771 h 2177142"/>
              <a:gd name="connsiteX76" fmla="*/ 1170009 w 1760204"/>
              <a:gd name="connsiteY76" fmla="*/ 1059542 h 2177142"/>
              <a:gd name="connsiteX77" fmla="*/ 1082923 w 1760204"/>
              <a:gd name="connsiteY77" fmla="*/ 1001485 h 2177142"/>
              <a:gd name="connsiteX78" fmla="*/ 966809 w 1760204"/>
              <a:gd name="connsiteY78" fmla="*/ 1016000 h 2177142"/>
              <a:gd name="connsiteX79" fmla="*/ 952295 w 1760204"/>
              <a:gd name="connsiteY79" fmla="*/ 1059542 h 2177142"/>
              <a:gd name="connsiteX80" fmla="*/ 952295 w 1760204"/>
              <a:gd name="connsiteY80" fmla="*/ 1132114 h 21771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Lst>
            <a:rect l="l" t="t" r="r" b="b"/>
            <a:pathLst>
              <a:path w="1760204" h="2177142">
                <a:moveTo>
                  <a:pt x="966809" y="2177142"/>
                </a:moveTo>
                <a:cubicBezTo>
                  <a:pt x="1049057" y="2172304"/>
                  <a:pt x="1131501" y="2170087"/>
                  <a:pt x="1213552" y="2162628"/>
                </a:cubicBezTo>
                <a:cubicBezTo>
                  <a:pt x="1238120" y="2160395"/>
                  <a:pt x="1261789" y="2152170"/>
                  <a:pt x="1286123" y="2148114"/>
                </a:cubicBezTo>
                <a:cubicBezTo>
                  <a:pt x="1319868" y="2142490"/>
                  <a:pt x="1353856" y="2138438"/>
                  <a:pt x="1387723" y="2133600"/>
                </a:cubicBezTo>
                <a:cubicBezTo>
                  <a:pt x="1402237" y="2128762"/>
                  <a:pt x="1418536" y="2127572"/>
                  <a:pt x="1431266" y="2119085"/>
                </a:cubicBezTo>
                <a:cubicBezTo>
                  <a:pt x="1448345" y="2107699"/>
                  <a:pt x="1459040" y="2088683"/>
                  <a:pt x="1474809" y="2075542"/>
                </a:cubicBezTo>
                <a:cubicBezTo>
                  <a:pt x="1488210" y="2064375"/>
                  <a:pt x="1503838" y="2056190"/>
                  <a:pt x="1518352" y="2046514"/>
                </a:cubicBezTo>
                <a:cubicBezTo>
                  <a:pt x="1537704" y="2017485"/>
                  <a:pt x="1565376" y="1992526"/>
                  <a:pt x="1576409" y="1959428"/>
                </a:cubicBezTo>
                <a:cubicBezTo>
                  <a:pt x="1610954" y="1855794"/>
                  <a:pt x="1588465" y="1897802"/>
                  <a:pt x="1634466" y="1828800"/>
                </a:cubicBezTo>
                <a:lnTo>
                  <a:pt x="1663495" y="1741714"/>
                </a:lnTo>
                <a:cubicBezTo>
                  <a:pt x="1668333" y="1727200"/>
                  <a:pt x="1674298" y="1713014"/>
                  <a:pt x="1678009" y="1698171"/>
                </a:cubicBezTo>
                <a:cubicBezTo>
                  <a:pt x="1687685" y="1659466"/>
                  <a:pt x="1699214" y="1621178"/>
                  <a:pt x="1707038" y="1582057"/>
                </a:cubicBezTo>
                <a:lnTo>
                  <a:pt x="1736066" y="1436914"/>
                </a:lnTo>
                <a:cubicBezTo>
                  <a:pt x="1759381" y="1087185"/>
                  <a:pt x="1760204" y="1177015"/>
                  <a:pt x="1736066" y="682171"/>
                </a:cubicBezTo>
                <a:cubicBezTo>
                  <a:pt x="1735094" y="662247"/>
                  <a:pt x="1727284" y="643221"/>
                  <a:pt x="1721552" y="624114"/>
                </a:cubicBezTo>
                <a:cubicBezTo>
                  <a:pt x="1712759" y="594806"/>
                  <a:pt x="1709496" y="562488"/>
                  <a:pt x="1692523" y="537028"/>
                </a:cubicBezTo>
                <a:cubicBezTo>
                  <a:pt x="1578459" y="365931"/>
                  <a:pt x="1694759" y="533682"/>
                  <a:pt x="1561895" y="362857"/>
                </a:cubicBezTo>
                <a:cubicBezTo>
                  <a:pt x="1457961" y="229228"/>
                  <a:pt x="1684967" y="471415"/>
                  <a:pt x="1416752" y="203200"/>
                </a:cubicBezTo>
                <a:cubicBezTo>
                  <a:pt x="1402238" y="188686"/>
                  <a:pt x="1390810" y="170218"/>
                  <a:pt x="1373209" y="159657"/>
                </a:cubicBezTo>
                <a:cubicBezTo>
                  <a:pt x="1349019" y="145143"/>
                  <a:pt x="1324438" y="131260"/>
                  <a:pt x="1300638" y="116114"/>
                </a:cubicBezTo>
                <a:cubicBezTo>
                  <a:pt x="1271204" y="97383"/>
                  <a:pt x="1242581" y="77409"/>
                  <a:pt x="1213552" y="58057"/>
                </a:cubicBezTo>
                <a:cubicBezTo>
                  <a:pt x="1199038" y="48381"/>
                  <a:pt x="1186558" y="34544"/>
                  <a:pt x="1170009" y="29028"/>
                </a:cubicBezTo>
                <a:cubicBezTo>
                  <a:pt x="1107542" y="8206"/>
                  <a:pt x="1141309" y="18225"/>
                  <a:pt x="1068409" y="0"/>
                </a:cubicBezTo>
                <a:lnTo>
                  <a:pt x="444295" y="14514"/>
                </a:lnTo>
                <a:cubicBezTo>
                  <a:pt x="424365" y="15362"/>
                  <a:pt x="405162" y="22720"/>
                  <a:pt x="386238" y="29028"/>
                </a:cubicBezTo>
                <a:cubicBezTo>
                  <a:pt x="361521" y="37267"/>
                  <a:pt x="336441" y="45404"/>
                  <a:pt x="313666" y="58057"/>
                </a:cubicBezTo>
                <a:cubicBezTo>
                  <a:pt x="292520" y="69805"/>
                  <a:pt x="275294" y="87540"/>
                  <a:pt x="255609" y="101600"/>
                </a:cubicBezTo>
                <a:cubicBezTo>
                  <a:pt x="241414" y="111739"/>
                  <a:pt x="226580" y="120952"/>
                  <a:pt x="212066" y="130628"/>
                </a:cubicBezTo>
                <a:cubicBezTo>
                  <a:pt x="140591" y="237842"/>
                  <a:pt x="174942" y="189804"/>
                  <a:pt x="110466" y="275771"/>
                </a:cubicBezTo>
                <a:cubicBezTo>
                  <a:pt x="105628" y="290285"/>
                  <a:pt x="101979" y="305252"/>
                  <a:pt x="95952" y="319314"/>
                </a:cubicBezTo>
                <a:cubicBezTo>
                  <a:pt x="87429" y="339201"/>
                  <a:pt x="73765" y="356845"/>
                  <a:pt x="66923" y="377371"/>
                </a:cubicBezTo>
                <a:cubicBezTo>
                  <a:pt x="59122" y="400774"/>
                  <a:pt x="58392" y="426009"/>
                  <a:pt x="52409" y="449942"/>
                </a:cubicBezTo>
                <a:cubicBezTo>
                  <a:pt x="48698" y="464785"/>
                  <a:pt x="42733" y="478971"/>
                  <a:pt x="37895" y="493485"/>
                </a:cubicBezTo>
                <a:cubicBezTo>
                  <a:pt x="42733" y="619276"/>
                  <a:pt x="41345" y="745461"/>
                  <a:pt x="52409" y="870857"/>
                </a:cubicBezTo>
                <a:cubicBezTo>
                  <a:pt x="65804" y="1022666"/>
                  <a:pt x="67994" y="945568"/>
                  <a:pt x="110466" y="1030514"/>
                </a:cubicBezTo>
                <a:cubicBezTo>
                  <a:pt x="187098" y="1183781"/>
                  <a:pt x="0" y="886592"/>
                  <a:pt x="183038" y="1161142"/>
                </a:cubicBezTo>
                <a:cubicBezTo>
                  <a:pt x="187876" y="1180495"/>
                  <a:pt x="189880" y="1200786"/>
                  <a:pt x="197552" y="1219200"/>
                </a:cubicBezTo>
                <a:cubicBezTo>
                  <a:pt x="197560" y="1219220"/>
                  <a:pt x="270119" y="1364333"/>
                  <a:pt x="284638" y="1393371"/>
                </a:cubicBezTo>
                <a:cubicBezTo>
                  <a:pt x="294314" y="1412723"/>
                  <a:pt x="298367" y="1436129"/>
                  <a:pt x="313666" y="1451428"/>
                </a:cubicBezTo>
                <a:cubicBezTo>
                  <a:pt x="352645" y="1490407"/>
                  <a:pt x="381810" y="1525046"/>
                  <a:pt x="429780" y="1553028"/>
                </a:cubicBezTo>
                <a:cubicBezTo>
                  <a:pt x="467159" y="1574832"/>
                  <a:pt x="509889" y="1587081"/>
                  <a:pt x="545895" y="1611085"/>
                </a:cubicBezTo>
                <a:cubicBezTo>
                  <a:pt x="560409" y="1620761"/>
                  <a:pt x="573497" y="1633029"/>
                  <a:pt x="589438" y="1640114"/>
                </a:cubicBezTo>
                <a:cubicBezTo>
                  <a:pt x="617399" y="1652541"/>
                  <a:pt x="647495" y="1659466"/>
                  <a:pt x="676523" y="1669142"/>
                </a:cubicBezTo>
                <a:cubicBezTo>
                  <a:pt x="691037" y="1673980"/>
                  <a:pt x="706382" y="1676815"/>
                  <a:pt x="720066" y="1683657"/>
                </a:cubicBezTo>
                <a:cubicBezTo>
                  <a:pt x="739418" y="1693333"/>
                  <a:pt x="757399" y="1706468"/>
                  <a:pt x="778123" y="1712685"/>
                </a:cubicBezTo>
                <a:cubicBezTo>
                  <a:pt x="806311" y="1721141"/>
                  <a:pt x="836351" y="1721428"/>
                  <a:pt x="865209" y="1727200"/>
                </a:cubicBezTo>
                <a:cubicBezTo>
                  <a:pt x="940837" y="1742326"/>
                  <a:pt x="902249" y="1737783"/>
                  <a:pt x="966809" y="1756228"/>
                </a:cubicBezTo>
                <a:cubicBezTo>
                  <a:pt x="985989" y="1761708"/>
                  <a:pt x="1005514" y="1765904"/>
                  <a:pt x="1024866" y="1770742"/>
                </a:cubicBezTo>
                <a:cubicBezTo>
                  <a:pt x="1131304" y="1765904"/>
                  <a:pt x="1239291" y="1774958"/>
                  <a:pt x="1344180" y="1756228"/>
                </a:cubicBezTo>
                <a:cubicBezTo>
                  <a:pt x="1378525" y="1750095"/>
                  <a:pt x="1431266" y="1698171"/>
                  <a:pt x="1431266" y="1698171"/>
                </a:cubicBezTo>
                <a:lnTo>
                  <a:pt x="1460295" y="1611085"/>
                </a:lnTo>
                <a:lnTo>
                  <a:pt x="1474809" y="1567542"/>
                </a:lnTo>
                <a:cubicBezTo>
                  <a:pt x="1469971" y="1509485"/>
                  <a:pt x="1468937" y="1450985"/>
                  <a:pt x="1460295" y="1393371"/>
                </a:cubicBezTo>
                <a:cubicBezTo>
                  <a:pt x="1454377" y="1353917"/>
                  <a:pt x="1439090" y="1316378"/>
                  <a:pt x="1431266" y="1277257"/>
                </a:cubicBezTo>
                <a:cubicBezTo>
                  <a:pt x="1426428" y="1253066"/>
                  <a:pt x="1423243" y="1228485"/>
                  <a:pt x="1416752" y="1204685"/>
                </a:cubicBezTo>
                <a:cubicBezTo>
                  <a:pt x="1408701" y="1175165"/>
                  <a:pt x="1395144" y="1147285"/>
                  <a:pt x="1387723" y="1117600"/>
                </a:cubicBezTo>
                <a:cubicBezTo>
                  <a:pt x="1350234" y="967639"/>
                  <a:pt x="1380825" y="1034681"/>
                  <a:pt x="1300638" y="914400"/>
                </a:cubicBezTo>
                <a:lnTo>
                  <a:pt x="1300638" y="914400"/>
                </a:lnTo>
                <a:cubicBezTo>
                  <a:pt x="1295800" y="899886"/>
                  <a:pt x="1296941" y="881675"/>
                  <a:pt x="1286123" y="870857"/>
                </a:cubicBezTo>
                <a:cubicBezTo>
                  <a:pt x="1229851" y="814585"/>
                  <a:pt x="1182781" y="807381"/>
                  <a:pt x="1111952" y="783771"/>
                </a:cubicBezTo>
                <a:lnTo>
                  <a:pt x="1068409" y="769257"/>
                </a:lnTo>
                <a:lnTo>
                  <a:pt x="981323" y="740228"/>
                </a:lnTo>
                <a:lnTo>
                  <a:pt x="937780" y="725714"/>
                </a:lnTo>
                <a:cubicBezTo>
                  <a:pt x="874598" y="730574"/>
                  <a:pt x="755069" y="715897"/>
                  <a:pt x="691038" y="769257"/>
                </a:cubicBezTo>
                <a:cubicBezTo>
                  <a:pt x="677637" y="780424"/>
                  <a:pt x="671685" y="798286"/>
                  <a:pt x="662009" y="812800"/>
                </a:cubicBezTo>
                <a:cubicBezTo>
                  <a:pt x="657171" y="827314"/>
                  <a:pt x="647495" y="841043"/>
                  <a:pt x="647495" y="856342"/>
                </a:cubicBezTo>
                <a:cubicBezTo>
                  <a:pt x="647495" y="932391"/>
                  <a:pt x="655140" y="1002782"/>
                  <a:pt x="676523" y="1074057"/>
                </a:cubicBezTo>
                <a:cubicBezTo>
                  <a:pt x="685316" y="1103365"/>
                  <a:pt x="683916" y="1139506"/>
                  <a:pt x="705552" y="1161142"/>
                </a:cubicBezTo>
                <a:lnTo>
                  <a:pt x="749095" y="1204685"/>
                </a:lnTo>
                <a:cubicBezTo>
                  <a:pt x="760900" y="1240101"/>
                  <a:pt x="764500" y="1263633"/>
                  <a:pt x="792638" y="1291771"/>
                </a:cubicBezTo>
                <a:cubicBezTo>
                  <a:pt x="827141" y="1326274"/>
                  <a:pt x="880147" y="1335455"/>
                  <a:pt x="923266" y="1349828"/>
                </a:cubicBezTo>
                <a:lnTo>
                  <a:pt x="966809" y="1364342"/>
                </a:lnTo>
                <a:cubicBezTo>
                  <a:pt x="981323" y="1369180"/>
                  <a:pt x="995509" y="1375146"/>
                  <a:pt x="1010352" y="1378857"/>
                </a:cubicBezTo>
                <a:lnTo>
                  <a:pt x="1068409" y="1393371"/>
                </a:lnTo>
                <a:cubicBezTo>
                  <a:pt x="1097438" y="1388533"/>
                  <a:pt x="1133347" y="1398236"/>
                  <a:pt x="1155495" y="1378857"/>
                </a:cubicBezTo>
                <a:cubicBezTo>
                  <a:pt x="1178523" y="1358708"/>
                  <a:pt x="1184523" y="1291771"/>
                  <a:pt x="1184523" y="1291771"/>
                </a:cubicBezTo>
                <a:cubicBezTo>
                  <a:pt x="1179685" y="1214361"/>
                  <a:pt x="1195631" y="1132748"/>
                  <a:pt x="1170009" y="1059542"/>
                </a:cubicBezTo>
                <a:cubicBezTo>
                  <a:pt x="1158484" y="1026613"/>
                  <a:pt x="1082923" y="1001485"/>
                  <a:pt x="1082923" y="1001485"/>
                </a:cubicBezTo>
                <a:cubicBezTo>
                  <a:pt x="1044218" y="1006323"/>
                  <a:pt x="1002453" y="1000158"/>
                  <a:pt x="966809" y="1016000"/>
                </a:cubicBezTo>
                <a:cubicBezTo>
                  <a:pt x="952829" y="1022214"/>
                  <a:pt x="954193" y="1044361"/>
                  <a:pt x="952295" y="1059542"/>
                </a:cubicBezTo>
                <a:cubicBezTo>
                  <a:pt x="949295" y="1083546"/>
                  <a:pt x="952295" y="1107923"/>
                  <a:pt x="952295" y="1132114"/>
                </a:cubicBezTo>
              </a:path>
            </a:pathLst>
          </a:cu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ahoma" pitchFamily="34" charset="0"/>
            </a:endParaRPr>
          </a:p>
        </p:txBody>
      </p:sp>
      <p:cxnSp>
        <p:nvCxnSpPr>
          <p:cNvPr id="24" name="Straight Arrow Connector 23"/>
          <p:cNvCxnSpPr/>
          <p:nvPr/>
        </p:nvCxnSpPr>
        <p:spPr bwMode="auto">
          <a:xfrm>
            <a:off x="2590800" y="5029200"/>
            <a:ext cx="609600" cy="22860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Tree>
    <p:extLst>
      <p:ext uri="{BB962C8B-B14F-4D97-AF65-F5344CB8AC3E}">
        <p14:creationId xmlns:p14="http://schemas.microsoft.com/office/powerpoint/2010/main" val="34420525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Hardin</a:t>
            </a:r>
            <a:endParaRPr lang="en-US" dirty="0"/>
          </a:p>
        </p:txBody>
      </p:sp>
      <p:sp>
        <p:nvSpPr>
          <p:cNvPr id="3" name="Text Placeholder 2"/>
          <p:cNvSpPr>
            <a:spLocks noGrp="1"/>
          </p:cNvSpPr>
          <p:nvPr>
            <p:ph type="body" idx="1"/>
          </p:nvPr>
        </p:nvSpPr>
        <p:spPr/>
        <p:txBody>
          <a:bodyPr/>
          <a:lstStyle/>
          <a:p>
            <a:endParaRPr lang="en-US"/>
          </a:p>
        </p:txBody>
      </p:sp>
      <p:sp>
        <p:nvSpPr>
          <p:cNvPr id="4" name="Content Placeholder 3"/>
          <p:cNvSpPr>
            <a:spLocks noGrp="1"/>
          </p:cNvSpPr>
          <p:nvPr>
            <p:ph sz="half" idx="2"/>
          </p:nvPr>
        </p:nvSpPr>
        <p:spPr/>
        <p:txBody>
          <a:bodyPr/>
          <a:lstStyle/>
          <a:p>
            <a:endParaRPr lang="en-US" dirty="0"/>
          </a:p>
        </p:txBody>
      </p:sp>
      <p:sp>
        <p:nvSpPr>
          <p:cNvPr id="5" name="Text Placeholder 4"/>
          <p:cNvSpPr>
            <a:spLocks noGrp="1"/>
          </p:cNvSpPr>
          <p:nvPr>
            <p:ph type="body" sz="quarter" idx="3"/>
          </p:nvPr>
        </p:nvSpPr>
        <p:spPr/>
        <p:txBody>
          <a:bodyPr/>
          <a:lstStyle/>
          <a:p>
            <a:endParaRPr lang="en-US"/>
          </a:p>
        </p:txBody>
      </p:sp>
      <p:sp>
        <p:nvSpPr>
          <p:cNvPr id="6" name="Content Placeholder 5"/>
          <p:cNvSpPr>
            <a:spLocks noGrp="1"/>
          </p:cNvSpPr>
          <p:nvPr>
            <p:ph sz="quarter" idx="4"/>
          </p:nvPr>
        </p:nvSpPr>
        <p:spPr/>
        <p:txBody>
          <a:bodyPr/>
          <a:lstStyle/>
          <a:p>
            <a:endParaRPr lang="en-US" dirty="0"/>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5576" y="2640815"/>
            <a:ext cx="3357563" cy="264080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88024" y="1772816"/>
            <a:ext cx="3340894" cy="4514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1148538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5" name="Rectangle 5"/>
          <p:cNvSpPr>
            <a:spLocks noGrp="1" noChangeArrowheads="1"/>
          </p:cNvSpPr>
          <p:nvPr>
            <p:ph type="title"/>
          </p:nvPr>
        </p:nvSpPr>
        <p:spPr/>
        <p:txBody>
          <a:bodyPr/>
          <a:lstStyle/>
          <a:p>
            <a:r>
              <a:rPr lang="en-US" dirty="0"/>
              <a:t>Approx of </a:t>
            </a:r>
            <a:r>
              <a:rPr lang="en-US" dirty="0" err="1"/>
              <a:t>dx</a:t>
            </a:r>
            <a:r>
              <a:rPr lang="en-US" dirty="0"/>
              <a:t>/</a:t>
            </a:r>
            <a:r>
              <a:rPr lang="en-US" dirty="0" err="1"/>
              <a:t>dt</a:t>
            </a:r>
            <a:endParaRPr lang="en-US" dirty="0"/>
          </a:p>
        </p:txBody>
      </p:sp>
      <p:sp>
        <p:nvSpPr>
          <p:cNvPr id="87043" name="Rectangle 3" descr="Rectangle: Click to edit Master text styles&#10;Second level&#10;Third level&#10;Fourth level&#10;Fifth level"/>
          <p:cNvSpPr>
            <a:spLocks noGrp="1" noChangeArrowheads="1"/>
          </p:cNvSpPr>
          <p:nvPr>
            <p:ph type="body" sz="half" idx="1"/>
          </p:nvPr>
        </p:nvSpPr>
        <p:spPr/>
        <p:txBody>
          <a:bodyPr/>
          <a:lstStyle/>
          <a:p>
            <a:r>
              <a:rPr lang="en-US" sz="2800"/>
              <a:t>Find linear approx of system</a:t>
            </a:r>
          </a:p>
          <a:p>
            <a:endParaRPr lang="en-US" sz="2800"/>
          </a:p>
        </p:txBody>
      </p:sp>
      <p:graphicFrame>
        <p:nvGraphicFramePr>
          <p:cNvPr id="87044" name="Object 4"/>
          <p:cNvGraphicFramePr>
            <a:graphicFrameLocks noGrp="1" noChangeAspect="1"/>
          </p:cNvGraphicFramePr>
          <p:nvPr>
            <p:ph sz="half" idx="2"/>
          </p:nvPr>
        </p:nvGraphicFramePr>
        <p:xfrm>
          <a:off x="2590800" y="2395538"/>
          <a:ext cx="4419600" cy="3179762"/>
        </p:xfrm>
        <a:graphic>
          <a:graphicData uri="http://schemas.openxmlformats.org/presentationml/2006/ole">
            <mc:AlternateContent xmlns:mc="http://schemas.openxmlformats.org/markup-compatibility/2006">
              <mc:Choice xmlns:v="urn:schemas-microsoft-com:vml" Requires="v">
                <p:oleObj spid="_x0000_s16402" name="Equation" r:id="rId4" imgW="1765080" imgH="1269720" progId="Equation.DSMT4">
                  <p:embed/>
                </p:oleObj>
              </mc:Choice>
              <mc:Fallback>
                <p:oleObj name="Equation" r:id="rId4" imgW="1765080" imgH="126972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90800" y="2395538"/>
                        <a:ext cx="4419600" cy="31797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 name="Object 5"/>
          <p:cNvGraphicFramePr>
            <a:graphicFrameLocks noChangeAspect="1"/>
          </p:cNvGraphicFramePr>
          <p:nvPr/>
        </p:nvGraphicFramePr>
        <p:xfrm>
          <a:off x="4800599" y="1447800"/>
          <a:ext cx="3806825" cy="838200"/>
        </p:xfrm>
        <a:graphic>
          <a:graphicData uri="http://schemas.openxmlformats.org/presentationml/2006/ole">
            <mc:AlternateContent xmlns:mc="http://schemas.openxmlformats.org/markup-compatibility/2006">
              <mc:Choice xmlns:v="urn:schemas-microsoft-com:vml" Requires="v">
                <p:oleObj spid="_x0000_s16403" name="Equation" r:id="rId6" imgW="1384200" imgH="304560" progId="Equation.DSMT4">
                  <p:embed/>
                </p:oleObj>
              </mc:Choice>
              <mc:Fallback>
                <p:oleObj name="Equation" r:id="rId6" imgW="1384200" imgH="30456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800599" y="1447800"/>
                        <a:ext cx="3806825" cy="838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412849576"/>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p:txBody>
          <a:bodyPr/>
          <a:lstStyle/>
          <a:p>
            <a:r>
              <a:rPr lang="en-US"/>
              <a:t>Approx of dx/dt wrt E</a:t>
            </a:r>
          </a:p>
        </p:txBody>
      </p:sp>
      <p:graphicFrame>
        <p:nvGraphicFramePr>
          <p:cNvPr id="89092" name="Object 4"/>
          <p:cNvGraphicFramePr>
            <a:graphicFrameLocks noGrp="1" noChangeAspect="1"/>
          </p:cNvGraphicFramePr>
          <p:nvPr>
            <p:ph idx="1"/>
            <p:extLst>
              <p:ext uri="{D42A27DB-BD31-4B8C-83A1-F6EECF244321}">
                <p14:modId xmlns:p14="http://schemas.microsoft.com/office/powerpoint/2010/main" val="2337599221"/>
              </p:ext>
            </p:extLst>
          </p:nvPr>
        </p:nvGraphicFramePr>
        <p:xfrm>
          <a:off x="2776538" y="3406775"/>
          <a:ext cx="3894137" cy="1108075"/>
        </p:xfrm>
        <a:graphic>
          <a:graphicData uri="http://schemas.openxmlformats.org/presentationml/2006/ole">
            <mc:AlternateContent xmlns:mc="http://schemas.openxmlformats.org/markup-compatibility/2006">
              <mc:Choice xmlns:v="urn:schemas-microsoft-com:vml" Requires="v">
                <p:oleObj spid="_x0000_s17426" name="Equation" r:id="rId4" imgW="1384200" imgH="393480" progId="Equation.DSMT4">
                  <p:embed/>
                </p:oleObj>
              </mc:Choice>
              <mc:Fallback>
                <p:oleObj name="Equation" r:id="rId4" imgW="1384200" imgH="393480" progId="Equation.DSMT4">
                  <p:embed/>
                  <p:pic>
                    <p:nvPicPr>
                      <p:cNvPr id="0" name=""/>
                      <p:cNvPicPr>
                        <a:picLocks noChangeAspect="1" noChangeArrowheads="1"/>
                      </p:cNvPicPr>
                      <p:nvPr/>
                    </p:nvPicPr>
                    <p:blipFill>
                      <a:blip r:embed="rId5"/>
                      <a:srcRect/>
                      <a:stretch>
                        <a:fillRect/>
                      </a:stretch>
                    </p:blipFill>
                    <p:spPr bwMode="auto">
                      <a:xfrm>
                        <a:off x="2776538" y="3406775"/>
                        <a:ext cx="3894137" cy="11080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9093" name="Object 5"/>
          <p:cNvGraphicFramePr>
            <a:graphicFrameLocks noChangeAspect="1"/>
          </p:cNvGraphicFramePr>
          <p:nvPr/>
        </p:nvGraphicFramePr>
        <p:xfrm>
          <a:off x="2819400" y="1828800"/>
          <a:ext cx="3806825" cy="838200"/>
        </p:xfrm>
        <a:graphic>
          <a:graphicData uri="http://schemas.openxmlformats.org/presentationml/2006/ole">
            <mc:AlternateContent xmlns:mc="http://schemas.openxmlformats.org/markup-compatibility/2006">
              <mc:Choice xmlns:v="urn:schemas-microsoft-com:vml" Requires="v">
                <p:oleObj spid="_x0000_s17427" name="Equation" r:id="rId6" imgW="1384200" imgH="304560" progId="Equation.DSMT4">
                  <p:embed/>
                </p:oleObj>
              </mc:Choice>
              <mc:Fallback>
                <p:oleObj name="Equation" r:id="rId6" imgW="1384200" imgH="30456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819400" y="1828800"/>
                        <a:ext cx="3806825" cy="838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TextBox 4"/>
          <p:cNvSpPr txBox="1"/>
          <p:nvPr/>
        </p:nvSpPr>
        <p:spPr>
          <a:xfrm>
            <a:off x="1219200" y="5181600"/>
            <a:ext cx="5410200" cy="830997"/>
          </a:xfrm>
          <a:prstGeom prst="rect">
            <a:avLst/>
          </a:prstGeom>
          <a:noFill/>
        </p:spPr>
        <p:txBody>
          <a:bodyPr wrap="square" rtlCol="0">
            <a:spAutoFit/>
          </a:bodyPr>
          <a:lstStyle/>
          <a:p>
            <a:pPr algn="l"/>
            <a:r>
              <a:rPr lang="en-US" dirty="0" smtClean="0"/>
              <a:t>Note that we evaluate at the equilibrium</a:t>
            </a:r>
            <a:endParaRPr lang="en-US" dirty="0"/>
          </a:p>
        </p:txBody>
      </p:sp>
    </p:spTree>
    <p:extLst>
      <p:ext uri="{BB962C8B-B14F-4D97-AF65-F5344CB8AC3E}">
        <p14:creationId xmlns:p14="http://schemas.microsoft.com/office/powerpoint/2010/main" val="2835045437"/>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p:txBody>
          <a:bodyPr/>
          <a:lstStyle/>
          <a:p>
            <a:r>
              <a:rPr lang="en-US"/>
              <a:t>Approx of dE/dt</a:t>
            </a:r>
          </a:p>
        </p:txBody>
      </p:sp>
      <p:graphicFrame>
        <p:nvGraphicFramePr>
          <p:cNvPr id="91140" name="Object 4"/>
          <p:cNvGraphicFramePr>
            <a:graphicFrameLocks noGrp="1" noChangeAspect="1"/>
          </p:cNvGraphicFramePr>
          <p:nvPr>
            <p:ph idx="1"/>
          </p:nvPr>
        </p:nvGraphicFramePr>
        <p:xfrm>
          <a:off x="3308350" y="1930400"/>
          <a:ext cx="2832100" cy="4064000"/>
        </p:xfrm>
        <a:graphic>
          <a:graphicData uri="http://schemas.openxmlformats.org/presentationml/2006/ole">
            <mc:AlternateContent xmlns:mc="http://schemas.openxmlformats.org/markup-compatibility/2006">
              <mc:Choice xmlns:v="urn:schemas-microsoft-com:vml" Requires="v">
                <p:oleObj spid="_x0000_s18450" name="Equation" r:id="rId4" imgW="583920" imgH="838080" progId="Equation.DSMT4">
                  <p:embed/>
                </p:oleObj>
              </mc:Choice>
              <mc:Fallback>
                <p:oleObj name="Equation" r:id="rId4" imgW="583920" imgH="83808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308350" y="1930400"/>
                        <a:ext cx="2832100" cy="4064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 name="Object 3"/>
          <p:cNvGraphicFramePr>
            <a:graphicFrameLocks noChangeAspect="1"/>
          </p:cNvGraphicFramePr>
          <p:nvPr/>
        </p:nvGraphicFramePr>
        <p:xfrm>
          <a:off x="5257800" y="1295400"/>
          <a:ext cx="2819400" cy="1066800"/>
        </p:xfrm>
        <a:graphic>
          <a:graphicData uri="http://schemas.openxmlformats.org/presentationml/2006/ole">
            <mc:AlternateContent xmlns:mc="http://schemas.openxmlformats.org/markup-compatibility/2006">
              <mc:Choice xmlns:v="urn:schemas-microsoft-com:vml" Requires="v">
                <p:oleObj spid="_x0000_s18451" name="Equation" r:id="rId6" imgW="736560" imgH="304560" progId="Equation.DSMT4">
                  <p:embed/>
                </p:oleObj>
              </mc:Choice>
              <mc:Fallback>
                <p:oleObj name="Equation" r:id="rId6" imgW="736560" imgH="30456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257800" y="1295400"/>
                        <a:ext cx="2819400" cy="1066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791480615"/>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lstStyle/>
          <a:p>
            <a:r>
              <a:rPr lang="en-US"/>
              <a:t>Linear Approx to ODE</a:t>
            </a:r>
          </a:p>
        </p:txBody>
      </p:sp>
      <p:graphicFrame>
        <p:nvGraphicFramePr>
          <p:cNvPr id="83972" name="Object 4"/>
          <p:cNvGraphicFramePr>
            <a:graphicFrameLocks noGrp="1" noChangeAspect="1"/>
          </p:cNvGraphicFramePr>
          <p:nvPr>
            <p:ph idx="1"/>
          </p:nvPr>
        </p:nvGraphicFramePr>
        <p:xfrm>
          <a:off x="1676400" y="3351213"/>
          <a:ext cx="6096000" cy="1219200"/>
        </p:xfrm>
        <a:graphic>
          <a:graphicData uri="http://schemas.openxmlformats.org/presentationml/2006/ole">
            <mc:AlternateContent xmlns:mc="http://schemas.openxmlformats.org/markup-compatibility/2006">
              <mc:Choice xmlns:v="urn:schemas-microsoft-com:vml" Requires="v">
                <p:oleObj spid="_x0000_s19466" name="Equation" r:id="rId4" imgW="2412720" imgH="482400" progId="Equation.DSMT4">
                  <p:embed/>
                </p:oleObj>
              </mc:Choice>
              <mc:Fallback>
                <p:oleObj name="Equation" r:id="rId4" imgW="2412720" imgH="48240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76400" y="3351213"/>
                        <a:ext cx="6096000" cy="1219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792889785"/>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p:txBody>
          <a:bodyPr/>
          <a:lstStyle/>
          <a:p>
            <a:r>
              <a:rPr lang="en-US"/>
              <a:t>Eigenvalues</a:t>
            </a:r>
          </a:p>
        </p:txBody>
      </p:sp>
      <p:graphicFrame>
        <p:nvGraphicFramePr>
          <p:cNvPr id="95236" name="Object 4"/>
          <p:cNvGraphicFramePr>
            <a:graphicFrameLocks noGrp="1" noChangeAspect="1"/>
          </p:cNvGraphicFramePr>
          <p:nvPr>
            <p:ph idx="4294967295"/>
          </p:nvPr>
        </p:nvGraphicFramePr>
        <p:xfrm>
          <a:off x="914400" y="1828800"/>
          <a:ext cx="6096000" cy="906463"/>
        </p:xfrm>
        <a:graphic>
          <a:graphicData uri="http://schemas.openxmlformats.org/presentationml/2006/ole">
            <mc:AlternateContent xmlns:mc="http://schemas.openxmlformats.org/markup-compatibility/2006">
              <mc:Choice xmlns:v="urn:schemas-microsoft-com:vml" Requires="v">
                <p:oleObj spid="_x0000_s20490" name="Equation" r:id="rId4" imgW="2222280" imgH="330120" progId="Equation.DSMT4">
                  <p:embed/>
                </p:oleObj>
              </mc:Choice>
              <mc:Fallback>
                <p:oleObj name="Equation" r:id="rId4" imgW="2222280" imgH="33012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14400" y="1828800"/>
                        <a:ext cx="6096000" cy="9064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TextBox 5"/>
          <p:cNvSpPr txBox="1"/>
          <p:nvPr/>
        </p:nvSpPr>
        <p:spPr>
          <a:xfrm>
            <a:off x="1295400" y="3505200"/>
            <a:ext cx="5791200" cy="1200329"/>
          </a:xfrm>
          <a:prstGeom prst="rect">
            <a:avLst/>
          </a:prstGeom>
          <a:noFill/>
        </p:spPr>
        <p:txBody>
          <a:bodyPr wrap="square" rtlCol="0">
            <a:spAutoFit/>
          </a:bodyPr>
          <a:lstStyle/>
          <a:p>
            <a:pPr algn="l"/>
            <a:r>
              <a:rPr lang="en-US" dirty="0" smtClean="0"/>
              <a:t>Two cases:  real and negative</a:t>
            </a:r>
          </a:p>
          <a:p>
            <a:pPr algn="l"/>
            <a:r>
              <a:rPr lang="en-US" dirty="0" smtClean="0"/>
              <a:t>Complex conjugate pair with negative real part.</a:t>
            </a:r>
            <a:endParaRPr lang="en-US" dirty="0"/>
          </a:p>
        </p:txBody>
      </p:sp>
    </p:spTree>
    <p:extLst>
      <p:ext uri="{BB962C8B-B14F-4D97-AF65-F5344CB8AC3E}">
        <p14:creationId xmlns:p14="http://schemas.microsoft.com/office/powerpoint/2010/main" val="3330815073"/>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Lets look at </a:t>
            </a:r>
            <a:endParaRPr lang="en-US" dirty="0"/>
          </a:p>
        </p:txBody>
      </p:sp>
      <p:graphicFrame>
        <p:nvGraphicFramePr>
          <p:cNvPr id="3" name="Object 2"/>
          <p:cNvGraphicFramePr>
            <a:graphicFrameLocks noChangeAspect="1"/>
          </p:cNvGraphicFramePr>
          <p:nvPr/>
        </p:nvGraphicFramePr>
        <p:xfrm>
          <a:off x="3733800" y="762000"/>
          <a:ext cx="1219200" cy="711200"/>
        </p:xfrm>
        <a:graphic>
          <a:graphicData uri="http://schemas.openxmlformats.org/presentationml/2006/ole">
            <mc:AlternateContent xmlns:mc="http://schemas.openxmlformats.org/markup-compatibility/2006">
              <mc:Choice xmlns:v="urn:schemas-microsoft-com:vml" Requires="v">
                <p:oleObj spid="_x0000_s21522" name="Equation" r:id="rId3" imgW="203040" imgH="203040" progId="Equation.DSMT4">
                  <p:embed/>
                </p:oleObj>
              </mc:Choice>
              <mc:Fallback>
                <p:oleObj name="Equation" r:id="rId3" imgW="203040" imgH="20304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33800" y="762000"/>
                        <a:ext cx="1219200" cy="711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 name="TextBox 3"/>
          <p:cNvSpPr txBox="1"/>
          <p:nvPr/>
        </p:nvSpPr>
        <p:spPr>
          <a:xfrm>
            <a:off x="923389" y="1981200"/>
            <a:ext cx="8146654" cy="3046988"/>
          </a:xfrm>
          <a:prstGeom prst="rect">
            <a:avLst/>
          </a:prstGeom>
          <a:noFill/>
        </p:spPr>
        <p:txBody>
          <a:bodyPr wrap="none" rtlCol="0">
            <a:spAutoFit/>
          </a:bodyPr>
          <a:lstStyle/>
          <a:p>
            <a:pPr algn="l"/>
            <a:r>
              <a:rPr lang="en-US" dirty="0" smtClean="0"/>
              <a:t>Case 1: </a:t>
            </a:r>
            <a:r>
              <a:rPr lang="en-US" dirty="0" smtClean="0">
                <a:latin typeface="Symbol" pitchFamily="18" charset="2"/>
                <a:cs typeface="Tahoma" pitchFamily="34" charset="0"/>
              </a:rPr>
              <a:t>l</a:t>
            </a:r>
            <a:r>
              <a:rPr lang="en-US" baseline="-25000" dirty="0" smtClean="0">
                <a:latin typeface="Symbol" pitchFamily="18" charset="2"/>
                <a:cs typeface="Tahoma" pitchFamily="34" charset="0"/>
              </a:rPr>
              <a:t> </a:t>
            </a:r>
            <a:r>
              <a:rPr lang="en-US" dirty="0" smtClean="0">
                <a:latin typeface="+mn-lt"/>
                <a:cs typeface="Tahoma" pitchFamily="34" charset="0"/>
              </a:rPr>
              <a:t>is negative and real.  Then exp(</a:t>
            </a:r>
            <a:r>
              <a:rPr lang="en-US" dirty="0" err="1" smtClean="0">
                <a:latin typeface="Symbol" pitchFamily="18" charset="2"/>
                <a:cs typeface="Tahoma" pitchFamily="34" charset="0"/>
              </a:rPr>
              <a:t>l</a:t>
            </a:r>
            <a:r>
              <a:rPr lang="en-US" dirty="0" err="1" smtClean="0">
                <a:latin typeface="+mn-lt"/>
                <a:cs typeface="Tahoma" pitchFamily="34" charset="0"/>
              </a:rPr>
              <a:t>t</a:t>
            </a:r>
            <a:r>
              <a:rPr lang="en-US" dirty="0" smtClean="0">
                <a:latin typeface="+mn-lt"/>
                <a:cs typeface="Tahoma" pitchFamily="34" charset="0"/>
              </a:rPr>
              <a:t>) goes to</a:t>
            </a:r>
          </a:p>
          <a:p>
            <a:pPr algn="l"/>
            <a:r>
              <a:rPr lang="en-US" dirty="0" smtClean="0">
                <a:latin typeface="+mn-lt"/>
                <a:cs typeface="Tahoma" pitchFamily="34" charset="0"/>
              </a:rPr>
              <a:t>Zero as t goes to infinity</a:t>
            </a:r>
          </a:p>
          <a:p>
            <a:pPr algn="l"/>
            <a:endParaRPr lang="en-US" dirty="0" smtClean="0">
              <a:latin typeface="+mn-lt"/>
              <a:cs typeface="Tahoma" pitchFamily="34" charset="0"/>
            </a:endParaRPr>
          </a:p>
          <a:p>
            <a:pPr algn="l"/>
            <a:r>
              <a:rPr lang="en-US" dirty="0" smtClean="0">
                <a:latin typeface="+mn-lt"/>
                <a:cs typeface="Tahoma" pitchFamily="34" charset="0"/>
              </a:rPr>
              <a:t>Case 2: </a:t>
            </a:r>
            <a:r>
              <a:rPr lang="en-US" dirty="0" smtClean="0">
                <a:latin typeface="Symbol" pitchFamily="18" charset="2"/>
                <a:cs typeface="Tahoma" pitchFamily="34" charset="0"/>
              </a:rPr>
              <a:t>l</a:t>
            </a:r>
            <a:r>
              <a:rPr lang="en-US" baseline="-25000" dirty="0" smtClean="0">
                <a:latin typeface="Symbol" pitchFamily="18" charset="2"/>
                <a:cs typeface="Tahoma" pitchFamily="34" charset="0"/>
              </a:rPr>
              <a:t> </a:t>
            </a:r>
            <a:r>
              <a:rPr lang="en-US" dirty="0" smtClean="0">
                <a:cs typeface="Tahoma" pitchFamily="34" charset="0"/>
              </a:rPr>
              <a:t>is complex conjugate pair with negative real part</a:t>
            </a:r>
          </a:p>
          <a:p>
            <a:pPr algn="l"/>
            <a:r>
              <a:rPr lang="en-US" dirty="0" smtClean="0">
                <a:cs typeface="Tahoma" pitchFamily="34" charset="0"/>
              </a:rPr>
              <a:t>Recall (from 11</a:t>
            </a:r>
            <a:r>
              <a:rPr lang="en-US" baseline="30000" dirty="0" smtClean="0">
                <a:cs typeface="Tahoma" pitchFamily="34" charset="0"/>
              </a:rPr>
              <a:t>th</a:t>
            </a:r>
            <a:r>
              <a:rPr lang="en-US" dirty="0" smtClean="0">
                <a:cs typeface="Tahoma" pitchFamily="34" charset="0"/>
              </a:rPr>
              <a:t> grade trig.) exp (it) = </a:t>
            </a:r>
            <a:r>
              <a:rPr lang="en-US" dirty="0" err="1" smtClean="0">
                <a:cs typeface="Tahoma" pitchFamily="34" charset="0"/>
              </a:rPr>
              <a:t>cos</a:t>
            </a:r>
            <a:r>
              <a:rPr lang="en-US" dirty="0" smtClean="0">
                <a:cs typeface="Tahoma" pitchFamily="34" charset="0"/>
              </a:rPr>
              <a:t>(t)+ </a:t>
            </a:r>
            <a:r>
              <a:rPr lang="en-US" dirty="0" err="1" smtClean="0">
                <a:cs typeface="Tahoma" pitchFamily="34" charset="0"/>
              </a:rPr>
              <a:t>i</a:t>
            </a:r>
            <a:r>
              <a:rPr lang="en-US" dirty="0" smtClean="0">
                <a:cs typeface="Tahoma" pitchFamily="34" charset="0"/>
              </a:rPr>
              <a:t> sin(t)</a:t>
            </a:r>
          </a:p>
          <a:p>
            <a:pPr algn="l"/>
            <a:r>
              <a:rPr lang="en-US" dirty="0" smtClean="0">
                <a:cs typeface="Tahoma" pitchFamily="34" charset="0"/>
              </a:rPr>
              <a:t>re is the real part and </a:t>
            </a:r>
            <a:r>
              <a:rPr lang="en-US" dirty="0" err="1" smtClean="0">
                <a:cs typeface="Tahoma" pitchFamily="34" charset="0"/>
              </a:rPr>
              <a:t>imag</a:t>
            </a:r>
            <a:r>
              <a:rPr lang="en-US" dirty="0" smtClean="0">
                <a:cs typeface="Tahoma" pitchFamily="34" charset="0"/>
              </a:rPr>
              <a:t> is the imaginary part</a:t>
            </a:r>
          </a:p>
          <a:p>
            <a:pPr algn="l"/>
            <a:endParaRPr lang="en-US" dirty="0" smtClean="0">
              <a:cs typeface="Tahoma" pitchFamily="34" charset="0"/>
            </a:endParaRPr>
          </a:p>
          <a:p>
            <a:pPr algn="l"/>
            <a:r>
              <a:rPr lang="en-US" dirty="0" smtClean="0">
                <a:cs typeface="Tahoma" pitchFamily="34" charset="0"/>
              </a:rPr>
              <a:t> </a:t>
            </a:r>
            <a:endParaRPr lang="en-US" dirty="0"/>
          </a:p>
        </p:txBody>
      </p:sp>
      <p:graphicFrame>
        <p:nvGraphicFramePr>
          <p:cNvPr id="5" name="Object 4"/>
          <p:cNvGraphicFramePr>
            <a:graphicFrameLocks noChangeAspect="1"/>
          </p:cNvGraphicFramePr>
          <p:nvPr/>
        </p:nvGraphicFramePr>
        <p:xfrm>
          <a:off x="1295400" y="4495800"/>
          <a:ext cx="5867400" cy="1295400"/>
        </p:xfrm>
        <a:graphic>
          <a:graphicData uri="http://schemas.openxmlformats.org/presentationml/2006/ole">
            <mc:AlternateContent xmlns:mc="http://schemas.openxmlformats.org/markup-compatibility/2006">
              <mc:Choice xmlns:v="urn:schemas-microsoft-com:vml" Requires="v">
                <p:oleObj spid="_x0000_s21523" name="Equation" r:id="rId5" imgW="2616120" imgH="507960" progId="Equation.DSMT4">
                  <p:embed/>
                </p:oleObj>
              </mc:Choice>
              <mc:Fallback>
                <p:oleObj name="Equation" r:id="rId5" imgW="2616120" imgH="50796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295400" y="4495800"/>
                        <a:ext cx="5867400" cy="1295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484672516"/>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Also goes to zero</a:t>
            </a:r>
            <a:endParaRPr lang="en-US" dirty="0"/>
          </a:p>
        </p:txBody>
      </p:sp>
      <p:graphicFrame>
        <p:nvGraphicFramePr>
          <p:cNvPr id="284674" name="Object 2"/>
          <p:cNvGraphicFramePr>
            <a:graphicFrameLocks noChangeAspect="1"/>
          </p:cNvGraphicFramePr>
          <p:nvPr/>
        </p:nvGraphicFramePr>
        <p:xfrm>
          <a:off x="1143000" y="1752600"/>
          <a:ext cx="5867400" cy="1295400"/>
        </p:xfrm>
        <a:graphic>
          <a:graphicData uri="http://schemas.openxmlformats.org/presentationml/2006/ole">
            <mc:AlternateContent xmlns:mc="http://schemas.openxmlformats.org/markup-compatibility/2006">
              <mc:Choice xmlns:v="urn:schemas-microsoft-com:vml" Requires="v">
                <p:oleObj spid="_x0000_s22538" name="Equation" r:id="rId3" imgW="2616120" imgH="507960" progId="Equation.DSMT4">
                  <p:embed/>
                </p:oleObj>
              </mc:Choice>
              <mc:Fallback>
                <p:oleObj name="Equation" r:id="rId3" imgW="2616120" imgH="50796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3000" y="1752600"/>
                        <a:ext cx="5867400" cy="1295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 name="TextBox 3"/>
          <p:cNvSpPr txBox="1"/>
          <p:nvPr/>
        </p:nvSpPr>
        <p:spPr>
          <a:xfrm>
            <a:off x="1143000" y="3886200"/>
            <a:ext cx="5943600" cy="1569660"/>
          </a:xfrm>
          <a:prstGeom prst="rect">
            <a:avLst/>
          </a:prstGeom>
          <a:noFill/>
        </p:spPr>
        <p:txBody>
          <a:bodyPr wrap="square" rtlCol="0">
            <a:spAutoFit/>
          </a:bodyPr>
          <a:lstStyle/>
          <a:p>
            <a:pPr algn="l"/>
            <a:r>
              <a:rPr lang="en-US" dirty="0" smtClean="0"/>
              <a:t>So long as re(</a:t>
            </a:r>
            <a:r>
              <a:rPr lang="en-US" dirty="0" err="1" smtClean="0"/>
              <a:t>lamda</a:t>
            </a:r>
            <a:r>
              <a:rPr lang="en-US" dirty="0" smtClean="0"/>
              <a:t>) is negative.</a:t>
            </a:r>
          </a:p>
          <a:p>
            <a:pPr algn="l"/>
            <a:r>
              <a:rPr lang="en-US" dirty="0" smtClean="0"/>
              <a:t>The sin/</a:t>
            </a:r>
            <a:r>
              <a:rPr lang="en-US" dirty="0" err="1" smtClean="0"/>
              <a:t>cos</a:t>
            </a:r>
            <a:r>
              <a:rPr lang="en-US" dirty="0" smtClean="0"/>
              <a:t> part leads to a circle- so you get a circle with ever smaller radius, aka a spiral.</a:t>
            </a:r>
            <a:endParaRPr lang="en-US" dirty="0"/>
          </a:p>
        </p:txBody>
      </p:sp>
    </p:spTree>
    <p:extLst>
      <p:ext uri="{BB962C8B-B14F-4D97-AF65-F5344CB8AC3E}">
        <p14:creationId xmlns:p14="http://schemas.microsoft.com/office/powerpoint/2010/main" val="3003453443"/>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p:txBody>
          <a:bodyPr/>
          <a:lstStyle/>
          <a:p>
            <a:r>
              <a:rPr lang="en-US"/>
              <a:t>Theory of ODE’s in plane</a:t>
            </a:r>
          </a:p>
        </p:txBody>
      </p:sp>
      <p:sp>
        <p:nvSpPr>
          <p:cNvPr id="94211" name="Rectangle 3" descr="Rectangle: Click to edit Master text styles&#10;Second level&#10;Third level&#10;Fourth level&#10;Fifth level"/>
          <p:cNvSpPr>
            <a:spLocks noGrp="1" noChangeArrowheads="1"/>
          </p:cNvSpPr>
          <p:nvPr>
            <p:ph type="body" idx="1"/>
          </p:nvPr>
        </p:nvSpPr>
        <p:spPr/>
        <p:txBody>
          <a:bodyPr/>
          <a:lstStyle/>
          <a:p>
            <a:r>
              <a:rPr lang="en-US" dirty="0"/>
              <a:t>Find the </a:t>
            </a:r>
            <a:r>
              <a:rPr lang="en-US" dirty="0" err="1"/>
              <a:t>eigenvalues</a:t>
            </a:r>
            <a:r>
              <a:rPr lang="en-US" dirty="0"/>
              <a:t> of the linear approx, call them</a:t>
            </a:r>
            <a:r>
              <a:rPr lang="en-US" dirty="0">
                <a:cs typeface="Tahoma" pitchFamily="34" charset="0"/>
              </a:rPr>
              <a:t> </a:t>
            </a:r>
            <a:r>
              <a:rPr lang="en-US" dirty="0">
                <a:latin typeface="Symbol" pitchFamily="18" charset="2"/>
                <a:cs typeface="Tahoma" pitchFamily="34" charset="0"/>
              </a:rPr>
              <a:t>l</a:t>
            </a:r>
            <a:r>
              <a:rPr lang="en-US" baseline="-25000" dirty="0">
                <a:latin typeface="Symbol" pitchFamily="18" charset="2"/>
                <a:cs typeface="Tahoma" pitchFamily="34" charset="0"/>
              </a:rPr>
              <a:t>1</a:t>
            </a:r>
            <a:r>
              <a:rPr lang="en-US" dirty="0">
                <a:latin typeface="Symbol" pitchFamily="18" charset="2"/>
                <a:cs typeface="Tahoma" pitchFamily="34" charset="0"/>
              </a:rPr>
              <a:t> </a:t>
            </a:r>
            <a:r>
              <a:rPr lang="en-US" dirty="0">
                <a:latin typeface="Arial" charset="0"/>
                <a:cs typeface="Tahoma" pitchFamily="34" charset="0"/>
              </a:rPr>
              <a:t>and </a:t>
            </a:r>
            <a:r>
              <a:rPr lang="en-US" dirty="0">
                <a:latin typeface="Symbol" pitchFamily="18" charset="2"/>
                <a:cs typeface="Tahoma" pitchFamily="34" charset="0"/>
              </a:rPr>
              <a:t>l</a:t>
            </a:r>
            <a:r>
              <a:rPr lang="en-US" baseline="-25000" dirty="0">
                <a:latin typeface="Symbol" pitchFamily="18" charset="2"/>
                <a:cs typeface="Tahoma" pitchFamily="34" charset="0"/>
              </a:rPr>
              <a:t>2</a:t>
            </a:r>
            <a:endParaRPr lang="en-US" baseline="-25000" dirty="0">
              <a:latin typeface="Arial" charset="0"/>
              <a:cs typeface="Tahoma" pitchFamily="34" charset="0"/>
            </a:endParaRPr>
          </a:p>
          <a:p>
            <a:r>
              <a:rPr lang="en-US" dirty="0">
                <a:latin typeface="Arial" charset="0"/>
                <a:cs typeface="Tahoma" pitchFamily="34" charset="0"/>
              </a:rPr>
              <a:t>If they are real and negative then there is direct convergence to equilibrium</a:t>
            </a:r>
          </a:p>
          <a:p>
            <a:r>
              <a:rPr lang="en-US" dirty="0">
                <a:latin typeface="Arial" charset="0"/>
                <a:cs typeface="Tahoma" pitchFamily="34" charset="0"/>
              </a:rPr>
              <a:t>If they are </a:t>
            </a:r>
            <a:r>
              <a:rPr lang="en-US" dirty="0" smtClean="0">
                <a:latin typeface="Arial" charset="0"/>
                <a:cs typeface="Tahoma" pitchFamily="34" charset="0"/>
              </a:rPr>
              <a:t>complex </a:t>
            </a:r>
            <a:r>
              <a:rPr lang="en-US" dirty="0">
                <a:latin typeface="Arial" charset="0"/>
                <a:cs typeface="Tahoma" pitchFamily="34" charset="0"/>
              </a:rPr>
              <a:t>conjugate pair with negative real part, then there is a spiraling convergence to equilibrium</a:t>
            </a:r>
          </a:p>
        </p:txBody>
      </p:sp>
    </p:spTree>
    <p:extLst>
      <p:ext uri="{BB962C8B-B14F-4D97-AF65-F5344CB8AC3E}">
        <p14:creationId xmlns:p14="http://schemas.microsoft.com/office/powerpoint/2010/main" val="1276552357"/>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r>
              <a:rPr lang="en-US"/>
              <a:t>North Sea Herring</a:t>
            </a:r>
          </a:p>
        </p:txBody>
      </p:sp>
      <p:graphicFrame>
        <p:nvGraphicFramePr>
          <p:cNvPr id="68612" name="Object 4"/>
          <p:cNvGraphicFramePr>
            <a:graphicFrameLocks noChangeAspect="1"/>
          </p:cNvGraphicFramePr>
          <p:nvPr/>
        </p:nvGraphicFramePr>
        <p:xfrm>
          <a:off x="1522413" y="1393825"/>
          <a:ext cx="6096000" cy="4067175"/>
        </p:xfrm>
        <a:graphic>
          <a:graphicData uri="http://schemas.openxmlformats.org/presentationml/2006/ole">
            <mc:AlternateContent xmlns:mc="http://schemas.openxmlformats.org/markup-compatibility/2006">
              <mc:Choice xmlns:v="urn:schemas-microsoft-com:vml" Requires="v">
                <p:oleObj spid="_x0000_s23562" name="Chart" r:id="rId4" imgW="6096090" imgH="4067280" progId="MSGraph.Chart.8">
                  <p:embed followColorScheme="full"/>
                </p:oleObj>
              </mc:Choice>
              <mc:Fallback>
                <p:oleObj name="Chart" r:id="rId4" imgW="6096090" imgH="4067280" progId="MSGraph.Chart.8">
                  <p:embed followColorScheme="full"/>
                  <p:pic>
                    <p:nvPicPr>
                      <p:cNvPr id="0" name=""/>
                      <p:cNvPicPr>
                        <a:picLocks noChangeAspect="1" noChangeArrowheads="1"/>
                      </p:cNvPicPr>
                      <p:nvPr/>
                    </p:nvPicPr>
                    <p:blipFill>
                      <a:blip r:embed="rId5"/>
                      <a:srcRect/>
                      <a:stretch>
                        <a:fillRect/>
                      </a:stretch>
                    </p:blipFill>
                    <p:spPr bwMode="auto">
                      <a:xfrm>
                        <a:off x="1522413" y="1393825"/>
                        <a:ext cx="6096000" cy="40671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 name="TextBox 3"/>
          <p:cNvSpPr txBox="1"/>
          <p:nvPr/>
        </p:nvSpPr>
        <p:spPr>
          <a:xfrm>
            <a:off x="762000" y="5867400"/>
            <a:ext cx="4114800" cy="461665"/>
          </a:xfrm>
          <a:prstGeom prst="rect">
            <a:avLst/>
          </a:prstGeom>
          <a:noFill/>
        </p:spPr>
        <p:txBody>
          <a:bodyPr wrap="square" rtlCol="0">
            <a:spAutoFit/>
          </a:bodyPr>
          <a:lstStyle/>
          <a:p>
            <a:pPr algn="l"/>
            <a:r>
              <a:rPr lang="en-US" dirty="0" smtClean="0"/>
              <a:t>Source:  </a:t>
            </a:r>
            <a:r>
              <a:rPr lang="en-US" dirty="0" err="1" smtClean="0"/>
              <a:t>Bjornal</a:t>
            </a:r>
            <a:r>
              <a:rPr lang="en-US" dirty="0" smtClean="0"/>
              <a:t> and Conrad</a:t>
            </a:r>
            <a:endParaRPr lang="en-US" dirty="0"/>
          </a:p>
        </p:txBody>
      </p:sp>
    </p:spTree>
    <p:extLst>
      <p:ext uri="{BB962C8B-B14F-4D97-AF65-F5344CB8AC3E}">
        <p14:creationId xmlns:p14="http://schemas.microsoft.com/office/powerpoint/2010/main" val="3400587533"/>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r>
              <a:rPr lang="en-US"/>
              <a:t>North Sea Herring</a:t>
            </a:r>
          </a:p>
        </p:txBody>
      </p:sp>
      <p:graphicFrame>
        <p:nvGraphicFramePr>
          <p:cNvPr id="71684" name="Object 4"/>
          <p:cNvGraphicFramePr>
            <a:graphicFrameLocks noGrp="1" noChangeAspect="1"/>
          </p:cNvGraphicFramePr>
          <p:nvPr>
            <p:ph type="body" idx="1"/>
          </p:nvPr>
        </p:nvGraphicFramePr>
        <p:xfrm>
          <a:off x="2225675" y="2197100"/>
          <a:ext cx="4994275" cy="3530600"/>
        </p:xfrm>
        <a:graphic>
          <a:graphicData uri="http://schemas.openxmlformats.org/presentationml/2006/ole">
            <mc:AlternateContent xmlns:mc="http://schemas.openxmlformats.org/markup-compatibility/2006">
              <mc:Choice xmlns:v="urn:schemas-microsoft-com:vml" Requires="v">
                <p:oleObj spid="_x0000_s24586" name="Chart" r:id="rId4" imgW="7800899" imgH="5515020" progId="MSGraph.Chart.8">
                  <p:embed followColorScheme="full"/>
                </p:oleObj>
              </mc:Choice>
              <mc:Fallback>
                <p:oleObj name="Chart" r:id="rId4" imgW="7800899" imgH="5515020" progId="MSGraph.Chart.8">
                  <p:embed followColorScheme="full"/>
                  <p:pic>
                    <p:nvPicPr>
                      <p:cNvPr id="0" name=""/>
                      <p:cNvPicPr>
                        <a:picLocks noChangeAspect="1" noChangeArrowheads="1"/>
                      </p:cNvPicPr>
                      <p:nvPr/>
                    </p:nvPicPr>
                    <p:blipFill>
                      <a:blip r:embed="rId5"/>
                      <a:srcRect/>
                      <a:stretch>
                        <a:fillRect/>
                      </a:stretch>
                    </p:blipFill>
                    <p:spPr bwMode="auto">
                      <a:xfrm>
                        <a:off x="2225675" y="2197100"/>
                        <a:ext cx="4994275" cy="3530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9123657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Property</a:t>
            </a:r>
            <a:endParaRPr lang="en-US" dirty="0"/>
          </a:p>
        </p:txBody>
      </p:sp>
      <p:sp>
        <p:nvSpPr>
          <p:cNvPr id="7" name="Content Placeholder 6"/>
          <p:cNvSpPr>
            <a:spLocks noGrp="1"/>
          </p:cNvSpPr>
          <p:nvPr>
            <p:ph idx="1"/>
          </p:nvPr>
        </p:nvSpPr>
        <p:spPr/>
        <p:txBody>
          <a:bodyPr/>
          <a:lstStyle/>
          <a:p>
            <a:r>
              <a:rPr lang="en-US" dirty="0" smtClean="0"/>
              <a:t>Hardin describes common property, the number of herdsman, E, is constant.</a:t>
            </a:r>
          </a:p>
          <a:p>
            <a:r>
              <a:rPr lang="en-US" dirty="0" smtClean="0"/>
              <a:t>The exploitation per herdsman, h, is variable.</a:t>
            </a:r>
          </a:p>
          <a:p>
            <a:r>
              <a:rPr lang="en-US" dirty="0" smtClean="0"/>
              <a:t>They do not pay anything to increase h.</a:t>
            </a:r>
            <a:endParaRPr lang="en-US" dirty="0"/>
          </a:p>
        </p:txBody>
      </p:sp>
    </p:spTree>
    <p:extLst>
      <p:ext uri="{BB962C8B-B14F-4D97-AF65-F5344CB8AC3E}">
        <p14:creationId xmlns:p14="http://schemas.microsoft.com/office/powerpoint/2010/main" val="2128855467"/>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 Open Access Fishery</a:t>
            </a:r>
            <a:endParaRPr lang="en-US" dirty="0"/>
          </a:p>
        </p:txBody>
      </p:sp>
      <p:sp>
        <p:nvSpPr>
          <p:cNvPr id="3" name="Content Placeholder 2"/>
          <p:cNvSpPr>
            <a:spLocks noGrp="1"/>
          </p:cNvSpPr>
          <p:nvPr>
            <p:ph idx="1"/>
          </p:nvPr>
        </p:nvSpPr>
        <p:spPr/>
        <p:txBody>
          <a:bodyPr/>
          <a:lstStyle/>
          <a:p>
            <a:r>
              <a:rPr lang="en-US" dirty="0" smtClean="0"/>
              <a:t>Schaeffer model</a:t>
            </a:r>
          </a:p>
          <a:p>
            <a:r>
              <a:rPr lang="en-US" dirty="0" smtClean="0"/>
              <a:t>Stable</a:t>
            </a:r>
          </a:p>
          <a:p>
            <a:r>
              <a:rPr lang="en-US" dirty="0" smtClean="0"/>
              <a:t>Can by cyclic</a:t>
            </a:r>
          </a:p>
          <a:p>
            <a:r>
              <a:rPr lang="en-US" dirty="0" smtClean="0"/>
              <a:t>Not proved:  has too few fish.</a:t>
            </a:r>
            <a:endParaRPr lang="en-US" dirty="0"/>
          </a:p>
        </p:txBody>
      </p:sp>
    </p:spTree>
    <p:extLst>
      <p:ext uri="{BB962C8B-B14F-4D97-AF65-F5344CB8AC3E}">
        <p14:creationId xmlns:p14="http://schemas.microsoft.com/office/powerpoint/2010/main" val="2904491698"/>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Optimal management of Renewable resources</a:t>
            </a:r>
            <a:endParaRPr lang="en-US" dirty="0"/>
          </a:p>
        </p:txBody>
      </p:sp>
      <p:sp>
        <p:nvSpPr>
          <p:cNvPr id="4" name="Text Placeholder 3"/>
          <p:cNvSpPr>
            <a:spLocks noGrp="1"/>
          </p:cNvSpPr>
          <p:nvPr>
            <p:ph type="body" idx="1"/>
          </p:nvPr>
        </p:nvSpPr>
        <p:spPr/>
        <p:txBody>
          <a:bodyPr/>
          <a:lstStyle/>
          <a:p>
            <a:r>
              <a:rPr lang="en-US" dirty="0" smtClean="0"/>
              <a:t>The Hamiltonian and the exceptional control</a:t>
            </a:r>
            <a:endParaRPr lang="en-US" dirty="0"/>
          </a:p>
        </p:txBody>
      </p:sp>
    </p:spTree>
    <p:extLst>
      <p:ext uri="{BB962C8B-B14F-4D97-AF65-F5344CB8AC3E}">
        <p14:creationId xmlns:p14="http://schemas.microsoft.com/office/powerpoint/2010/main" val="3423006240"/>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Optimal management</a:t>
            </a:r>
            <a:endParaRPr lang="en-US" dirty="0"/>
          </a:p>
        </p:txBody>
      </p:sp>
      <p:sp>
        <p:nvSpPr>
          <p:cNvPr id="3" name="Content Placeholder 2"/>
          <p:cNvSpPr>
            <a:spLocks noGrp="1"/>
          </p:cNvSpPr>
          <p:nvPr>
            <p:ph idx="1"/>
          </p:nvPr>
        </p:nvSpPr>
        <p:spPr/>
        <p:txBody>
          <a:bodyPr/>
          <a:lstStyle/>
          <a:p>
            <a:r>
              <a:rPr lang="en-US" dirty="0" smtClean="0"/>
              <a:t>Suppose manager can control E directly and wishes to maximize PV of profits.</a:t>
            </a:r>
          </a:p>
          <a:p>
            <a:r>
              <a:rPr lang="en-US" dirty="0" smtClean="0"/>
              <a:t>How is this different from Open Access?</a:t>
            </a:r>
            <a:endParaRPr lang="en-US" dirty="0"/>
          </a:p>
        </p:txBody>
      </p:sp>
    </p:spTree>
    <p:extLst>
      <p:ext uri="{BB962C8B-B14F-4D97-AF65-F5344CB8AC3E}">
        <p14:creationId xmlns:p14="http://schemas.microsoft.com/office/powerpoint/2010/main" val="1569822418"/>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Word on Hamiltonians</a:t>
            </a:r>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2494267600"/>
              </p:ext>
            </p:extLst>
          </p:nvPr>
        </p:nvGraphicFramePr>
        <p:xfrm>
          <a:off x="555625" y="1800225"/>
          <a:ext cx="8664575" cy="3638550"/>
        </p:xfrm>
        <a:graphic>
          <a:graphicData uri="http://schemas.openxmlformats.org/presentationml/2006/ole">
            <mc:AlternateContent xmlns:mc="http://schemas.openxmlformats.org/markup-compatibility/2006">
              <mc:Choice xmlns:v="urn:schemas-microsoft-com:vml" Requires="v">
                <p:oleObj spid="_x0000_s25609" name="Equation" r:id="rId3" imgW="3809880" imgH="1600200" progId="Equation.DSMT4">
                  <p:embed/>
                </p:oleObj>
              </mc:Choice>
              <mc:Fallback>
                <p:oleObj name="Equation" r:id="rId3" imgW="3809880" imgH="1600200" progId="Equation.DSMT4">
                  <p:embed/>
                  <p:pic>
                    <p:nvPicPr>
                      <p:cNvPr id="0" name=""/>
                      <p:cNvPicPr/>
                      <p:nvPr/>
                    </p:nvPicPr>
                    <p:blipFill>
                      <a:blip r:embed="rId4"/>
                      <a:stretch>
                        <a:fillRect/>
                      </a:stretch>
                    </p:blipFill>
                    <p:spPr>
                      <a:xfrm>
                        <a:off x="555625" y="1800225"/>
                        <a:ext cx="8664575" cy="3638550"/>
                      </a:xfrm>
                      <a:prstGeom prst="rect">
                        <a:avLst/>
                      </a:prstGeom>
                    </p:spPr>
                  </p:pic>
                </p:oleObj>
              </mc:Fallback>
            </mc:AlternateContent>
          </a:graphicData>
        </a:graphic>
      </p:graphicFrame>
    </p:spTree>
    <p:extLst>
      <p:ext uri="{BB962C8B-B14F-4D97-AF65-F5344CB8AC3E}">
        <p14:creationId xmlns:p14="http://schemas.microsoft.com/office/powerpoint/2010/main" val="886174734"/>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Control</a:t>
            </a:r>
            <a:endParaRPr lang="en-US" dirty="0"/>
          </a:p>
        </p:txBody>
      </p:sp>
      <p:sp>
        <p:nvSpPr>
          <p:cNvPr id="3" name="Content Placeholder 2"/>
          <p:cNvSpPr>
            <a:spLocks noGrp="1"/>
          </p:cNvSpPr>
          <p:nvPr>
            <p:ph idx="1"/>
          </p:nvPr>
        </p:nvSpPr>
        <p:spPr/>
        <p:txBody>
          <a:bodyPr/>
          <a:lstStyle/>
          <a:p>
            <a:r>
              <a:rPr lang="en-US" dirty="0" smtClean="0"/>
              <a:t>We seek a function h(t) that tells us how much to harvest at any time.</a:t>
            </a:r>
          </a:p>
          <a:p>
            <a:r>
              <a:rPr lang="en-US" dirty="0" smtClean="0"/>
              <a:t>Functions h(t) that fulfill conditions 1-3 are candidates for an optimal control.</a:t>
            </a:r>
          </a:p>
          <a:p>
            <a:r>
              <a:rPr lang="en-US" dirty="0" smtClean="0"/>
              <a:t>In our case, the conditions are also sufficient, but we do not delve into that.</a:t>
            </a:r>
            <a:endParaRPr lang="en-US" dirty="0"/>
          </a:p>
        </p:txBody>
      </p:sp>
    </p:spTree>
    <p:extLst>
      <p:ext uri="{BB962C8B-B14F-4D97-AF65-F5344CB8AC3E}">
        <p14:creationId xmlns:p14="http://schemas.microsoft.com/office/powerpoint/2010/main" val="2106412895"/>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Toy problem</a:t>
            </a:r>
            <a:endParaRPr lang="en-US" dirty="0"/>
          </a:p>
        </p:txBody>
      </p:sp>
      <p:sp>
        <p:nvSpPr>
          <p:cNvPr id="3" name="Content Placeholder 2"/>
          <p:cNvSpPr>
            <a:spLocks noGrp="1"/>
          </p:cNvSpPr>
          <p:nvPr>
            <p:ph idx="1"/>
          </p:nvPr>
        </p:nvSpPr>
        <p:spPr/>
        <p:txBody>
          <a:bodyPr>
            <a:normAutofit fontScale="92500"/>
          </a:bodyPr>
          <a:lstStyle/>
          <a:p>
            <a:r>
              <a:rPr lang="en-US" dirty="0" smtClean="0"/>
              <a:t>We start with a toy problem in which costs are either zero or constant.  The problem will show the role of interest rates.</a:t>
            </a:r>
          </a:p>
          <a:p>
            <a:r>
              <a:rPr lang="en-US" dirty="0" smtClean="0"/>
              <a:t>Clark’s theorem is that really high interest rates make the optimal and open access equilibrium the same.  In our case, zero fish.</a:t>
            </a:r>
          </a:p>
          <a:p>
            <a:r>
              <a:rPr lang="en-US" dirty="0" smtClean="0"/>
              <a:t>Note that in developing countries interest rates of 20% are not uncommon!  Even Americans with maxed out credit cards have those interest rates.</a:t>
            </a:r>
            <a:endParaRPr lang="en-US" dirty="0"/>
          </a:p>
        </p:txBody>
      </p:sp>
    </p:spTree>
    <p:extLst>
      <p:ext uri="{BB962C8B-B14F-4D97-AF65-F5344CB8AC3E}">
        <p14:creationId xmlns:p14="http://schemas.microsoft.com/office/powerpoint/2010/main" val="1720248940"/>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Simplest problem: necessary conditions</a:t>
            </a:r>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764329847"/>
              </p:ext>
            </p:extLst>
          </p:nvPr>
        </p:nvGraphicFramePr>
        <p:xfrm>
          <a:off x="1066799" y="1752600"/>
          <a:ext cx="7043351" cy="1143000"/>
        </p:xfrm>
        <a:graphic>
          <a:graphicData uri="http://schemas.openxmlformats.org/presentationml/2006/ole">
            <mc:AlternateContent xmlns:mc="http://schemas.openxmlformats.org/markup-compatibility/2006">
              <mc:Choice xmlns:v="urn:schemas-microsoft-com:vml" Requires="v">
                <p:oleObj spid="_x0000_s26642" name="Equation" r:id="rId3" imgW="2895480" imgH="469800" progId="Equation.DSMT4">
                  <p:embed/>
                </p:oleObj>
              </mc:Choice>
              <mc:Fallback>
                <p:oleObj name="Equation" r:id="rId3" imgW="2895480" imgH="469800" progId="Equation.DSMT4">
                  <p:embed/>
                  <p:pic>
                    <p:nvPicPr>
                      <p:cNvPr id="0" name=""/>
                      <p:cNvPicPr/>
                      <p:nvPr/>
                    </p:nvPicPr>
                    <p:blipFill>
                      <a:blip r:embed="rId4"/>
                      <a:stretch>
                        <a:fillRect/>
                      </a:stretch>
                    </p:blipFill>
                    <p:spPr>
                      <a:xfrm>
                        <a:off x="1066799" y="1752600"/>
                        <a:ext cx="7043351" cy="1143000"/>
                      </a:xfrm>
                      <a:prstGeom prst="rect">
                        <a:avLst/>
                      </a:prstGeom>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1392050226"/>
              </p:ext>
            </p:extLst>
          </p:nvPr>
        </p:nvGraphicFramePr>
        <p:xfrm>
          <a:off x="1219200" y="3047999"/>
          <a:ext cx="5257800" cy="3235569"/>
        </p:xfrm>
        <a:graphic>
          <a:graphicData uri="http://schemas.openxmlformats.org/presentationml/2006/ole">
            <mc:AlternateContent xmlns:mc="http://schemas.openxmlformats.org/markup-compatibility/2006">
              <mc:Choice xmlns:v="urn:schemas-microsoft-com:vml" Requires="v">
                <p:oleObj spid="_x0000_s26643" name="Equation" r:id="rId5" imgW="1815840" imgH="1117440" progId="Equation.DSMT4">
                  <p:embed/>
                </p:oleObj>
              </mc:Choice>
              <mc:Fallback>
                <p:oleObj name="Equation" r:id="rId5" imgW="1815840" imgH="1117440" progId="Equation.DSMT4">
                  <p:embed/>
                  <p:pic>
                    <p:nvPicPr>
                      <p:cNvPr id="0" name=""/>
                      <p:cNvPicPr/>
                      <p:nvPr/>
                    </p:nvPicPr>
                    <p:blipFill>
                      <a:blip r:embed="rId6"/>
                      <a:stretch>
                        <a:fillRect/>
                      </a:stretch>
                    </p:blipFill>
                    <p:spPr>
                      <a:xfrm>
                        <a:off x="1219200" y="3047999"/>
                        <a:ext cx="5257800" cy="3235569"/>
                      </a:xfrm>
                      <a:prstGeom prst="rect">
                        <a:avLst/>
                      </a:prstGeom>
                    </p:spPr>
                  </p:pic>
                </p:oleObj>
              </mc:Fallback>
            </mc:AlternateContent>
          </a:graphicData>
        </a:graphic>
      </p:graphicFrame>
    </p:spTree>
    <p:extLst>
      <p:ext uri="{BB962C8B-B14F-4D97-AF65-F5344CB8AC3E}">
        <p14:creationId xmlns:p14="http://schemas.microsoft.com/office/powerpoint/2010/main" val="967416727"/>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Linearity</a:t>
            </a:r>
            <a:endParaRPr lang="en-US" dirty="0"/>
          </a:p>
        </p:txBody>
      </p:sp>
      <p:sp>
        <p:nvSpPr>
          <p:cNvPr id="3" name="Content Placeholder 2"/>
          <p:cNvSpPr>
            <a:spLocks noGrp="1"/>
          </p:cNvSpPr>
          <p:nvPr>
            <p:ph idx="1"/>
          </p:nvPr>
        </p:nvSpPr>
        <p:spPr/>
        <p:txBody>
          <a:bodyPr/>
          <a:lstStyle/>
          <a:p>
            <a:r>
              <a:rPr lang="en-US" dirty="0" smtClean="0"/>
              <a:t>H is linear in h.  So finding the right h by setting </a:t>
            </a:r>
            <a:r>
              <a:rPr lang="en-US" dirty="0" err="1" smtClean="0"/>
              <a:t>dH</a:t>
            </a:r>
            <a:r>
              <a:rPr lang="en-US" dirty="0" smtClean="0"/>
              <a:t>/dh = 0 will not work.  Remember, we want to maximize H and that  can happen at an extreme value of h.</a:t>
            </a:r>
          </a:p>
          <a:p>
            <a:r>
              <a:rPr lang="en-US" dirty="0" smtClean="0"/>
              <a:t>So we introduce extreme values.  Zero is a natural lower bound for h and we choose h with an over bar as an upper bound.  </a:t>
            </a:r>
            <a:endParaRPr lang="en-US" dirty="0"/>
          </a:p>
        </p:txBody>
      </p:sp>
    </p:spTree>
    <p:extLst>
      <p:ext uri="{BB962C8B-B14F-4D97-AF65-F5344CB8AC3E}">
        <p14:creationId xmlns:p14="http://schemas.microsoft.com/office/powerpoint/2010/main" val="3666318128"/>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a:t>
            </a:r>
            <a:endParaRPr lang="en-US" dirty="0"/>
          </a:p>
        </p:txBody>
      </p:sp>
      <p:sp>
        <p:nvSpPr>
          <p:cNvPr id="3" name="Content Placeholder 2"/>
          <p:cNvSpPr>
            <a:spLocks noGrp="1"/>
          </p:cNvSpPr>
          <p:nvPr>
            <p:ph idx="1"/>
          </p:nvPr>
        </p:nvSpPr>
        <p:spPr/>
        <p:txBody>
          <a:bodyPr>
            <a:normAutofit lnSpcReduction="10000"/>
          </a:bodyPr>
          <a:lstStyle/>
          <a:p>
            <a:r>
              <a:rPr lang="en-US" dirty="0" smtClean="0"/>
              <a:t>We will construct the optimal h in pieces.  First we will find a special x=x*.  It is special because if that is the stock then the optimal control is to keep the stock at that level, forever.  </a:t>
            </a:r>
          </a:p>
          <a:p>
            <a:r>
              <a:rPr lang="en-US" dirty="0" smtClean="0"/>
              <a:t>Then we will see what to do if x &gt; x* and x &lt; x*.</a:t>
            </a:r>
          </a:p>
          <a:p>
            <a:r>
              <a:rPr lang="en-US" dirty="0" smtClean="0"/>
              <a:t>The h that goes along with x* is called the exceptional control.</a:t>
            </a:r>
          </a:p>
        </p:txBody>
      </p:sp>
    </p:spTree>
    <p:extLst>
      <p:ext uri="{BB962C8B-B14F-4D97-AF65-F5344CB8AC3E}">
        <p14:creationId xmlns:p14="http://schemas.microsoft.com/office/powerpoint/2010/main" val="1642808859"/>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Find the exceptional contro</a:t>
            </a:r>
            <a:r>
              <a:rPr lang="en-US" dirty="0"/>
              <a:t>l</a:t>
            </a:r>
          </a:p>
        </p:txBody>
      </p:sp>
      <p:sp>
        <p:nvSpPr>
          <p:cNvPr id="3" name="Content Placeholder 2"/>
          <p:cNvSpPr>
            <a:spLocks noGrp="1"/>
          </p:cNvSpPr>
          <p:nvPr>
            <p:ph idx="1"/>
          </p:nvPr>
        </p:nvSpPr>
        <p:spPr/>
        <p:txBody>
          <a:bodyPr/>
          <a:lstStyle/>
          <a:p>
            <a:r>
              <a:rPr lang="en-US" dirty="0" smtClean="0"/>
              <a:t>From the max principle we see that H is linear in h, so either the control is “all the way on” or “all the way off” or </a:t>
            </a:r>
            <a:r>
              <a:rPr lang="en-US" dirty="0" err="1" smtClean="0"/>
              <a:t>dH</a:t>
            </a:r>
            <a:r>
              <a:rPr lang="en-US" dirty="0" smtClean="0"/>
              <a:t>/dh is zero and h can be anything.  Lets look at that case.</a:t>
            </a:r>
          </a:p>
        </p:txBody>
      </p:sp>
    </p:spTree>
    <p:extLst>
      <p:ext uri="{BB962C8B-B14F-4D97-AF65-F5344CB8AC3E}">
        <p14:creationId xmlns:p14="http://schemas.microsoft.com/office/powerpoint/2010/main" val="1807551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Property or Externality</a:t>
            </a:r>
            <a:endParaRPr lang="en-US" dirty="0"/>
          </a:p>
        </p:txBody>
      </p:sp>
      <p:sp>
        <p:nvSpPr>
          <p:cNvPr id="3" name="Content Placeholder 2"/>
          <p:cNvSpPr>
            <a:spLocks noGrp="1"/>
          </p:cNvSpPr>
          <p:nvPr>
            <p:ph idx="1"/>
          </p:nvPr>
        </p:nvSpPr>
        <p:spPr/>
        <p:txBody>
          <a:bodyPr>
            <a:normAutofit lnSpcReduction="10000"/>
          </a:bodyPr>
          <a:lstStyle/>
          <a:p>
            <a:r>
              <a:rPr lang="en-US" dirty="0" smtClean="0"/>
              <a:t>We often think of pollution as an externality.  We do some worthwhile thing, h, and a side effect is that we get some pollution P(h).</a:t>
            </a:r>
          </a:p>
          <a:p>
            <a:r>
              <a:rPr lang="en-US" dirty="0" smtClean="0"/>
              <a:t>We can tell the same story as common property.  Fixed number of people do good thing, h, which uses clean air services in amount P as an input.  The input should be priced or restricted but it isn’t.  Hence too much of P is used.</a:t>
            </a:r>
            <a:endParaRPr lang="en-US" dirty="0"/>
          </a:p>
        </p:txBody>
      </p:sp>
    </p:spTree>
    <p:extLst>
      <p:ext uri="{BB962C8B-B14F-4D97-AF65-F5344CB8AC3E}">
        <p14:creationId xmlns:p14="http://schemas.microsoft.com/office/powerpoint/2010/main" val="1486227768"/>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Exceptional Control</a:t>
            </a:r>
            <a:endParaRPr lang="en-US" dirty="0"/>
          </a:p>
        </p:txBody>
      </p:sp>
      <p:sp>
        <p:nvSpPr>
          <p:cNvPr id="3" name="Content Placeholder 2"/>
          <p:cNvSpPr>
            <a:spLocks noGrp="1"/>
          </p:cNvSpPr>
          <p:nvPr>
            <p:ph idx="1"/>
          </p:nvPr>
        </p:nvSpPr>
        <p:spPr/>
        <p:txBody>
          <a:bodyPr/>
          <a:lstStyle/>
          <a:p>
            <a:r>
              <a:rPr lang="en-US" dirty="0" smtClean="0"/>
              <a:t>So long as</a:t>
            </a:r>
          </a:p>
          <a:p>
            <a:r>
              <a:rPr lang="en-US" dirty="0" smtClean="0"/>
              <a:t>Any value of</a:t>
            </a:r>
          </a:p>
          <a:p>
            <a:r>
              <a:rPr lang="en-US" dirty="0" smtClean="0"/>
              <a:t>h will produce a maximum of H.</a:t>
            </a:r>
          </a:p>
          <a:p>
            <a:r>
              <a:rPr lang="en-US" dirty="0" smtClean="0"/>
              <a:t>Only interesting if this is true for more than an instant so</a:t>
            </a:r>
          </a:p>
          <a:p>
            <a:r>
              <a:rPr lang="en-US" dirty="0" smtClean="0"/>
              <a:t> </a:t>
            </a:r>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4275126516"/>
              </p:ext>
            </p:extLst>
          </p:nvPr>
        </p:nvGraphicFramePr>
        <p:xfrm>
          <a:off x="3779912" y="1628800"/>
          <a:ext cx="2438400" cy="981694"/>
        </p:xfrm>
        <a:graphic>
          <a:graphicData uri="http://schemas.openxmlformats.org/presentationml/2006/ole">
            <mc:AlternateContent xmlns:mc="http://schemas.openxmlformats.org/markup-compatibility/2006">
              <mc:Choice xmlns:v="urn:schemas-microsoft-com:vml" Requires="v">
                <p:oleObj spid="_x0000_s27666" name="Equation" r:id="rId3" imgW="977760" imgH="393480" progId="Equation.DSMT4">
                  <p:embed/>
                </p:oleObj>
              </mc:Choice>
              <mc:Fallback>
                <p:oleObj name="Equation" r:id="rId3" imgW="977760" imgH="393480" progId="Equation.DSMT4">
                  <p:embed/>
                  <p:pic>
                    <p:nvPicPr>
                      <p:cNvPr id="0" name=""/>
                      <p:cNvPicPr/>
                      <p:nvPr/>
                    </p:nvPicPr>
                    <p:blipFill>
                      <a:blip r:embed="rId4"/>
                      <a:stretch>
                        <a:fillRect/>
                      </a:stretch>
                    </p:blipFill>
                    <p:spPr>
                      <a:xfrm>
                        <a:off x="3779912" y="1628800"/>
                        <a:ext cx="2438400" cy="981694"/>
                      </a:xfrm>
                      <a:prstGeom prst="rect">
                        <a:avLst/>
                      </a:prstGeom>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4156776013"/>
              </p:ext>
            </p:extLst>
          </p:nvPr>
        </p:nvGraphicFramePr>
        <p:xfrm>
          <a:off x="1981200" y="4800600"/>
          <a:ext cx="3505200" cy="1234786"/>
        </p:xfrm>
        <a:graphic>
          <a:graphicData uri="http://schemas.openxmlformats.org/presentationml/2006/ole">
            <mc:AlternateContent xmlns:mc="http://schemas.openxmlformats.org/markup-compatibility/2006">
              <mc:Choice xmlns:v="urn:schemas-microsoft-com:vml" Requires="v">
                <p:oleObj spid="_x0000_s27667" name="Equation" r:id="rId5" imgW="1117440" imgH="393480" progId="Equation.DSMT4">
                  <p:embed/>
                </p:oleObj>
              </mc:Choice>
              <mc:Fallback>
                <p:oleObj name="Equation" r:id="rId5" imgW="1117440" imgH="393480" progId="Equation.DSMT4">
                  <p:embed/>
                  <p:pic>
                    <p:nvPicPr>
                      <p:cNvPr id="0" name=""/>
                      <p:cNvPicPr/>
                      <p:nvPr/>
                    </p:nvPicPr>
                    <p:blipFill>
                      <a:blip r:embed="rId6"/>
                      <a:stretch>
                        <a:fillRect/>
                      </a:stretch>
                    </p:blipFill>
                    <p:spPr>
                      <a:xfrm>
                        <a:off x="1981200" y="4800600"/>
                        <a:ext cx="3505200" cy="1234786"/>
                      </a:xfrm>
                      <a:prstGeom prst="rect">
                        <a:avLst/>
                      </a:prstGeom>
                    </p:spPr>
                  </p:pic>
                </p:oleObj>
              </mc:Fallback>
            </mc:AlternateContent>
          </a:graphicData>
        </a:graphic>
      </p:graphicFrame>
    </p:spTree>
    <p:extLst>
      <p:ext uri="{BB962C8B-B14F-4D97-AF65-F5344CB8AC3E}">
        <p14:creationId xmlns:p14="http://schemas.microsoft.com/office/powerpoint/2010/main" val="191369756"/>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Put that together with costate</a:t>
            </a:r>
            <a:endParaRPr lang="en-US" dirty="0"/>
          </a:p>
        </p:txBody>
      </p:sp>
      <p:sp>
        <p:nvSpPr>
          <p:cNvPr id="3" name="Content Placeholder 2"/>
          <p:cNvSpPr>
            <a:spLocks noGrp="1"/>
          </p:cNvSpPr>
          <p:nvPr>
            <p:ph idx="1"/>
          </p:nvPr>
        </p:nvSpPr>
        <p:spPr/>
        <p:txBody>
          <a:bodyPr/>
          <a:lstStyle/>
          <a:p>
            <a:endParaRPr lang="en-US" dirty="0" smtClean="0"/>
          </a:p>
          <a:p>
            <a:endParaRPr lang="en-US" dirty="0"/>
          </a:p>
          <a:p>
            <a:r>
              <a:rPr lang="en-US" dirty="0" smtClean="0"/>
              <a:t>So if x = x*, best policy is to keep it there, so h* = f(x*).</a:t>
            </a:r>
          </a:p>
        </p:txBody>
      </p:sp>
      <p:graphicFrame>
        <p:nvGraphicFramePr>
          <p:cNvPr id="4" name="Object 3"/>
          <p:cNvGraphicFramePr>
            <a:graphicFrameLocks noChangeAspect="1"/>
          </p:cNvGraphicFramePr>
          <p:nvPr>
            <p:extLst>
              <p:ext uri="{D42A27DB-BD31-4B8C-83A1-F6EECF244321}">
                <p14:modId xmlns:p14="http://schemas.microsoft.com/office/powerpoint/2010/main" val="2531068025"/>
              </p:ext>
            </p:extLst>
          </p:nvPr>
        </p:nvGraphicFramePr>
        <p:xfrm>
          <a:off x="2051720" y="1412776"/>
          <a:ext cx="4572000" cy="1219200"/>
        </p:xfrm>
        <a:graphic>
          <a:graphicData uri="http://schemas.openxmlformats.org/presentationml/2006/ole">
            <mc:AlternateContent xmlns:mc="http://schemas.openxmlformats.org/markup-compatibility/2006">
              <mc:Choice xmlns:v="urn:schemas-microsoft-com:vml" Requires="v">
                <p:oleObj spid="_x0000_s28682" name="Equation" r:id="rId3" imgW="1714320" imgH="457200" progId="Equation.DSMT4">
                  <p:embed/>
                </p:oleObj>
              </mc:Choice>
              <mc:Fallback>
                <p:oleObj name="Equation" r:id="rId3" imgW="1714320" imgH="457200" progId="Equation.DSMT4">
                  <p:embed/>
                  <p:pic>
                    <p:nvPicPr>
                      <p:cNvPr id="0" name=""/>
                      <p:cNvPicPr/>
                      <p:nvPr/>
                    </p:nvPicPr>
                    <p:blipFill>
                      <a:blip r:embed="rId4"/>
                      <a:stretch>
                        <a:fillRect/>
                      </a:stretch>
                    </p:blipFill>
                    <p:spPr>
                      <a:xfrm>
                        <a:off x="2051720" y="1412776"/>
                        <a:ext cx="4572000" cy="1219200"/>
                      </a:xfrm>
                      <a:prstGeom prst="rect">
                        <a:avLst/>
                      </a:prstGeom>
                    </p:spPr>
                  </p:pic>
                </p:oleObj>
              </mc:Fallback>
            </mc:AlternateContent>
          </a:graphicData>
        </a:graphic>
      </p:graphicFrame>
    </p:spTree>
    <p:extLst>
      <p:ext uri="{BB962C8B-B14F-4D97-AF65-F5344CB8AC3E}">
        <p14:creationId xmlns:p14="http://schemas.microsoft.com/office/powerpoint/2010/main" val="606184463"/>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Claim</a:t>
            </a:r>
            <a:endParaRPr lang="en-US" dirty="0"/>
          </a:p>
        </p:txBody>
      </p:sp>
      <p:sp>
        <p:nvSpPr>
          <p:cNvPr id="3" name="Content Placeholder 2"/>
          <p:cNvSpPr>
            <a:spLocks noGrp="1"/>
          </p:cNvSpPr>
          <p:nvPr>
            <p:ph idx="1"/>
          </p:nvPr>
        </p:nvSpPr>
        <p:spPr/>
        <p:txBody>
          <a:bodyPr/>
          <a:lstStyle/>
          <a:p>
            <a:r>
              <a:rPr lang="en-US" dirty="0" smtClean="0"/>
              <a:t>When x != x*, then</a:t>
            </a:r>
          </a:p>
          <a:p>
            <a:r>
              <a:rPr lang="en-US" dirty="0" smtClean="0"/>
              <a:t>drive x to x* as quickly as possible, so x &gt; x*, h= all the way on.</a:t>
            </a:r>
          </a:p>
          <a:p>
            <a:r>
              <a:rPr lang="en-US" dirty="0" smtClean="0"/>
              <a:t>x&lt; x*, h = all the way off. </a:t>
            </a:r>
          </a:p>
        </p:txBody>
      </p:sp>
    </p:spTree>
    <p:extLst>
      <p:ext uri="{BB962C8B-B14F-4D97-AF65-F5344CB8AC3E}">
        <p14:creationId xmlns:p14="http://schemas.microsoft.com/office/powerpoint/2010/main" val="1612243174"/>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Sketch</a:t>
            </a:r>
            <a:endParaRPr lang="en-US" dirty="0"/>
          </a:p>
        </p:txBody>
      </p:sp>
      <p:sp>
        <p:nvSpPr>
          <p:cNvPr id="3" name="Content Placeholder 2"/>
          <p:cNvSpPr>
            <a:spLocks noGrp="1"/>
          </p:cNvSpPr>
          <p:nvPr>
            <p:ph idx="1"/>
          </p:nvPr>
        </p:nvSpPr>
        <p:spPr/>
        <p:txBody>
          <a:bodyPr/>
          <a:lstStyle/>
          <a:p>
            <a:r>
              <a:rPr lang="en-US" dirty="0" smtClean="0"/>
              <a:t>x &gt; x*, means f’(x) &lt; f’(x*)=r</a:t>
            </a:r>
          </a:p>
          <a:p>
            <a:endParaRPr lang="en-US" dirty="0"/>
          </a:p>
          <a:p>
            <a:endParaRPr lang="en-US" dirty="0" smtClean="0"/>
          </a:p>
          <a:p>
            <a:r>
              <a:rPr lang="en-US" dirty="0" smtClean="0"/>
              <a:t>So </a:t>
            </a:r>
            <a:r>
              <a:rPr lang="el-GR" dirty="0" smtClean="0">
                <a:latin typeface="Cambria Math"/>
                <a:ea typeface="Cambria Math"/>
              </a:rPr>
              <a:t>λ</a:t>
            </a:r>
            <a:r>
              <a:rPr lang="sv-SE" dirty="0" smtClean="0">
                <a:latin typeface="Cambria Math"/>
                <a:ea typeface="Cambria Math"/>
              </a:rPr>
              <a:t> </a:t>
            </a:r>
            <a:r>
              <a:rPr lang="en-US" dirty="0" smtClean="0">
                <a:latin typeface="Cambria Math"/>
                <a:ea typeface="Cambria Math"/>
              </a:rPr>
              <a:t>grows.</a:t>
            </a:r>
          </a:p>
          <a:p>
            <a:r>
              <a:rPr lang="sv-SE" dirty="0" smtClean="0">
                <a:latin typeface="Cambria Math"/>
                <a:ea typeface="Cambria Math"/>
              </a:rPr>
              <a:t>A solution </a:t>
            </a:r>
            <a:r>
              <a:rPr lang="en-US" dirty="0" smtClean="0">
                <a:latin typeface="Cambria Math"/>
                <a:ea typeface="Cambria Math"/>
              </a:rPr>
              <a:t>that meets requirements 1-3 is that</a:t>
            </a:r>
            <a:r>
              <a:rPr lang="sv-SE" dirty="0" smtClean="0">
                <a:latin typeface="Cambria Math"/>
                <a:ea typeface="Cambria Math"/>
              </a:rPr>
              <a:t> </a:t>
            </a:r>
            <a:r>
              <a:rPr lang="el-GR" dirty="0" smtClean="0">
                <a:latin typeface="Cambria Math"/>
                <a:ea typeface="Cambria Math"/>
              </a:rPr>
              <a:t>λ</a:t>
            </a:r>
            <a:r>
              <a:rPr lang="sv-SE" dirty="0" smtClean="0">
                <a:latin typeface="Cambria Math"/>
                <a:ea typeface="Cambria Math"/>
              </a:rPr>
              <a:t> starts </a:t>
            </a:r>
            <a:r>
              <a:rPr lang="en-US" dirty="0" smtClean="0">
                <a:latin typeface="Cambria Math"/>
                <a:ea typeface="Cambria Math"/>
              </a:rPr>
              <a:t>below p, hence </a:t>
            </a:r>
            <a:r>
              <a:rPr lang="en-US" dirty="0" err="1" smtClean="0">
                <a:latin typeface="Cambria Math"/>
                <a:ea typeface="Cambria Math"/>
              </a:rPr>
              <a:t>dH</a:t>
            </a:r>
            <a:r>
              <a:rPr lang="en-US" dirty="0" smtClean="0">
                <a:latin typeface="Cambria Math"/>
                <a:ea typeface="Cambria Math"/>
              </a:rPr>
              <a:t>/dh &gt; 0, so h is set to h upper bar, which causes x to fall, and eventually reach x* when </a:t>
            </a:r>
            <a:r>
              <a:rPr lang="el-GR" dirty="0" smtClean="0">
                <a:latin typeface="Cambria Math"/>
                <a:ea typeface="Cambria Math"/>
              </a:rPr>
              <a:t>λ</a:t>
            </a:r>
            <a:r>
              <a:rPr lang="sv-SE" dirty="0" smtClean="0">
                <a:latin typeface="Cambria Math"/>
                <a:ea typeface="Cambria Math"/>
              </a:rPr>
              <a:t> = p.</a:t>
            </a:r>
          </a:p>
        </p:txBody>
      </p:sp>
      <p:graphicFrame>
        <p:nvGraphicFramePr>
          <p:cNvPr id="4" name="Object 3"/>
          <p:cNvGraphicFramePr>
            <a:graphicFrameLocks noChangeAspect="1"/>
          </p:cNvGraphicFramePr>
          <p:nvPr>
            <p:extLst>
              <p:ext uri="{D42A27DB-BD31-4B8C-83A1-F6EECF244321}">
                <p14:modId xmlns:p14="http://schemas.microsoft.com/office/powerpoint/2010/main" val="1192114342"/>
              </p:ext>
            </p:extLst>
          </p:nvPr>
        </p:nvGraphicFramePr>
        <p:xfrm>
          <a:off x="539552" y="2492896"/>
          <a:ext cx="5551488" cy="736600"/>
        </p:xfrm>
        <a:graphic>
          <a:graphicData uri="http://schemas.openxmlformats.org/presentationml/2006/ole">
            <mc:AlternateContent xmlns:mc="http://schemas.openxmlformats.org/markup-compatibility/2006">
              <mc:Choice xmlns:v="urn:schemas-microsoft-com:vml" Requires="v">
                <p:oleObj spid="_x0000_s34825" name="Equation" r:id="rId3" imgW="1917360" imgH="253800" progId="Equation.DSMT4">
                  <p:embed/>
                </p:oleObj>
              </mc:Choice>
              <mc:Fallback>
                <p:oleObj name="Equation" r:id="rId3" imgW="1917360" imgH="253800" progId="Equation.DSMT4">
                  <p:embed/>
                  <p:pic>
                    <p:nvPicPr>
                      <p:cNvPr id="0" name="Object 4"/>
                      <p:cNvPicPr>
                        <a:picLocks noChangeAspect="1" noChangeArrowheads="1"/>
                      </p:cNvPicPr>
                      <p:nvPr/>
                    </p:nvPicPr>
                    <p:blipFill>
                      <a:blip r:embed="rId4"/>
                      <a:srcRect/>
                      <a:stretch>
                        <a:fillRect/>
                      </a:stretch>
                    </p:blipFill>
                    <p:spPr bwMode="auto">
                      <a:xfrm>
                        <a:off x="539552" y="2492896"/>
                        <a:ext cx="5551488" cy="73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390445856"/>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Optional exercise</a:t>
            </a:r>
            <a:endParaRPr lang="en-US" dirty="0"/>
          </a:p>
        </p:txBody>
      </p:sp>
      <p:sp>
        <p:nvSpPr>
          <p:cNvPr id="3" name="Content Placeholder 2"/>
          <p:cNvSpPr>
            <a:spLocks noGrp="1"/>
          </p:cNvSpPr>
          <p:nvPr>
            <p:ph idx="1"/>
          </p:nvPr>
        </p:nvSpPr>
        <p:spPr/>
        <p:txBody>
          <a:bodyPr/>
          <a:lstStyle/>
          <a:p>
            <a:r>
              <a:rPr lang="en-US" dirty="0" smtClean="0"/>
              <a:t>Expand this sketch into a proof.  Can you rule out that </a:t>
            </a:r>
            <a:r>
              <a:rPr lang="el-GR" dirty="0" smtClean="0">
                <a:latin typeface="Cambria Math"/>
                <a:ea typeface="Cambria Math"/>
              </a:rPr>
              <a:t>λ</a:t>
            </a:r>
            <a:r>
              <a:rPr lang="sv-SE" dirty="0" smtClean="0">
                <a:latin typeface="Cambria Math"/>
                <a:ea typeface="Cambria Math"/>
              </a:rPr>
              <a:t> </a:t>
            </a:r>
            <a:r>
              <a:rPr lang="en-US" dirty="0" smtClean="0">
                <a:latin typeface="Cambria Math"/>
                <a:ea typeface="Cambria Math"/>
              </a:rPr>
              <a:t>does not start above P?  Do you see how </a:t>
            </a:r>
            <a:r>
              <a:rPr lang="el-GR" dirty="0" smtClean="0">
                <a:latin typeface="Cambria Math"/>
                <a:ea typeface="Cambria Math"/>
              </a:rPr>
              <a:t>λ</a:t>
            </a:r>
            <a:r>
              <a:rPr lang="sv-SE" dirty="0" smtClean="0">
                <a:latin typeface="Cambria Math"/>
                <a:ea typeface="Cambria Math"/>
              </a:rPr>
              <a:t>(0) </a:t>
            </a:r>
            <a:r>
              <a:rPr lang="en-US" dirty="0" smtClean="0">
                <a:latin typeface="Cambria Math"/>
                <a:ea typeface="Cambria Math"/>
              </a:rPr>
              <a:t>is determined?</a:t>
            </a:r>
            <a:endParaRPr lang="en-US" dirty="0"/>
          </a:p>
        </p:txBody>
      </p:sp>
    </p:spTree>
    <p:extLst>
      <p:ext uri="{BB962C8B-B14F-4D97-AF65-F5344CB8AC3E}">
        <p14:creationId xmlns:p14="http://schemas.microsoft.com/office/powerpoint/2010/main" val="1424463830"/>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Interior problem</a:t>
            </a:r>
            <a:endParaRPr lang="en-US" dirty="0"/>
          </a:p>
        </p:txBody>
      </p:sp>
      <p:graphicFrame>
        <p:nvGraphicFramePr>
          <p:cNvPr id="4" name="Content Placeholder 3"/>
          <p:cNvGraphicFramePr>
            <a:graphicFrameLocks noGrp="1" noChangeAspect="1"/>
          </p:cNvGraphicFramePr>
          <p:nvPr>
            <p:ph idx="1"/>
            <p:extLst>
              <p:ext uri="{D42A27DB-BD31-4B8C-83A1-F6EECF244321}">
                <p14:modId xmlns:p14="http://schemas.microsoft.com/office/powerpoint/2010/main" val="2529174617"/>
              </p:ext>
            </p:extLst>
          </p:nvPr>
        </p:nvGraphicFramePr>
        <p:xfrm>
          <a:off x="1115616" y="3068960"/>
          <a:ext cx="6483893" cy="927795"/>
        </p:xfrm>
        <a:graphic>
          <a:graphicData uri="http://schemas.openxmlformats.org/presentationml/2006/ole">
            <mc:AlternateContent xmlns:mc="http://schemas.openxmlformats.org/markup-compatibility/2006">
              <mc:Choice xmlns:v="urn:schemas-microsoft-com:vml" Requires="v">
                <p:oleObj spid="_x0000_s35844" name="Equation" r:id="rId3" imgW="3288960" imgH="469800" progId="Equation.DSMT4">
                  <p:embed/>
                </p:oleObj>
              </mc:Choice>
              <mc:Fallback>
                <p:oleObj name="Equation" r:id="rId3" imgW="3288960" imgH="469800" progId="Equation.DSMT4">
                  <p:embed/>
                  <p:pic>
                    <p:nvPicPr>
                      <p:cNvPr id="0" name="Object 3"/>
                      <p:cNvPicPr>
                        <a:picLocks noChangeAspect="1" noChangeArrowheads="1"/>
                      </p:cNvPicPr>
                      <p:nvPr/>
                    </p:nvPicPr>
                    <p:blipFill>
                      <a:blip r:embed="rId4"/>
                      <a:srcRect/>
                      <a:stretch>
                        <a:fillRect/>
                      </a:stretch>
                    </p:blipFill>
                    <p:spPr bwMode="auto">
                      <a:xfrm>
                        <a:off x="1115616" y="3068960"/>
                        <a:ext cx="6483893" cy="927795"/>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2035607794"/>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Finding the best policy for Schaefer</a:t>
            </a:r>
            <a:endParaRPr lang="en-US" dirty="0"/>
          </a:p>
        </p:txBody>
      </p:sp>
      <p:graphicFrame>
        <p:nvGraphicFramePr>
          <p:cNvPr id="4" name="Object 3"/>
          <p:cNvGraphicFramePr>
            <a:graphicFrameLocks noChangeAspect="1"/>
          </p:cNvGraphicFramePr>
          <p:nvPr/>
        </p:nvGraphicFramePr>
        <p:xfrm>
          <a:off x="1630363" y="1754188"/>
          <a:ext cx="5868987" cy="3224212"/>
        </p:xfrm>
        <a:graphic>
          <a:graphicData uri="http://schemas.openxmlformats.org/presentationml/2006/ole">
            <mc:AlternateContent xmlns:mc="http://schemas.openxmlformats.org/markup-compatibility/2006">
              <mc:Choice xmlns:v="urn:schemas-microsoft-com:vml" Requires="v">
                <p:oleObj spid="_x0000_s29705" name="Equation" r:id="rId4" imgW="2450880" imgH="1346040" progId="Equation.DSMT4">
                  <p:embed/>
                </p:oleObj>
              </mc:Choice>
              <mc:Fallback>
                <p:oleObj name="Equation" r:id="rId4" imgW="2450880" imgH="134604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30363" y="1754188"/>
                        <a:ext cx="5868987" cy="32242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08670108"/>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 value Max principle</a:t>
            </a:r>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1394327223"/>
              </p:ext>
            </p:extLst>
          </p:nvPr>
        </p:nvGraphicFramePr>
        <p:xfrm>
          <a:off x="1119188" y="2252663"/>
          <a:ext cx="5738812" cy="3157537"/>
        </p:xfrm>
        <a:graphic>
          <a:graphicData uri="http://schemas.openxmlformats.org/presentationml/2006/ole">
            <mc:AlternateContent xmlns:mc="http://schemas.openxmlformats.org/markup-compatibility/2006">
              <mc:Choice xmlns:v="urn:schemas-microsoft-com:vml" Requires="v">
                <p:oleObj spid="_x0000_s30729" name="Equation" r:id="rId4" imgW="2145960" imgH="1180800" progId="Equation.DSMT4">
                  <p:embed/>
                </p:oleObj>
              </mc:Choice>
              <mc:Fallback>
                <p:oleObj name="Equation" r:id="rId4" imgW="2145960" imgH="1180800" progId="Equation.DSMT4">
                  <p:embed/>
                  <p:pic>
                    <p:nvPicPr>
                      <p:cNvPr id="0" name=""/>
                      <p:cNvPicPr>
                        <a:picLocks noChangeAspect="1" noChangeArrowheads="1"/>
                      </p:cNvPicPr>
                      <p:nvPr/>
                    </p:nvPicPr>
                    <p:blipFill>
                      <a:blip r:embed="rId5"/>
                      <a:srcRect/>
                      <a:stretch>
                        <a:fillRect/>
                      </a:stretch>
                    </p:blipFill>
                    <p:spPr bwMode="auto">
                      <a:xfrm>
                        <a:off x="1119188" y="2252663"/>
                        <a:ext cx="5738812" cy="31575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57957778"/>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Most Rapid Approach</a:t>
            </a:r>
            <a:endParaRPr lang="en-US" dirty="0"/>
          </a:p>
        </p:txBody>
      </p:sp>
      <p:sp>
        <p:nvSpPr>
          <p:cNvPr id="3" name="Content Placeholder 2"/>
          <p:cNvSpPr>
            <a:spLocks noGrp="1"/>
          </p:cNvSpPr>
          <p:nvPr>
            <p:ph idx="1"/>
          </p:nvPr>
        </p:nvSpPr>
        <p:spPr/>
        <p:txBody>
          <a:bodyPr/>
          <a:lstStyle/>
          <a:p>
            <a:r>
              <a:rPr lang="en-US" dirty="0" smtClean="0"/>
              <a:t>Notice that H is linear in E (the control variable).</a:t>
            </a:r>
          </a:p>
          <a:p>
            <a:r>
              <a:rPr lang="en-US" dirty="0" smtClean="0"/>
              <a:t>Therefore to max H w.r.t. to E either</a:t>
            </a:r>
          </a:p>
          <a:p>
            <a:pPr lvl="1"/>
            <a:r>
              <a:rPr lang="en-US" dirty="0" smtClean="0"/>
              <a:t>E = infinite (ok, we choose an upper limit E</a:t>
            </a:r>
            <a:r>
              <a:rPr lang="en-US" baseline="-25000" dirty="0" smtClean="0"/>
              <a:t>h</a:t>
            </a:r>
            <a:r>
              <a:rPr lang="en-US" dirty="0" smtClean="0"/>
              <a:t>)</a:t>
            </a:r>
          </a:p>
          <a:p>
            <a:pPr lvl="1"/>
            <a:r>
              <a:rPr lang="en-US" dirty="0" smtClean="0"/>
              <a:t>E = zero</a:t>
            </a:r>
          </a:p>
          <a:p>
            <a:pPr lvl="1"/>
            <a:r>
              <a:rPr lang="en-US" dirty="0" smtClean="0"/>
              <a:t>E = any and </a:t>
            </a:r>
            <a:r>
              <a:rPr lang="en-US" dirty="0" err="1" smtClean="0"/>
              <a:t>dH</a:t>
            </a:r>
            <a:r>
              <a:rPr lang="en-US" dirty="0" smtClean="0"/>
              <a:t>/</a:t>
            </a:r>
            <a:r>
              <a:rPr lang="en-US" dirty="0" err="1" smtClean="0"/>
              <a:t>dE</a:t>
            </a:r>
            <a:r>
              <a:rPr lang="en-US" dirty="0" smtClean="0"/>
              <a:t> = 0</a:t>
            </a:r>
            <a:endParaRPr lang="en-US" dirty="0"/>
          </a:p>
        </p:txBody>
      </p:sp>
    </p:spTree>
    <p:extLst>
      <p:ext uri="{BB962C8B-B14F-4D97-AF65-F5344CB8AC3E}">
        <p14:creationId xmlns:p14="http://schemas.microsoft.com/office/powerpoint/2010/main" val="1362914173"/>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We search for the exceptional control	</a:t>
            </a:r>
            <a:endParaRPr lang="en-US" dirty="0"/>
          </a:p>
        </p:txBody>
      </p:sp>
      <p:sp>
        <p:nvSpPr>
          <p:cNvPr id="3" name="Content Placeholder 2"/>
          <p:cNvSpPr>
            <a:spLocks noGrp="1"/>
          </p:cNvSpPr>
          <p:nvPr>
            <p:ph idx="1"/>
          </p:nvPr>
        </p:nvSpPr>
        <p:spPr/>
        <p:txBody>
          <a:bodyPr/>
          <a:lstStyle/>
          <a:p>
            <a:r>
              <a:rPr lang="en-US" dirty="0" smtClean="0"/>
              <a:t>Where</a:t>
            </a:r>
            <a:endParaRPr lang="en-US" dirty="0"/>
          </a:p>
        </p:txBody>
      </p:sp>
      <p:graphicFrame>
        <p:nvGraphicFramePr>
          <p:cNvPr id="191490" name="Object 2"/>
          <p:cNvGraphicFramePr>
            <a:graphicFrameLocks noChangeAspect="1"/>
          </p:cNvGraphicFramePr>
          <p:nvPr>
            <p:extLst>
              <p:ext uri="{D42A27DB-BD31-4B8C-83A1-F6EECF244321}">
                <p14:modId xmlns:p14="http://schemas.microsoft.com/office/powerpoint/2010/main" val="130146414"/>
              </p:ext>
            </p:extLst>
          </p:nvPr>
        </p:nvGraphicFramePr>
        <p:xfrm>
          <a:off x="3243263" y="1371600"/>
          <a:ext cx="3871912" cy="1697038"/>
        </p:xfrm>
        <a:graphic>
          <a:graphicData uri="http://schemas.openxmlformats.org/presentationml/2006/ole">
            <mc:AlternateContent xmlns:mc="http://schemas.openxmlformats.org/markup-compatibility/2006">
              <mc:Choice xmlns:v="urn:schemas-microsoft-com:vml" Requires="v">
                <p:oleObj spid="_x0000_s31760" name="Equation" r:id="rId3" imgW="1447560" imgH="634680" progId="Equation.DSMT4">
                  <p:embed/>
                </p:oleObj>
              </mc:Choice>
              <mc:Fallback>
                <p:oleObj name="Equation" r:id="rId3" imgW="1447560" imgH="634680" progId="Equation.DSMT4">
                  <p:embed/>
                  <p:pic>
                    <p:nvPicPr>
                      <p:cNvPr id="0" name=""/>
                      <p:cNvPicPr>
                        <a:picLocks noChangeAspect="1" noChangeArrowheads="1"/>
                      </p:cNvPicPr>
                      <p:nvPr/>
                    </p:nvPicPr>
                    <p:blipFill>
                      <a:blip r:embed="rId4"/>
                      <a:srcRect/>
                      <a:stretch>
                        <a:fillRect/>
                      </a:stretch>
                    </p:blipFill>
                    <p:spPr bwMode="auto">
                      <a:xfrm>
                        <a:off x="3243263" y="1371600"/>
                        <a:ext cx="3871912" cy="16970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TextBox 4"/>
          <p:cNvSpPr txBox="1"/>
          <p:nvPr/>
        </p:nvSpPr>
        <p:spPr>
          <a:xfrm>
            <a:off x="1066800" y="4038600"/>
            <a:ext cx="1219200" cy="1569660"/>
          </a:xfrm>
          <a:prstGeom prst="rect">
            <a:avLst/>
          </a:prstGeom>
          <a:noFill/>
        </p:spPr>
        <p:txBody>
          <a:bodyPr wrap="square" rtlCol="0">
            <a:spAutoFit/>
          </a:bodyPr>
          <a:lstStyle/>
          <a:p>
            <a:pPr algn="l"/>
            <a:r>
              <a:rPr lang="en-US" dirty="0" smtClean="0"/>
              <a:t>And stays zero.  So</a:t>
            </a:r>
            <a:endParaRPr lang="en-US" dirty="0"/>
          </a:p>
        </p:txBody>
      </p:sp>
      <p:graphicFrame>
        <p:nvGraphicFramePr>
          <p:cNvPr id="191491" name="Object 3"/>
          <p:cNvGraphicFramePr>
            <a:graphicFrameLocks noChangeAspect="1"/>
          </p:cNvGraphicFramePr>
          <p:nvPr>
            <p:extLst>
              <p:ext uri="{D42A27DB-BD31-4B8C-83A1-F6EECF244321}">
                <p14:modId xmlns:p14="http://schemas.microsoft.com/office/powerpoint/2010/main" val="862051171"/>
              </p:ext>
            </p:extLst>
          </p:nvPr>
        </p:nvGraphicFramePr>
        <p:xfrm>
          <a:off x="3482975" y="3895725"/>
          <a:ext cx="4227513" cy="2036763"/>
        </p:xfrm>
        <a:graphic>
          <a:graphicData uri="http://schemas.openxmlformats.org/presentationml/2006/ole">
            <mc:AlternateContent xmlns:mc="http://schemas.openxmlformats.org/markup-compatibility/2006">
              <mc:Choice xmlns:v="urn:schemas-microsoft-com:vml" Requires="v">
                <p:oleObj spid="_x0000_s31761" name="Equation" r:id="rId5" imgW="1295280" imgH="761760" progId="Equation.DSMT4">
                  <p:embed/>
                </p:oleObj>
              </mc:Choice>
              <mc:Fallback>
                <p:oleObj name="Equation" r:id="rId5" imgW="1295280" imgH="761760" progId="Equation.DSMT4">
                  <p:embed/>
                  <p:pic>
                    <p:nvPicPr>
                      <p:cNvPr id="0" name=""/>
                      <p:cNvPicPr>
                        <a:picLocks noChangeAspect="1" noChangeArrowheads="1"/>
                      </p:cNvPicPr>
                      <p:nvPr/>
                    </p:nvPicPr>
                    <p:blipFill>
                      <a:blip r:embed="rId6"/>
                      <a:srcRect/>
                      <a:stretch>
                        <a:fillRect/>
                      </a:stretch>
                    </p:blipFill>
                    <p:spPr bwMode="auto">
                      <a:xfrm>
                        <a:off x="3482975" y="3895725"/>
                        <a:ext cx="4227513" cy="20367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 name="TextBox 6"/>
          <p:cNvSpPr txBox="1"/>
          <p:nvPr/>
        </p:nvSpPr>
        <p:spPr>
          <a:xfrm>
            <a:off x="7543800" y="2209800"/>
            <a:ext cx="1066800" cy="457200"/>
          </a:xfrm>
          <a:prstGeom prst="rect">
            <a:avLst/>
          </a:prstGeom>
          <a:noFill/>
        </p:spPr>
        <p:txBody>
          <a:bodyPr wrap="square" rtlCol="0">
            <a:spAutoFit/>
          </a:bodyPr>
          <a:lstStyle/>
          <a:p>
            <a:pPr algn="l"/>
            <a:r>
              <a:rPr lang="en-US" dirty="0" smtClean="0"/>
              <a:t>Eq. I</a:t>
            </a:r>
            <a:endParaRPr lang="en-US" dirty="0"/>
          </a:p>
        </p:txBody>
      </p:sp>
      <p:sp>
        <p:nvSpPr>
          <p:cNvPr id="8" name="TextBox 7"/>
          <p:cNvSpPr txBox="1"/>
          <p:nvPr/>
        </p:nvSpPr>
        <p:spPr>
          <a:xfrm>
            <a:off x="7696200" y="5334000"/>
            <a:ext cx="1066800" cy="457200"/>
          </a:xfrm>
          <a:prstGeom prst="rect">
            <a:avLst/>
          </a:prstGeom>
          <a:noFill/>
        </p:spPr>
        <p:txBody>
          <a:bodyPr wrap="square" rtlCol="0">
            <a:spAutoFit/>
          </a:bodyPr>
          <a:lstStyle/>
          <a:p>
            <a:pPr algn="l"/>
            <a:r>
              <a:rPr lang="en-US" dirty="0" smtClean="0"/>
              <a:t>Eq. II</a:t>
            </a:r>
            <a:endParaRPr lang="en-US" dirty="0"/>
          </a:p>
        </p:txBody>
      </p:sp>
    </p:spTree>
    <p:extLst>
      <p:ext uri="{BB962C8B-B14F-4D97-AF65-F5344CB8AC3E}">
        <p14:creationId xmlns:p14="http://schemas.microsoft.com/office/powerpoint/2010/main" val="19817678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Pollution:  Air as common property resource or an externality</a:t>
            </a:r>
            <a:endParaRPr lang="en-US" dirty="0"/>
          </a:p>
        </p:txBody>
      </p:sp>
      <p:sp>
        <p:nvSpPr>
          <p:cNvPr id="7" name="Content Placeholder 6"/>
          <p:cNvSpPr>
            <a:spLocks noGrp="1"/>
          </p:cNvSpPr>
          <p:nvPr>
            <p:ph idx="1"/>
          </p:nvPr>
        </p:nvSpPr>
        <p:spPr/>
        <p:txBody>
          <a:bodyPr>
            <a:normAutofit lnSpcReduction="10000"/>
          </a:bodyPr>
          <a:lstStyle/>
          <a:p>
            <a:r>
              <a:rPr lang="en-US" dirty="0" smtClean="0"/>
              <a:t>Max utility from economic activity, h,  less costs of activity d* h,  (private)</a:t>
            </a:r>
          </a:p>
          <a:p>
            <a:r>
              <a:rPr lang="en-US" dirty="0" smtClean="0"/>
              <a:t>Economic activity </a:t>
            </a:r>
          </a:p>
          <a:p>
            <a:pPr lvl="1"/>
            <a:r>
              <a:rPr lang="en-US" dirty="0" smtClean="0"/>
              <a:t>emits pollution, P, (externality)</a:t>
            </a:r>
          </a:p>
          <a:p>
            <a:pPr lvl="1"/>
            <a:r>
              <a:rPr lang="en-US" dirty="0" smtClean="0"/>
              <a:t> or uses up P units of air. (common property)</a:t>
            </a:r>
          </a:p>
          <a:p>
            <a:r>
              <a:rPr lang="en-US" dirty="0" smtClean="0"/>
              <a:t>P causes damage, D. </a:t>
            </a:r>
          </a:p>
          <a:p>
            <a:r>
              <a:rPr lang="en-US" dirty="0" smtClean="0"/>
              <a:t>Max U(h)- d h   private typical agent, one of E such.</a:t>
            </a:r>
          </a:p>
          <a:p>
            <a:r>
              <a:rPr lang="en-US" dirty="0" smtClean="0"/>
              <a:t>Max U(h) – d h – D(h E)  public</a:t>
            </a:r>
          </a:p>
          <a:p>
            <a:endParaRPr lang="en-US" dirty="0" smtClean="0"/>
          </a:p>
        </p:txBody>
      </p:sp>
    </p:spTree>
    <p:extLst>
      <p:ext uri="{BB962C8B-B14F-4D97-AF65-F5344CB8AC3E}">
        <p14:creationId xmlns:p14="http://schemas.microsoft.com/office/powerpoint/2010/main" val="1735034702"/>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905000"/>
            <a:ext cx="7772400" cy="1143000"/>
          </a:xfrm>
        </p:spPr>
        <p:txBody>
          <a:bodyPr>
            <a:normAutofit fontScale="90000"/>
          </a:bodyPr>
          <a:lstStyle/>
          <a:p>
            <a:r>
              <a:rPr lang="en-US" dirty="0" smtClean="0"/>
              <a:t>What does</a:t>
            </a:r>
            <a:br>
              <a:rPr lang="en-US" dirty="0" smtClean="0"/>
            </a:br>
            <a:r>
              <a:rPr lang="en-US" dirty="0" smtClean="0"/>
              <a:t/>
            </a:r>
            <a:br>
              <a:rPr lang="en-US" dirty="0" smtClean="0"/>
            </a:br>
            <a:r>
              <a:rPr lang="en-US" dirty="0" smtClean="0"/>
              <a:t/>
            </a:r>
            <a:br>
              <a:rPr lang="en-US" dirty="0" smtClean="0"/>
            </a:br>
            <a:r>
              <a:rPr lang="en-US" dirty="0" smtClean="0"/>
              <a:t>tell us? </a:t>
            </a:r>
            <a:endParaRPr lang="en-US" dirty="0"/>
          </a:p>
        </p:txBody>
      </p:sp>
      <p:sp>
        <p:nvSpPr>
          <p:cNvPr id="3" name="Content Placeholder 2"/>
          <p:cNvSpPr>
            <a:spLocks noGrp="1"/>
          </p:cNvSpPr>
          <p:nvPr>
            <p:ph idx="1"/>
          </p:nvPr>
        </p:nvSpPr>
        <p:spPr>
          <a:xfrm>
            <a:off x="838200" y="3352800"/>
            <a:ext cx="7772400" cy="2667000"/>
          </a:xfrm>
        </p:spPr>
        <p:txBody>
          <a:bodyPr/>
          <a:lstStyle/>
          <a:p>
            <a:r>
              <a:rPr lang="en-US" dirty="0" smtClean="0"/>
              <a:t>Price of fish in market, less unit (and marginal) cost per fish caught, less shadow price of fish in the sea = 0.</a:t>
            </a:r>
          </a:p>
          <a:p>
            <a:r>
              <a:rPr lang="en-US" dirty="0" smtClean="0"/>
              <a:t>Or P = MC of catching plus MC of in situ resource</a:t>
            </a:r>
            <a:endParaRPr lang="en-US" dirty="0"/>
          </a:p>
        </p:txBody>
      </p:sp>
      <p:graphicFrame>
        <p:nvGraphicFramePr>
          <p:cNvPr id="190466" name="Object 2"/>
          <p:cNvGraphicFramePr>
            <a:graphicFrameLocks noChangeAspect="1"/>
          </p:cNvGraphicFramePr>
          <p:nvPr>
            <p:extLst>
              <p:ext uri="{D42A27DB-BD31-4B8C-83A1-F6EECF244321}">
                <p14:modId xmlns:p14="http://schemas.microsoft.com/office/powerpoint/2010/main" val="1084708569"/>
              </p:ext>
            </p:extLst>
          </p:nvPr>
        </p:nvGraphicFramePr>
        <p:xfrm>
          <a:off x="2123728" y="1052736"/>
          <a:ext cx="3871912" cy="2273300"/>
        </p:xfrm>
        <a:graphic>
          <a:graphicData uri="http://schemas.openxmlformats.org/presentationml/2006/ole">
            <mc:AlternateContent xmlns:mc="http://schemas.openxmlformats.org/markup-compatibility/2006">
              <mc:Choice xmlns:v="urn:schemas-microsoft-com:vml" Requires="v">
                <p:oleObj spid="_x0000_s32777" name="Equation" r:id="rId3" imgW="1447560" imgH="850680" progId="Equation.DSMT4">
                  <p:embed/>
                </p:oleObj>
              </mc:Choice>
              <mc:Fallback>
                <p:oleObj name="Equation" r:id="rId3" imgW="1447560" imgH="850680" progId="Equation.DSMT4">
                  <p:embed/>
                  <p:pic>
                    <p:nvPicPr>
                      <p:cNvPr id="0" name=""/>
                      <p:cNvPicPr>
                        <a:picLocks noChangeAspect="1" noChangeArrowheads="1"/>
                      </p:cNvPicPr>
                      <p:nvPr/>
                    </p:nvPicPr>
                    <p:blipFill>
                      <a:blip r:embed="rId4"/>
                      <a:srcRect/>
                      <a:stretch>
                        <a:fillRect/>
                      </a:stretch>
                    </p:blipFill>
                    <p:spPr bwMode="auto">
                      <a:xfrm>
                        <a:off x="2123728" y="1052736"/>
                        <a:ext cx="3871912" cy="2273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792243115"/>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to find the exceptional control and its stock.</a:t>
            </a:r>
            <a:endParaRPr lang="en-US" dirty="0"/>
          </a:p>
        </p:txBody>
      </p:sp>
      <p:sp>
        <p:nvSpPr>
          <p:cNvPr id="3" name="Content Placeholder 2"/>
          <p:cNvSpPr>
            <a:spLocks noGrp="1"/>
          </p:cNvSpPr>
          <p:nvPr>
            <p:ph idx="1"/>
          </p:nvPr>
        </p:nvSpPr>
        <p:spPr/>
        <p:txBody>
          <a:bodyPr/>
          <a:lstStyle/>
          <a:p>
            <a:r>
              <a:rPr lang="en-US" dirty="0" smtClean="0"/>
              <a:t>Need to solve 4 equations to get rid of everything but constants and x.</a:t>
            </a:r>
          </a:p>
        </p:txBody>
      </p:sp>
      <p:graphicFrame>
        <p:nvGraphicFramePr>
          <p:cNvPr id="281601" name="Object 1"/>
          <p:cNvGraphicFramePr>
            <a:graphicFrameLocks noChangeAspect="1"/>
          </p:cNvGraphicFramePr>
          <p:nvPr/>
        </p:nvGraphicFramePr>
        <p:xfrm>
          <a:off x="1752600" y="2819400"/>
          <a:ext cx="4754562" cy="3395663"/>
        </p:xfrm>
        <a:graphic>
          <a:graphicData uri="http://schemas.openxmlformats.org/presentationml/2006/ole">
            <mc:AlternateContent xmlns:mc="http://schemas.openxmlformats.org/markup-compatibility/2006">
              <mc:Choice xmlns:v="urn:schemas-microsoft-com:vml" Requires="v">
                <p:oleObj spid="_x0000_s33801" name="Equation" r:id="rId4" imgW="1777680" imgH="1269720" progId="Equation.DSMT4">
                  <p:embed/>
                </p:oleObj>
              </mc:Choice>
              <mc:Fallback>
                <p:oleObj name="Equation" r:id="rId4" imgW="1777680" imgH="126972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52600" y="2819400"/>
                        <a:ext cx="4754562" cy="33956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608985233"/>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Let’s find the exceptional value for x</a:t>
            </a:r>
            <a:endParaRPr lang="en-US" dirty="0"/>
          </a:p>
        </p:txBody>
      </p:sp>
      <p:sp>
        <p:nvSpPr>
          <p:cNvPr id="3" name="Content Placeholder 2"/>
          <p:cNvSpPr>
            <a:spLocks noGrp="1"/>
          </p:cNvSpPr>
          <p:nvPr>
            <p:ph idx="1"/>
          </p:nvPr>
        </p:nvSpPr>
        <p:spPr/>
        <p:txBody>
          <a:bodyPr/>
          <a:lstStyle/>
          <a:p>
            <a:r>
              <a:rPr lang="en-US" dirty="0" smtClean="0"/>
              <a:t>And compare it to </a:t>
            </a:r>
            <a:r>
              <a:rPr lang="en-US" dirty="0" err="1" smtClean="0"/>
              <a:t>x</a:t>
            </a:r>
            <a:r>
              <a:rPr lang="en-US" baseline="30000" dirty="0" err="1" smtClean="0"/>
              <a:t>open</a:t>
            </a:r>
            <a:r>
              <a:rPr lang="en-US" dirty="0" smtClean="0"/>
              <a:t> </a:t>
            </a:r>
          </a:p>
          <a:p>
            <a:r>
              <a:rPr lang="en-US" dirty="0" smtClean="0"/>
              <a:t>That’s your part of your homework!</a:t>
            </a:r>
          </a:p>
          <a:p>
            <a:r>
              <a:rPr lang="en-US" dirty="0" smtClean="0"/>
              <a:t>Part II of your homework is to run the </a:t>
            </a:r>
            <a:r>
              <a:rPr lang="en-US" dirty="0" err="1" smtClean="0"/>
              <a:t>matlab</a:t>
            </a:r>
            <a:r>
              <a:rPr lang="en-US" dirty="0" smtClean="0"/>
              <a:t> code fish2.m</a:t>
            </a:r>
          </a:p>
          <a:p>
            <a:pPr lvl="1"/>
            <a:r>
              <a:rPr lang="en-US" dirty="0" smtClean="0"/>
              <a:t>What happens as you increase step size?</a:t>
            </a:r>
          </a:p>
          <a:p>
            <a:pPr lvl="1"/>
            <a:r>
              <a:rPr lang="en-US" dirty="0" smtClean="0"/>
              <a:t>Choose one other parameter and find its effect of the simulation.</a:t>
            </a:r>
          </a:p>
          <a:p>
            <a:pPr lvl="1"/>
            <a:endParaRPr lang="en-US" dirty="0"/>
          </a:p>
        </p:txBody>
      </p:sp>
    </p:spTree>
    <p:extLst>
      <p:ext uri="{BB962C8B-B14F-4D97-AF65-F5344CB8AC3E}">
        <p14:creationId xmlns:p14="http://schemas.microsoft.com/office/powerpoint/2010/main" val="3021900827"/>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Exhaustible		</a:t>
            </a:r>
            <a:endParaRPr lang="en-US" dirty="0"/>
          </a:p>
        </p:txBody>
      </p:sp>
      <p:sp>
        <p:nvSpPr>
          <p:cNvPr id="3" name="Subtitle 2"/>
          <p:cNvSpPr>
            <a:spLocks noGrp="1"/>
          </p:cNvSpPr>
          <p:nvPr>
            <p:ph type="subTitle" idx="1"/>
          </p:nvPr>
        </p:nvSpPr>
        <p:spPr/>
        <p:txBody>
          <a:bodyPr/>
          <a:lstStyle/>
          <a:p>
            <a:r>
              <a:rPr lang="en-US" dirty="0" smtClean="0"/>
              <a:t>Pure Theory and a Comparison</a:t>
            </a:r>
            <a:endParaRPr lang="en-US" dirty="0"/>
          </a:p>
        </p:txBody>
      </p:sp>
    </p:spTree>
    <p:extLst>
      <p:ext uri="{BB962C8B-B14F-4D97-AF65-F5344CB8AC3E}">
        <p14:creationId xmlns:p14="http://schemas.microsoft.com/office/powerpoint/2010/main" val="2201788483"/>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Pure Exhaustible</a:t>
            </a:r>
            <a:endParaRPr lang="en-US" dirty="0"/>
          </a:p>
        </p:txBody>
      </p:sp>
      <p:sp>
        <p:nvSpPr>
          <p:cNvPr id="3" name="Content Placeholder 2"/>
          <p:cNvSpPr>
            <a:spLocks noGrp="1"/>
          </p:cNvSpPr>
          <p:nvPr>
            <p:ph idx="1"/>
          </p:nvPr>
        </p:nvSpPr>
        <p:spPr/>
        <p:txBody>
          <a:bodyPr/>
          <a:lstStyle/>
          <a:p>
            <a:r>
              <a:rPr lang="en-US" dirty="0" smtClean="0"/>
              <a:t>Growth function is f(x) = 0, so dx/</a:t>
            </a:r>
            <a:r>
              <a:rPr lang="en-US" dirty="0" err="1" smtClean="0"/>
              <a:t>dt</a:t>
            </a:r>
            <a:r>
              <a:rPr lang="en-US" dirty="0" smtClean="0"/>
              <a:t> = -h.</a:t>
            </a:r>
          </a:p>
          <a:p>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3947644274"/>
              </p:ext>
            </p:extLst>
          </p:nvPr>
        </p:nvGraphicFramePr>
        <p:xfrm>
          <a:off x="1373188" y="2420938"/>
          <a:ext cx="6240462" cy="1143000"/>
        </p:xfrm>
        <a:graphic>
          <a:graphicData uri="http://schemas.openxmlformats.org/presentationml/2006/ole">
            <mc:AlternateContent xmlns:mc="http://schemas.openxmlformats.org/markup-compatibility/2006">
              <mc:Choice xmlns:v="urn:schemas-microsoft-com:vml" Requires="v">
                <p:oleObj spid="_x0000_s36867" name="Equation" r:id="rId3" imgW="2565360" imgH="469800" progId="Equation.DSMT4">
                  <p:embed/>
                </p:oleObj>
              </mc:Choice>
              <mc:Fallback>
                <p:oleObj name="Equation" r:id="rId3" imgW="2565360" imgH="469800" progId="Equation.DSMT4">
                  <p:embed/>
                  <p:pic>
                    <p:nvPicPr>
                      <p:cNvPr id="0" name="Object 3"/>
                      <p:cNvPicPr>
                        <a:picLocks noChangeAspect="1" noChangeArrowheads="1"/>
                      </p:cNvPicPr>
                      <p:nvPr/>
                    </p:nvPicPr>
                    <p:blipFill>
                      <a:blip r:embed="rId4"/>
                      <a:srcRect/>
                      <a:stretch>
                        <a:fillRect/>
                      </a:stretch>
                    </p:blipFill>
                    <p:spPr bwMode="auto">
                      <a:xfrm>
                        <a:off x="1373188" y="2420938"/>
                        <a:ext cx="6240462"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98152966"/>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 to this problem 	</a:t>
            </a:r>
            <a:endParaRPr lang="en-US" dirty="0"/>
          </a:p>
        </p:txBody>
      </p:sp>
      <p:sp>
        <p:nvSpPr>
          <p:cNvPr id="3" name="Content Placeholder 2"/>
          <p:cNvSpPr>
            <a:spLocks noGrp="1"/>
          </p:cNvSpPr>
          <p:nvPr>
            <p:ph idx="1"/>
          </p:nvPr>
        </p:nvSpPr>
        <p:spPr/>
        <p:txBody>
          <a:bodyPr/>
          <a:lstStyle/>
          <a:p>
            <a:r>
              <a:rPr lang="en-US" dirty="0" smtClean="0"/>
              <a:t>Is again a bang, bang control.  Let’s work it out.</a:t>
            </a:r>
            <a:endParaRPr lang="en-US" dirty="0"/>
          </a:p>
        </p:txBody>
      </p:sp>
    </p:spTree>
    <p:extLst>
      <p:ext uri="{BB962C8B-B14F-4D97-AF65-F5344CB8AC3E}">
        <p14:creationId xmlns:p14="http://schemas.microsoft.com/office/powerpoint/2010/main" val="1579721036"/>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But we want h &gt;0 for more than</a:t>
            </a:r>
            <a:endParaRPr lang="en-US" dirty="0"/>
          </a:p>
        </p:txBody>
      </p:sp>
      <p:sp>
        <p:nvSpPr>
          <p:cNvPr id="3" name="Content Placeholder 2"/>
          <p:cNvSpPr>
            <a:spLocks noGrp="1"/>
          </p:cNvSpPr>
          <p:nvPr>
            <p:ph idx="1"/>
          </p:nvPr>
        </p:nvSpPr>
        <p:spPr/>
        <p:txBody>
          <a:bodyPr/>
          <a:lstStyle/>
          <a:p>
            <a:r>
              <a:rPr lang="en-US" dirty="0" smtClean="0"/>
              <a:t>The first few minutes.</a:t>
            </a:r>
          </a:p>
          <a:p>
            <a:r>
              <a:rPr lang="en-US" dirty="0" smtClean="0"/>
              <a:t>We can do that by making p(t) adjust so that </a:t>
            </a:r>
            <a:r>
              <a:rPr lang="en-US" dirty="0" err="1" smtClean="0"/>
              <a:t>dH</a:t>
            </a:r>
            <a:r>
              <a:rPr lang="en-US" dirty="0" smtClean="0"/>
              <a:t>/dh = 0.</a:t>
            </a:r>
          </a:p>
          <a:p>
            <a:endParaRPr lang="en-US" dirty="0"/>
          </a:p>
          <a:p>
            <a:r>
              <a:rPr lang="en-US" dirty="0" smtClean="0"/>
              <a:t>More on this problem</a:t>
            </a:r>
            <a:r>
              <a:rPr lang="en-US" smtClean="0"/>
              <a:t>, later.</a:t>
            </a:r>
            <a:endParaRPr lang="en-US"/>
          </a:p>
        </p:txBody>
      </p:sp>
    </p:spTree>
    <p:extLst>
      <p:ext uri="{BB962C8B-B14F-4D97-AF65-F5344CB8AC3E}">
        <p14:creationId xmlns:p14="http://schemas.microsoft.com/office/powerpoint/2010/main" val="171350363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726</TotalTime>
  <Words>3258</Words>
  <Application>Microsoft Office PowerPoint</Application>
  <PresentationFormat>On-screen Show (4:3)</PresentationFormat>
  <Paragraphs>439</Paragraphs>
  <Slides>96</Slides>
  <Notes>40</Notes>
  <HiddenSlides>0</HiddenSlides>
  <MMClips>0</MMClips>
  <ScaleCrop>false</ScaleCrop>
  <HeadingPairs>
    <vt:vector size="6" baseType="variant">
      <vt:variant>
        <vt:lpstr>Theme</vt:lpstr>
      </vt:variant>
      <vt:variant>
        <vt:i4>1</vt:i4>
      </vt:variant>
      <vt:variant>
        <vt:lpstr>Embedded OLE Servers</vt:lpstr>
      </vt:variant>
      <vt:variant>
        <vt:i4>3</vt:i4>
      </vt:variant>
      <vt:variant>
        <vt:lpstr>Slide Titles</vt:lpstr>
      </vt:variant>
      <vt:variant>
        <vt:i4>96</vt:i4>
      </vt:variant>
    </vt:vector>
  </HeadingPairs>
  <TitlesOfParts>
    <vt:vector size="100" baseType="lpstr">
      <vt:lpstr>Office Theme</vt:lpstr>
      <vt:lpstr>Equation</vt:lpstr>
      <vt:lpstr>Chart</vt:lpstr>
      <vt:lpstr>MathType 6.0 Equation</vt:lpstr>
      <vt:lpstr>Renewable Resource Economics</vt:lpstr>
      <vt:lpstr>Outline </vt:lpstr>
      <vt:lpstr>Open Access</vt:lpstr>
      <vt:lpstr>Examples</vt:lpstr>
      <vt:lpstr>Grazing </vt:lpstr>
      <vt:lpstr>Hardin</vt:lpstr>
      <vt:lpstr>Common Property</vt:lpstr>
      <vt:lpstr>Common Property or Externality</vt:lpstr>
      <vt:lpstr>Pollution:  Air as common property resource or an externality</vt:lpstr>
      <vt:lpstr>E and 1</vt:lpstr>
      <vt:lpstr>Common Property and Open Access</vt:lpstr>
      <vt:lpstr>Market solution</vt:lpstr>
      <vt:lpstr>Pollution Example: Open Access</vt:lpstr>
      <vt:lpstr>Carbon</vt:lpstr>
      <vt:lpstr>Hamiltonian with costate </vt:lpstr>
      <vt:lpstr>Water Pumping</vt:lpstr>
      <vt:lpstr>Water Model</vt:lpstr>
      <vt:lpstr>Water Over time, social problem</vt:lpstr>
      <vt:lpstr>With open access to groundwater</vt:lpstr>
      <vt:lpstr>Forest</vt:lpstr>
      <vt:lpstr>Fish and Poaching</vt:lpstr>
      <vt:lpstr>Entry rule.</vt:lpstr>
      <vt:lpstr>Stock rule</vt:lpstr>
      <vt:lpstr>What’s wrong?</vt:lpstr>
      <vt:lpstr>Fishery game</vt:lpstr>
      <vt:lpstr>3 Take Aways</vt:lpstr>
      <vt:lpstr>ODe</vt:lpstr>
      <vt:lpstr>Topics</vt:lpstr>
      <vt:lpstr>Linear Ordinary Differential Equations (Linear ODE)</vt:lpstr>
      <vt:lpstr>Unproved theorems</vt:lpstr>
      <vt:lpstr>Eigen values and vectors.</vt:lpstr>
      <vt:lpstr>A solution</vt:lpstr>
      <vt:lpstr>General Solution</vt:lpstr>
      <vt:lpstr>Specific Solution</vt:lpstr>
      <vt:lpstr>Complex λ</vt:lpstr>
      <vt:lpstr>Indeed…</vt:lpstr>
      <vt:lpstr>The general solution</vt:lpstr>
      <vt:lpstr>Equilibrium.</vt:lpstr>
      <vt:lpstr>A non linear model</vt:lpstr>
      <vt:lpstr>Approximating a differential equation</vt:lpstr>
      <vt:lpstr>The Schaefer Fishery</vt:lpstr>
      <vt:lpstr>Catch</vt:lpstr>
      <vt:lpstr>Biology  </vt:lpstr>
      <vt:lpstr>Stock …  </vt:lpstr>
      <vt:lpstr>Profits</vt:lpstr>
      <vt:lpstr>2 Equation Model</vt:lpstr>
      <vt:lpstr>Steady State</vt:lpstr>
      <vt:lpstr>When Stock Doesn’t Change </vt:lpstr>
      <vt:lpstr>Steady state E(x)</vt:lpstr>
      <vt:lpstr>How Can Profit Be Zero?</vt:lpstr>
      <vt:lpstr>Equilibrium in the E-x Plane</vt:lpstr>
      <vt:lpstr>Finding Eopen</vt:lpstr>
      <vt:lpstr>Recap… </vt:lpstr>
      <vt:lpstr>Catch and Cost: Steady State</vt:lpstr>
      <vt:lpstr>Adjustment-the Phase Space</vt:lpstr>
      <vt:lpstr>Phase Space</vt:lpstr>
      <vt:lpstr>Direction of dE/dt</vt:lpstr>
      <vt:lpstr>Direction of dx/dt</vt:lpstr>
      <vt:lpstr>Spiral or direct approach?</vt:lpstr>
      <vt:lpstr>Approx of dx/dt</vt:lpstr>
      <vt:lpstr>Approx of dx/dt wrt E</vt:lpstr>
      <vt:lpstr>Approx of dE/dt</vt:lpstr>
      <vt:lpstr>Linear Approx to ODE</vt:lpstr>
      <vt:lpstr>Eigenvalues</vt:lpstr>
      <vt:lpstr>Lets look at </vt:lpstr>
      <vt:lpstr>Also goes to zero</vt:lpstr>
      <vt:lpstr>Theory of ODE’s in plane</vt:lpstr>
      <vt:lpstr>North Sea Herring</vt:lpstr>
      <vt:lpstr>North Sea Herring</vt:lpstr>
      <vt:lpstr>Conclusion Open Access Fishery</vt:lpstr>
      <vt:lpstr>Optimal management of Renewable resources</vt:lpstr>
      <vt:lpstr>Optimal management</vt:lpstr>
      <vt:lpstr>Word on Hamiltonians</vt:lpstr>
      <vt:lpstr>Control</vt:lpstr>
      <vt:lpstr>Toy problem</vt:lpstr>
      <vt:lpstr>Simplest problem: necessary conditions</vt:lpstr>
      <vt:lpstr>Linearity</vt:lpstr>
      <vt:lpstr>Solution</vt:lpstr>
      <vt:lpstr>Find the exceptional control</vt:lpstr>
      <vt:lpstr>Exceptional Control</vt:lpstr>
      <vt:lpstr>Put that together with costate</vt:lpstr>
      <vt:lpstr>Claim</vt:lpstr>
      <vt:lpstr>Sketch</vt:lpstr>
      <vt:lpstr>Optional exercise</vt:lpstr>
      <vt:lpstr>Interior problem</vt:lpstr>
      <vt:lpstr>Finding the best policy for Schaefer</vt:lpstr>
      <vt:lpstr>Present value Max principle</vt:lpstr>
      <vt:lpstr>Most Rapid Approach</vt:lpstr>
      <vt:lpstr>We search for the exceptional control </vt:lpstr>
      <vt:lpstr>What does   tell us? </vt:lpstr>
      <vt:lpstr>How to find the exceptional control and its stock.</vt:lpstr>
      <vt:lpstr>Let’s find the exceptional value for x</vt:lpstr>
      <vt:lpstr>Exhaustible  </vt:lpstr>
      <vt:lpstr>Pure Exhaustible</vt:lpstr>
      <vt:lpstr>Solution to this problem  </vt:lpstr>
      <vt:lpstr>But we want h &gt;0 for more than</vt:lpstr>
    </vt:vector>
  </TitlesOfParts>
  <Company>University of Gothenburg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Renewable Resource Economics</dc:title>
  <dc:creator>Peter Berck</dc:creator>
  <cp:lastModifiedBy>Peter Berck</cp:lastModifiedBy>
  <cp:revision>49</cp:revision>
  <dcterms:created xsi:type="dcterms:W3CDTF">2013-12-11T08:18:31Z</dcterms:created>
  <dcterms:modified xsi:type="dcterms:W3CDTF">2014-09-03T20:29:00Z</dcterms:modified>
</cp:coreProperties>
</file>